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revisionInfo.xml" ContentType="application/vnd.ms-powerpoint.revisioninfo+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1"/>
  </p:notesMasterIdLst>
  <p:sldIdLst>
    <p:sldId id="263" r:id="rId2"/>
    <p:sldId id="273" r:id="rId3"/>
    <p:sldId id="276" r:id="rId4"/>
    <p:sldId id="281" r:id="rId5"/>
    <p:sldId id="280" r:id="rId6"/>
    <p:sldId id="274" r:id="rId7"/>
    <p:sldId id="275" r:id="rId8"/>
    <p:sldId id="278" r:id="rId9"/>
    <p:sldId id="279" r:id="rId10"/>
  </p:sldIdLst>
  <p:sldSz cx="12801600" cy="9601200" type="A3"/>
  <p:notesSz cx="6735763" cy="9866313"/>
  <p:defaultTextStyle>
    <a:defPPr>
      <a:defRPr lang="en-US"/>
    </a:defPPr>
    <a:lvl1pPr marL="0" algn="l" defTabSz="914235" rtl="0" eaLnBrk="1" latinLnBrk="0" hangingPunct="1">
      <a:defRPr sz="1800" kern="1200">
        <a:solidFill>
          <a:schemeClr val="tx1"/>
        </a:solidFill>
        <a:latin typeface="+mn-lt"/>
        <a:ea typeface="+mn-ea"/>
        <a:cs typeface="+mn-cs"/>
      </a:defRPr>
    </a:lvl1pPr>
    <a:lvl2pPr marL="457117" algn="l" defTabSz="914235" rtl="0" eaLnBrk="1" latinLnBrk="0" hangingPunct="1">
      <a:defRPr sz="1800" kern="1200">
        <a:solidFill>
          <a:schemeClr val="tx1"/>
        </a:solidFill>
        <a:latin typeface="+mn-lt"/>
        <a:ea typeface="+mn-ea"/>
        <a:cs typeface="+mn-cs"/>
      </a:defRPr>
    </a:lvl2pPr>
    <a:lvl3pPr marL="914235" algn="l" defTabSz="914235" rtl="0" eaLnBrk="1" latinLnBrk="0" hangingPunct="1">
      <a:defRPr sz="1800" kern="1200">
        <a:solidFill>
          <a:schemeClr val="tx1"/>
        </a:solidFill>
        <a:latin typeface="+mn-lt"/>
        <a:ea typeface="+mn-ea"/>
        <a:cs typeface="+mn-cs"/>
      </a:defRPr>
    </a:lvl3pPr>
    <a:lvl4pPr marL="1371352" algn="l" defTabSz="914235" rtl="0" eaLnBrk="1" latinLnBrk="0" hangingPunct="1">
      <a:defRPr sz="1800" kern="1200">
        <a:solidFill>
          <a:schemeClr val="tx1"/>
        </a:solidFill>
        <a:latin typeface="+mn-lt"/>
        <a:ea typeface="+mn-ea"/>
        <a:cs typeface="+mn-cs"/>
      </a:defRPr>
    </a:lvl4pPr>
    <a:lvl5pPr marL="1828470" algn="l" defTabSz="914235" rtl="0" eaLnBrk="1" latinLnBrk="0" hangingPunct="1">
      <a:defRPr sz="1800" kern="1200">
        <a:solidFill>
          <a:schemeClr val="tx1"/>
        </a:solidFill>
        <a:latin typeface="+mn-lt"/>
        <a:ea typeface="+mn-ea"/>
        <a:cs typeface="+mn-cs"/>
      </a:defRPr>
    </a:lvl5pPr>
    <a:lvl6pPr marL="2285587" algn="l" defTabSz="914235" rtl="0" eaLnBrk="1" latinLnBrk="0" hangingPunct="1">
      <a:defRPr sz="1800" kern="1200">
        <a:solidFill>
          <a:schemeClr val="tx1"/>
        </a:solidFill>
        <a:latin typeface="+mn-lt"/>
        <a:ea typeface="+mn-ea"/>
        <a:cs typeface="+mn-cs"/>
      </a:defRPr>
    </a:lvl6pPr>
    <a:lvl7pPr marL="2742705" algn="l" defTabSz="914235" rtl="0" eaLnBrk="1" latinLnBrk="0" hangingPunct="1">
      <a:defRPr sz="1800" kern="1200">
        <a:solidFill>
          <a:schemeClr val="tx1"/>
        </a:solidFill>
        <a:latin typeface="+mn-lt"/>
        <a:ea typeface="+mn-ea"/>
        <a:cs typeface="+mn-cs"/>
      </a:defRPr>
    </a:lvl7pPr>
    <a:lvl8pPr marL="3199822" algn="l" defTabSz="914235" rtl="0" eaLnBrk="1" latinLnBrk="0" hangingPunct="1">
      <a:defRPr sz="1800" kern="1200">
        <a:solidFill>
          <a:schemeClr val="tx1"/>
        </a:solidFill>
        <a:latin typeface="+mn-lt"/>
        <a:ea typeface="+mn-ea"/>
        <a:cs typeface="+mn-cs"/>
      </a:defRPr>
    </a:lvl8pPr>
    <a:lvl9pPr marL="3656940" algn="l" defTabSz="91423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198"/>
    <a:srgbClr val="E7F4FA"/>
    <a:srgbClr val="82B2E2"/>
    <a:srgbClr val="AECD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184C0D-0333-122F-D808-7F729AC057CF}" v="11" dt="2025-10-15T09:49:54.60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00" autoAdjust="0"/>
    <p:restoredTop sz="94660"/>
  </p:normalViewPr>
  <p:slideViewPr>
    <p:cSldViewPr snapToGrid="0">
      <p:cViewPr varScale="1">
        <p:scale>
          <a:sx n="75" d="100"/>
          <a:sy n="75" d="100"/>
        </p:scale>
        <p:origin x="1980" y="54"/>
      </p:cViewPr>
      <p:guideLst/>
    </p:cSldViewPr>
  </p:slideViewPr>
  <p:notesTextViewPr>
    <p:cViewPr>
      <p:scale>
        <a:sx n="1" d="1"/>
        <a:sy n="1" d="1"/>
      </p:scale>
      <p:origin x="0" y="0"/>
    </p:cViewPr>
  </p:notesTextViewPr>
  <p:notesViewPr>
    <p:cSldViewPr snapToGrid="0">
      <p:cViewPr varScale="1">
        <p:scale>
          <a:sx n="67" d="100"/>
          <a:sy n="67" d="100"/>
        </p:scale>
        <p:origin x="2304"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5029"/>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1434" tIns="45717" rIns="91434" bIns="45717" rtlCol="0"/>
          <a:lstStyle>
            <a:lvl1pPr algn="r">
              <a:defRPr sz="1200"/>
            </a:lvl1pPr>
          </a:lstStyle>
          <a:p>
            <a:fld id="{85A30335-A141-4E6C-AA89-19E9A4D26B72}" type="datetimeFigureOut">
              <a:rPr kumimoji="1" lang="ja-JP" altLang="en-US" smtClean="0"/>
              <a:t>2025/10/16</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1"/>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1434" tIns="45717" rIns="91434" bIns="45717" rtlCol="0" anchor="b"/>
          <a:lstStyle>
            <a:lvl1pPr algn="r">
              <a:defRPr sz="1200"/>
            </a:lvl1pPr>
          </a:lstStyle>
          <a:p>
            <a:fld id="{A2665C24-AF9D-472C-A7D5-4BDC88772B6B}" type="slidenum">
              <a:rPr kumimoji="1" lang="ja-JP" altLang="en-US" smtClean="0"/>
              <a:t>‹#›</a:t>
            </a:fld>
            <a:endParaRPr kumimoji="1" lang="ja-JP" altLang="en-US"/>
          </a:p>
        </p:txBody>
      </p:sp>
    </p:spTree>
    <p:extLst>
      <p:ext uri="{BB962C8B-B14F-4D97-AF65-F5344CB8AC3E}">
        <p14:creationId xmlns:p14="http://schemas.microsoft.com/office/powerpoint/2010/main" val="3647264455"/>
      </p:ext>
    </p:extLst>
  </p:cSld>
  <p:clrMap bg1="lt1" tx1="dk1" bg2="lt2" tx2="dk2" accent1="accent1" accent2="accent2" accent3="accent3" accent4="accent4" accent5="accent5" accent6="accent6" hlink="hlink" folHlink="folHlink"/>
  <p:notesStyle>
    <a:lvl1pPr marL="0" algn="l" defTabSz="1075140" rtl="0" eaLnBrk="1" latinLnBrk="0" hangingPunct="1">
      <a:defRPr kumimoji="1" sz="1411" kern="1200">
        <a:solidFill>
          <a:schemeClr val="tx1"/>
        </a:solidFill>
        <a:latin typeface="+mn-lt"/>
        <a:ea typeface="+mn-ea"/>
        <a:cs typeface="+mn-cs"/>
      </a:defRPr>
    </a:lvl1pPr>
    <a:lvl2pPr marL="537569" algn="l" defTabSz="1075140" rtl="0" eaLnBrk="1" latinLnBrk="0" hangingPunct="1">
      <a:defRPr kumimoji="1" sz="1411" kern="1200">
        <a:solidFill>
          <a:schemeClr val="tx1"/>
        </a:solidFill>
        <a:latin typeface="+mn-lt"/>
        <a:ea typeface="+mn-ea"/>
        <a:cs typeface="+mn-cs"/>
      </a:defRPr>
    </a:lvl2pPr>
    <a:lvl3pPr marL="1075140" algn="l" defTabSz="1075140" rtl="0" eaLnBrk="1" latinLnBrk="0" hangingPunct="1">
      <a:defRPr kumimoji="1" sz="1411" kern="1200">
        <a:solidFill>
          <a:schemeClr val="tx1"/>
        </a:solidFill>
        <a:latin typeface="+mn-lt"/>
        <a:ea typeface="+mn-ea"/>
        <a:cs typeface="+mn-cs"/>
      </a:defRPr>
    </a:lvl3pPr>
    <a:lvl4pPr marL="1612711" algn="l" defTabSz="1075140" rtl="0" eaLnBrk="1" latinLnBrk="0" hangingPunct="1">
      <a:defRPr kumimoji="1" sz="1411" kern="1200">
        <a:solidFill>
          <a:schemeClr val="tx1"/>
        </a:solidFill>
        <a:latin typeface="+mn-lt"/>
        <a:ea typeface="+mn-ea"/>
        <a:cs typeface="+mn-cs"/>
      </a:defRPr>
    </a:lvl4pPr>
    <a:lvl5pPr marL="2150282" algn="l" defTabSz="1075140" rtl="0" eaLnBrk="1" latinLnBrk="0" hangingPunct="1">
      <a:defRPr kumimoji="1" sz="1411" kern="1200">
        <a:solidFill>
          <a:schemeClr val="tx1"/>
        </a:solidFill>
        <a:latin typeface="+mn-lt"/>
        <a:ea typeface="+mn-ea"/>
        <a:cs typeface="+mn-cs"/>
      </a:defRPr>
    </a:lvl5pPr>
    <a:lvl6pPr marL="2687851" algn="l" defTabSz="1075140" rtl="0" eaLnBrk="1" latinLnBrk="0" hangingPunct="1">
      <a:defRPr kumimoji="1" sz="1411" kern="1200">
        <a:solidFill>
          <a:schemeClr val="tx1"/>
        </a:solidFill>
        <a:latin typeface="+mn-lt"/>
        <a:ea typeface="+mn-ea"/>
        <a:cs typeface="+mn-cs"/>
      </a:defRPr>
    </a:lvl6pPr>
    <a:lvl7pPr marL="3225421" algn="l" defTabSz="1075140" rtl="0" eaLnBrk="1" latinLnBrk="0" hangingPunct="1">
      <a:defRPr kumimoji="1" sz="1411" kern="1200">
        <a:solidFill>
          <a:schemeClr val="tx1"/>
        </a:solidFill>
        <a:latin typeface="+mn-lt"/>
        <a:ea typeface="+mn-ea"/>
        <a:cs typeface="+mn-cs"/>
      </a:defRPr>
    </a:lvl7pPr>
    <a:lvl8pPr marL="3762991" algn="l" defTabSz="1075140" rtl="0" eaLnBrk="1" latinLnBrk="0" hangingPunct="1">
      <a:defRPr kumimoji="1" sz="1411" kern="1200">
        <a:solidFill>
          <a:schemeClr val="tx1"/>
        </a:solidFill>
        <a:latin typeface="+mn-lt"/>
        <a:ea typeface="+mn-ea"/>
        <a:cs typeface="+mn-cs"/>
      </a:defRPr>
    </a:lvl8pPr>
    <a:lvl9pPr marL="4300562" algn="l" defTabSz="1075140" rtl="0" eaLnBrk="1" latinLnBrk="0" hangingPunct="1">
      <a:defRPr kumimoji="1"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C975A-E809-CB9B-F613-FEFDBB435F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53ABD7A-4BFA-2F98-3841-9CD7483A20A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E433549-9626-64A5-88CE-C380DABC166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B5CBA0D-15BB-5DB7-529D-DCBCA571EA4F}"/>
              </a:ext>
            </a:extLst>
          </p:cNvPr>
          <p:cNvSpPr>
            <a:spLocks noGrp="1"/>
          </p:cNvSpPr>
          <p:nvPr>
            <p:ph type="sldNum" sz="quarter" idx="5"/>
          </p:nvPr>
        </p:nvSpPr>
        <p:spPr/>
        <p:txBody>
          <a:bodyPr/>
          <a:lstStyle/>
          <a:p>
            <a:fld id="{A2665C24-AF9D-472C-A7D5-4BDC88772B6B}" type="slidenum">
              <a:rPr kumimoji="1" lang="ja-JP" altLang="en-US" smtClean="0"/>
              <a:t>6</a:t>
            </a:fld>
            <a:endParaRPr kumimoji="1" lang="ja-JP" altLang="en-US"/>
          </a:p>
        </p:txBody>
      </p:sp>
    </p:spTree>
    <p:extLst>
      <p:ext uri="{BB962C8B-B14F-4D97-AF65-F5344CB8AC3E}">
        <p14:creationId xmlns:p14="http://schemas.microsoft.com/office/powerpoint/2010/main" val="2986722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FC174-2665-6E2C-65DE-493037E1CE4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5FDC48E-9271-62DC-8861-D3B63C4CCA6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18270E9-7E80-724B-EC3E-077C145F8B2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2539468-BA4E-14E9-67CC-B7415284B69F}"/>
              </a:ext>
            </a:extLst>
          </p:cNvPr>
          <p:cNvSpPr>
            <a:spLocks noGrp="1"/>
          </p:cNvSpPr>
          <p:nvPr>
            <p:ph type="sldNum" sz="quarter" idx="5"/>
          </p:nvPr>
        </p:nvSpPr>
        <p:spPr/>
        <p:txBody>
          <a:bodyPr/>
          <a:lstStyle/>
          <a:p>
            <a:fld id="{A2665C24-AF9D-472C-A7D5-4BDC88772B6B}" type="slidenum">
              <a:rPr kumimoji="1" lang="ja-JP" altLang="en-US" smtClean="0"/>
              <a:t>8</a:t>
            </a:fld>
            <a:endParaRPr kumimoji="1" lang="ja-JP" altLang="en-US"/>
          </a:p>
        </p:txBody>
      </p:sp>
    </p:spTree>
    <p:extLst>
      <p:ext uri="{BB962C8B-B14F-4D97-AF65-F5344CB8AC3E}">
        <p14:creationId xmlns:p14="http://schemas.microsoft.com/office/powerpoint/2010/main" val="3802053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574342"/>
            <a:ext cx="9601200" cy="3342640"/>
          </a:xfrm>
        </p:spPr>
        <p:txBody>
          <a:bodyPr anchor="b">
            <a:normAutofit/>
          </a:bodyPr>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normAutofit/>
          </a:bodyPr>
          <a:lstStyle>
            <a:lvl1pPr marL="0" indent="0" algn="ctr">
              <a:buNone/>
              <a:defRPr sz="2520">
                <a:solidFill>
                  <a:schemeClr val="tx1">
                    <a:lumMod val="75000"/>
                    <a:lumOff val="25000"/>
                  </a:schemeClr>
                </a:solidFill>
              </a:defRPr>
            </a:lvl1pPr>
            <a:lvl2pPr marL="480060" indent="0" algn="ctr">
              <a:buNone/>
              <a:defRPr sz="2940"/>
            </a:lvl2pPr>
            <a:lvl3pPr marL="960120" indent="0" algn="ctr">
              <a:buNone/>
              <a:defRPr sz="2520"/>
            </a:lvl3pPr>
            <a:lvl4pPr marL="1440180" indent="0" algn="ctr">
              <a:buNone/>
              <a:defRPr sz="2100"/>
            </a:lvl4pPr>
            <a:lvl5pPr marL="1920240" indent="0" algn="ctr">
              <a:buNone/>
              <a:defRPr sz="2100"/>
            </a:lvl5pPr>
            <a:lvl6pPr marL="2400300" indent="0" algn="ctr">
              <a:buNone/>
              <a:defRPr sz="2100"/>
            </a:lvl6pPr>
            <a:lvl7pPr marL="2880360" indent="0" algn="ctr">
              <a:buNone/>
              <a:defRPr sz="2100"/>
            </a:lvl7pPr>
            <a:lvl8pPr marL="3360420" indent="0" algn="ctr">
              <a:buNone/>
              <a:defRPr sz="2100"/>
            </a:lvl8pPr>
            <a:lvl9pPr marL="3840480" indent="0" algn="ctr">
              <a:buNone/>
              <a:defRPr sz="21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831929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934038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04507"/>
            <a:ext cx="2760345" cy="8136573"/>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80111" y="504507"/>
            <a:ext cx="8121015" cy="813657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2046245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付きの図">
    <p:spTree>
      <p:nvGrpSpPr>
        <p:cNvPr id="1" name=""/>
        <p:cNvGrpSpPr/>
        <p:nvPr/>
      </p:nvGrpSpPr>
      <p:grpSpPr>
        <a:xfrm>
          <a:off x="0" y="0"/>
          <a:ext cx="0" cy="0"/>
          <a:chOff x="0" y="0"/>
          <a:chExt cx="0" cy="0"/>
        </a:xfrm>
      </p:grpSpPr>
      <p:sp>
        <p:nvSpPr>
          <p:cNvPr id="41" name="フリーフォーム: 図形 40">
            <a:extLst>
              <a:ext uri="{FF2B5EF4-FFF2-40B4-BE49-F238E27FC236}">
                <a16:creationId xmlns:a16="http://schemas.microsoft.com/office/drawing/2014/main" id="{735CC9EB-B4B9-6B0F-C9C6-ADCE07D30613}"/>
              </a:ext>
            </a:extLst>
          </p:cNvPr>
          <p:cNvSpPr/>
          <p:nvPr userDrawn="1"/>
        </p:nvSpPr>
        <p:spPr>
          <a:xfrm rot="1860729">
            <a:off x="-1827387" y="3923300"/>
            <a:ext cx="15903264" cy="2699900"/>
          </a:xfrm>
          <a:custGeom>
            <a:avLst/>
            <a:gdLst>
              <a:gd name="connsiteX0" fmla="*/ 0 w 15903264"/>
              <a:gd name="connsiteY0" fmla="*/ 0 h 2699900"/>
              <a:gd name="connsiteX1" fmla="*/ 15903111 w 15903264"/>
              <a:gd name="connsiteY1" fmla="*/ 1616874 h 2699900"/>
              <a:gd name="connsiteX2" fmla="*/ 15903264 w 15903264"/>
              <a:gd name="connsiteY2" fmla="*/ 1617129 h 2699900"/>
              <a:gd name="connsiteX3" fmla="*/ 1629176 w 15903264"/>
              <a:gd name="connsiteY3" fmla="*/ 2699900 h 2699900"/>
            </a:gdLst>
            <a:ahLst/>
            <a:cxnLst>
              <a:cxn ang="0">
                <a:pos x="connsiteX0" y="connsiteY0"/>
              </a:cxn>
              <a:cxn ang="0">
                <a:pos x="connsiteX1" y="connsiteY1"/>
              </a:cxn>
              <a:cxn ang="0">
                <a:pos x="connsiteX2" y="connsiteY2"/>
              </a:cxn>
              <a:cxn ang="0">
                <a:pos x="connsiteX3" y="connsiteY3"/>
              </a:cxn>
            </a:cxnLst>
            <a:rect l="l" t="t" r="r" b="b"/>
            <a:pathLst>
              <a:path w="15903264" h="2699900">
                <a:moveTo>
                  <a:pt x="0" y="0"/>
                </a:moveTo>
                <a:lnTo>
                  <a:pt x="15903111" y="1616874"/>
                </a:lnTo>
                <a:lnTo>
                  <a:pt x="15903264" y="1617129"/>
                </a:lnTo>
                <a:lnTo>
                  <a:pt x="1629176" y="2699900"/>
                </a:lnTo>
                <a:close/>
              </a:path>
            </a:pathLst>
          </a:custGeom>
          <a:solidFill>
            <a:srgbClr val="003198"/>
          </a:solidFill>
          <a:ln>
            <a:solidFill>
              <a:srgbClr val="003198"/>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347"/>
          </a:p>
        </p:txBody>
      </p:sp>
      <p:sp>
        <p:nvSpPr>
          <p:cNvPr id="42" name="正方形/長方形 41">
            <a:extLst>
              <a:ext uri="{FF2B5EF4-FFF2-40B4-BE49-F238E27FC236}">
                <a16:creationId xmlns:a16="http://schemas.microsoft.com/office/drawing/2014/main" id="{D2A802B5-A91B-E3A7-202E-AEB4912303E4}"/>
              </a:ext>
            </a:extLst>
          </p:cNvPr>
          <p:cNvSpPr/>
          <p:nvPr userDrawn="1"/>
        </p:nvSpPr>
        <p:spPr>
          <a:xfrm>
            <a:off x="613522" y="1064118"/>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dirty="0"/>
          </a:p>
        </p:txBody>
      </p:sp>
      <p:sp>
        <p:nvSpPr>
          <p:cNvPr id="43" name="正方形/長方形 42">
            <a:extLst>
              <a:ext uri="{FF2B5EF4-FFF2-40B4-BE49-F238E27FC236}">
                <a16:creationId xmlns:a16="http://schemas.microsoft.com/office/drawing/2014/main" id="{0EAC6D2C-E5E3-D623-6700-D4178A5CDA53}"/>
              </a:ext>
            </a:extLst>
          </p:cNvPr>
          <p:cNvSpPr/>
          <p:nvPr userDrawn="1"/>
        </p:nvSpPr>
        <p:spPr>
          <a:xfrm>
            <a:off x="613522" y="2486147"/>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44" name="正方形/長方形 43">
            <a:extLst>
              <a:ext uri="{FF2B5EF4-FFF2-40B4-BE49-F238E27FC236}">
                <a16:creationId xmlns:a16="http://schemas.microsoft.com/office/drawing/2014/main" id="{01A5609D-5A06-1F13-7990-479FA8C0033D}"/>
              </a:ext>
            </a:extLst>
          </p:cNvPr>
          <p:cNvSpPr/>
          <p:nvPr userDrawn="1"/>
        </p:nvSpPr>
        <p:spPr>
          <a:xfrm>
            <a:off x="613522" y="3908176"/>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45" name="正方形/長方形 44">
            <a:extLst>
              <a:ext uri="{FF2B5EF4-FFF2-40B4-BE49-F238E27FC236}">
                <a16:creationId xmlns:a16="http://schemas.microsoft.com/office/drawing/2014/main" id="{2C96C258-72E8-BEF0-659E-8A342D20B4DA}"/>
              </a:ext>
            </a:extLst>
          </p:cNvPr>
          <p:cNvSpPr/>
          <p:nvPr userDrawn="1"/>
        </p:nvSpPr>
        <p:spPr>
          <a:xfrm>
            <a:off x="613522" y="5330205"/>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46" name="テキスト ボックス 45">
            <a:extLst>
              <a:ext uri="{FF2B5EF4-FFF2-40B4-BE49-F238E27FC236}">
                <a16:creationId xmlns:a16="http://schemas.microsoft.com/office/drawing/2014/main" id="{FCA58192-9F4A-F187-FBA7-15707E7C8590}"/>
              </a:ext>
            </a:extLst>
          </p:cNvPr>
          <p:cNvSpPr txBox="1"/>
          <p:nvPr userDrawn="1"/>
        </p:nvSpPr>
        <p:spPr>
          <a:xfrm>
            <a:off x="39725" y="-31218"/>
            <a:ext cx="5759205" cy="769441"/>
          </a:xfrm>
          <a:prstGeom prst="rect">
            <a:avLst/>
          </a:prstGeom>
          <a:noFill/>
        </p:spPr>
        <p:txBody>
          <a:bodyPr wrap="none" rtlCol="0">
            <a:spAutoFit/>
          </a:bodyPr>
          <a:lstStyle/>
          <a:p>
            <a:r>
              <a:rPr kumimoji="1" lang="en-US" altLang="ja-JP" sz="4400" b="1" dirty="0">
                <a:solidFill>
                  <a:srgbClr val="003198"/>
                </a:solidFill>
              </a:rPr>
              <a:t>Go-Tech</a:t>
            </a:r>
            <a:r>
              <a:rPr kumimoji="1" lang="ja-JP" altLang="en-US" sz="4400" b="1" dirty="0">
                <a:solidFill>
                  <a:srgbClr val="003198"/>
                </a:solidFill>
              </a:rPr>
              <a:t>申請準備シート</a:t>
            </a:r>
          </a:p>
        </p:txBody>
      </p:sp>
      <p:sp>
        <p:nvSpPr>
          <p:cNvPr id="47" name="テキスト ボックス 46">
            <a:extLst>
              <a:ext uri="{FF2B5EF4-FFF2-40B4-BE49-F238E27FC236}">
                <a16:creationId xmlns:a16="http://schemas.microsoft.com/office/drawing/2014/main" id="{EDBD34D0-AFC3-DE19-0F42-C156894B8617}"/>
              </a:ext>
            </a:extLst>
          </p:cNvPr>
          <p:cNvSpPr txBox="1"/>
          <p:nvPr userDrawn="1"/>
        </p:nvSpPr>
        <p:spPr>
          <a:xfrm>
            <a:off x="251775" y="615833"/>
            <a:ext cx="4403770" cy="299634"/>
          </a:xfrm>
          <a:prstGeom prst="rect">
            <a:avLst/>
          </a:prstGeom>
          <a:noFill/>
        </p:spPr>
        <p:txBody>
          <a:bodyPr wrap="none" rtlCol="0">
            <a:spAutoFit/>
          </a:bodyPr>
          <a:lstStyle/>
          <a:p>
            <a:r>
              <a:rPr kumimoji="1" lang="en-US" altLang="ja-JP" sz="1347" b="1" dirty="0">
                <a:solidFill>
                  <a:srgbClr val="003198"/>
                </a:solidFill>
              </a:rPr>
              <a:t>※</a:t>
            </a:r>
            <a:r>
              <a:rPr kumimoji="1" lang="ja-JP" altLang="en-US" sz="1347" b="1" dirty="0">
                <a:solidFill>
                  <a:srgbClr val="003198"/>
                </a:solidFill>
              </a:rPr>
              <a:t>公募要領が公開される前の申請準備にご活用ください。</a:t>
            </a:r>
          </a:p>
        </p:txBody>
      </p:sp>
      <p:sp>
        <p:nvSpPr>
          <p:cNvPr id="48" name="テキスト ボックス 47">
            <a:extLst>
              <a:ext uri="{FF2B5EF4-FFF2-40B4-BE49-F238E27FC236}">
                <a16:creationId xmlns:a16="http://schemas.microsoft.com/office/drawing/2014/main" id="{5C7D311D-676D-523D-7083-BF918FA3C53D}"/>
              </a:ext>
            </a:extLst>
          </p:cNvPr>
          <p:cNvSpPr txBox="1"/>
          <p:nvPr userDrawn="1"/>
        </p:nvSpPr>
        <p:spPr>
          <a:xfrm>
            <a:off x="613521" y="3908175"/>
            <a:ext cx="5407097" cy="299634"/>
          </a:xfrm>
          <a:prstGeom prst="rect">
            <a:avLst/>
          </a:prstGeom>
          <a:noFill/>
        </p:spPr>
        <p:txBody>
          <a:bodyPr wrap="square" rtlCol="0">
            <a:spAutoFit/>
          </a:bodyPr>
          <a:lstStyle/>
          <a:p>
            <a:r>
              <a:rPr kumimoji="1" lang="ja-JP" altLang="en-US" sz="1347" dirty="0">
                <a:solidFill>
                  <a:srgbClr val="003198"/>
                </a:solidFill>
              </a:rPr>
              <a:t>従来技術や競合技術の問題点（品質、価格など）</a:t>
            </a:r>
          </a:p>
        </p:txBody>
      </p:sp>
      <p:sp>
        <p:nvSpPr>
          <p:cNvPr id="49" name="テキスト ボックス 48">
            <a:extLst>
              <a:ext uri="{FF2B5EF4-FFF2-40B4-BE49-F238E27FC236}">
                <a16:creationId xmlns:a16="http://schemas.microsoft.com/office/drawing/2014/main" id="{707D9B17-DFE5-CBEA-BC29-FF5FDFE84AED}"/>
              </a:ext>
            </a:extLst>
          </p:cNvPr>
          <p:cNvSpPr txBox="1"/>
          <p:nvPr userDrawn="1"/>
        </p:nvSpPr>
        <p:spPr>
          <a:xfrm>
            <a:off x="651621" y="5330204"/>
            <a:ext cx="6241421" cy="299634"/>
          </a:xfrm>
          <a:prstGeom prst="rect">
            <a:avLst/>
          </a:prstGeom>
          <a:noFill/>
        </p:spPr>
        <p:txBody>
          <a:bodyPr wrap="square" rtlCol="0">
            <a:spAutoFit/>
          </a:bodyPr>
          <a:lstStyle/>
          <a:p>
            <a:r>
              <a:rPr kumimoji="1" lang="ja-JP" altLang="en-US" sz="1347" dirty="0">
                <a:solidFill>
                  <a:srgbClr val="003198"/>
                </a:solidFill>
              </a:rPr>
              <a:t>これまで自社及び他社が問題を解決できなかった推定原因</a:t>
            </a:r>
          </a:p>
        </p:txBody>
      </p:sp>
      <p:sp>
        <p:nvSpPr>
          <p:cNvPr id="50" name="テキスト ボックス 49">
            <a:extLst>
              <a:ext uri="{FF2B5EF4-FFF2-40B4-BE49-F238E27FC236}">
                <a16:creationId xmlns:a16="http://schemas.microsoft.com/office/drawing/2014/main" id="{20E474D9-34D0-627A-794D-48E175B04CCA}"/>
              </a:ext>
            </a:extLst>
          </p:cNvPr>
          <p:cNvSpPr txBox="1"/>
          <p:nvPr userDrawn="1"/>
        </p:nvSpPr>
        <p:spPr>
          <a:xfrm>
            <a:off x="613521" y="2486146"/>
            <a:ext cx="4059874" cy="299634"/>
          </a:xfrm>
          <a:prstGeom prst="rect">
            <a:avLst/>
          </a:prstGeom>
          <a:noFill/>
        </p:spPr>
        <p:txBody>
          <a:bodyPr wrap="square" rtlCol="0">
            <a:spAutoFit/>
          </a:bodyPr>
          <a:lstStyle/>
          <a:p>
            <a:r>
              <a:rPr kumimoji="1" lang="ja-JP" altLang="en-US" sz="1347" dirty="0">
                <a:solidFill>
                  <a:srgbClr val="003198"/>
                </a:solidFill>
              </a:rPr>
              <a:t>従来技術や競合技術の科学的原理</a:t>
            </a:r>
          </a:p>
        </p:txBody>
      </p:sp>
      <p:sp>
        <p:nvSpPr>
          <p:cNvPr id="51" name="テキスト ボックス 50">
            <a:extLst>
              <a:ext uri="{FF2B5EF4-FFF2-40B4-BE49-F238E27FC236}">
                <a16:creationId xmlns:a16="http://schemas.microsoft.com/office/drawing/2014/main" id="{0CAF10D4-546F-C334-FFBB-A83283563428}"/>
              </a:ext>
            </a:extLst>
          </p:cNvPr>
          <p:cNvSpPr txBox="1"/>
          <p:nvPr userDrawn="1"/>
        </p:nvSpPr>
        <p:spPr>
          <a:xfrm>
            <a:off x="613523" y="1064117"/>
            <a:ext cx="3069273" cy="299634"/>
          </a:xfrm>
          <a:prstGeom prst="rect">
            <a:avLst/>
          </a:prstGeom>
          <a:noFill/>
        </p:spPr>
        <p:txBody>
          <a:bodyPr wrap="square" rtlCol="0">
            <a:spAutoFit/>
          </a:bodyPr>
          <a:lstStyle/>
          <a:p>
            <a:r>
              <a:rPr kumimoji="1" lang="ja-JP" altLang="en-US" sz="1347" dirty="0">
                <a:solidFill>
                  <a:srgbClr val="003198"/>
                </a:solidFill>
              </a:rPr>
              <a:t>従来技術や競合技術の名称</a:t>
            </a:r>
          </a:p>
        </p:txBody>
      </p:sp>
      <p:sp>
        <p:nvSpPr>
          <p:cNvPr id="52" name="テキスト ボックス 51">
            <a:extLst>
              <a:ext uri="{FF2B5EF4-FFF2-40B4-BE49-F238E27FC236}">
                <a16:creationId xmlns:a16="http://schemas.microsoft.com/office/drawing/2014/main" id="{2E566ECE-DAC9-A3A1-248B-065F533DB938}"/>
              </a:ext>
            </a:extLst>
          </p:cNvPr>
          <p:cNvSpPr txBox="1"/>
          <p:nvPr userDrawn="1"/>
        </p:nvSpPr>
        <p:spPr>
          <a:xfrm>
            <a:off x="160714" y="180491"/>
            <a:ext cx="541237" cy="350736"/>
          </a:xfrm>
          <a:custGeom>
            <a:avLst/>
            <a:gdLst/>
            <a:ahLst/>
            <a:cxnLst/>
            <a:rect l="l" t="t" r="r" b="b"/>
            <a:pathLst>
              <a:path w="541237" h="350736">
                <a:moveTo>
                  <a:pt x="401360" y="243905"/>
                </a:moveTo>
                <a:lnTo>
                  <a:pt x="541237" y="349365"/>
                </a:lnTo>
                <a:lnTo>
                  <a:pt x="533409" y="350187"/>
                </a:lnTo>
                <a:cubicBezTo>
                  <a:pt x="506335" y="350187"/>
                  <a:pt x="482599" y="344791"/>
                  <a:pt x="462202" y="333998"/>
                </a:cubicBezTo>
                <a:cubicBezTo>
                  <a:pt x="441805" y="323205"/>
                  <a:pt x="426026" y="307564"/>
                  <a:pt x="414868" y="287075"/>
                </a:cubicBezTo>
                <a:cubicBezTo>
                  <a:pt x="409288" y="276831"/>
                  <a:pt x="405103" y="265512"/>
                  <a:pt x="402314" y="253118"/>
                </a:cubicBezTo>
                <a:close/>
                <a:moveTo>
                  <a:pt x="77855" y="0"/>
                </a:moveTo>
                <a:lnTo>
                  <a:pt x="137564" y="45017"/>
                </a:lnTo>
                <a:lnTo>
                  <a:pt x="121560" y="53147"/>
                </a:lnTo>
                <a:cubicBezTo>
                  <a:pt x="106742" y="64764"/>
                  <a:pt x="95949" y="80039"/>
                  <a:pt x="89180" y="98973"/>
                </a:cubicBezTo>
                <a:cubicBezTo>
                  <a:pt x="82412" y="117906"/>
                  <a:pt x="79028" y="138715"/>
                  <a:pt x="79028" y="161399"/>
                </a:cubicBezTo>
                <a:cubicBezTo>
                  <a:pt x="79028" y="183900"/>
                  <a:pt x="82458" y="204663"/>
                  <a:pt x="89318" y="223688"/>
                </a:cubicBezTo>
                <a:cubicBezTo>
                  <a:pt x="96178" y="242713"/>
                  <a:pt x="107108" y="257988"/>
                  <a:pt x="122109" y="269513"/>
                </a:cubicBezTo>
                <a:cubicBezTo>
                  <a:pt x="137109" y="281038"/>
                  <a:pt x="156958" y="286801"/>
                  <a:pt x="181654" y="286801"/>
                </a:cubicBezTo>
                <a:cubicBezTo>
                  <a:pt x="199947" y="286801"/>
                  <a:pt x="215542" y="283645"/>
                  <a:pt x="228439" y="277334"/>
                </a:cubicBezTo>
                <a:cubicBezTo>
                  <a:pt x="241336" y="271023"/>
                  <a:pt x="251398" y="262287"/>
                  <a:pt x="258624" y="251128"/>
                </a:cubicBezTo>
                <a:cubicBezTo>
                  <a:pt x="265850" y="239969"/>
                  <a:pt x="270011" y="227073"/>
                  <a:pt x="271109" y="212438"/>
                </a:cubicBezTo>
                <a:lnTo>
                  <a:pt x="183575" y="212438"/>
                </a:lnTo>
                <a:lnTo>
                  <a:pt x="183575" y="150972"/>
                </a:lnTo>
                <a:lnTo>
                  <a:pt x="278097" y="150972"/>
                </a:lnTo>
                <a:lnTo>
                  <a:pt x="346956" y="202887"/>
                </a:lnTo>
                <a:lnTo>
                  <a:pt x="343654" y="233704"/>
                </a:lnTo>
                <a:cubicBezTo>
                  <a:pt x="340430" y="247790"/>
                  <a:pt x="335593" y="260915"/>
                  <a:pt x="329145" y="273081"/>
                </a:cubicBezTo>
                <a:cubicBezTo>
                  <a:pt x="316248" y="297411"/>
                  <a:pt x="297406" y="316436"/>
                  <a:pt x="272618" y="330156"/>
                </a:cubicBezTo>
                <a:cubicBezTo>
                  <a:pt x="247830" y="343876"/>
                  <a:pt x="217509" y="350736"/>
                  <a:pt x="181654" y="350736"/>
                </a:cubicBezTo>
                <a:cubicBezTo>
                  <a:pt x="143786" y="350736"/>
                  <a:pt x="111316" y="342916"/>
                  <a:pt x="84241" y="327275"/>
                </a:cubicBezTo>
                <a:cubicBezTo>
                  <a:pt x="57167" y="311634"/>
                  <a:pt x="36358" y="289636"/>
                  <a:pt x="21815" y="261281"/>
                </a:cubicBezTo>
                <a:cubicBezTo>
                  <a:pt x="7271" y="232926"/>
                  <a:pt x="0" y="199632"/>
                  <a:pt x="0" y="161399"/>
                </a:cubicBezTo>
                <a:cubicBezTo>
                  <a:pt x="0" y="122983"/>
                  <a:pt x="7271" y="89551"/>
                  <a:pt x="21815" y="61105"/>
                </a:cubicBezTo>
                <a:cubicBezTo>
                  <a:pt x="29086" y="46882"/>
                  <a:pt x="37924" y="34259"/>
                  <a:pt x="48329" y="2323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ja-JP" altLang="en-US" sz="3600" b="1" dirty="0">
              <a:solidFill>
                <a:srgbClr val="FF0000"/>
              </a:solidFill>
            </a:endParaRPr>
          </a:p>
        </p:txBody>
      </p:sp>
      <p:sp>
        <p:nvSpPr>
          <p:cNvPr id="53" name="テキスト ボックス 52">
            <a:extLst>
              <a:ext uri="{FF2B5EF4-FFF2-40B4-BE49-F238E27FC236}">
                <a16:creationId xmlns:a16="http://schemas.microsoft.com/office/drawing/2014/main" id="{29A340AA-15A5-3FE4-8895-A3E025FC3EA2}"/>
              </a:ext>
            </a:extLst>
          </p:cNvPr>
          <p:cNvSpPr txBox="1"/>
          <p:nvPr userDrawn="1"/>
        </p:nvSpPr>
        <p:spPr>
          <a:xfrm>
            <a:off x="349803" y="679564"/>
            <a:ext cx="811523" cy="210295"/>
          </a:xfrm>
          <a:custGeom>
            <a:avLst/>
            <a:gdLst/>
            <a:ahLst/>
            <a:cxnLst/>
            <a:rect l="l" t="t" r="r" b="b"/>
            <a:pathLst>
              <a:path w="811523" h="210295">
                <a:moveTo>
                  <a:pt x="84832" y="149796"/>
                </a:moveTo>
                <a:cubicBezTo>
                  <a:pt x="89297" y="149796"/>
                  <a:pt x="93129" y="151396"/>
                  <a:pt x="96329" y="154596"/>
                </a:cubicBezTo>
                <a:cubicBezTo>
                  <a:pt x="99529" y="157795"/>
                  <a:pt x="101129" y="161628"/>
                  <a:pt x="101129" y="166092"/>
                </a:cubicBezTo>
                <a:cubicBezTo>
                  <a:pt x="101129" y="170557"/>
                  <a:pt x="99529" y="174390"/>
                  <a:pt x="96329" y="177590"/>
                </a:cubicBezTo>
                <a:cubicBezTo>
                  <a:pt x="93129" y="180789"/>
                  <a:pt x="89297" y="182389"/>
                  <a:pt x="84832" y="182389"/>
                </a:cubicBezTo>
                <a:cubicBezTo>
                  <a:pt x="80367" y="182389"/>
                  <a:pt x="76535" y="180789"/>
                  <a:pt x="73335" y="177590"/>
                </a:cubicBezTo>
                <a:cubicBezTo>
                  <a:pt x="70135" y="174390"/>
                  <a:pt x="68535" y="170557"/>
                  <a:pt x="68535" y="166092"/>
                </a:cubicBezTo>
                <a:cubicBezTo>
                  <a:pt x="68535" y="161628"/>
                  <a:pt x="70135" y="157795"/>
                  <a:pt x="73335" y="154596"/>
                </a:cubicBezTo>
                <a:cubicBezTo>
                  <a:pt x="76535" y="151396"/>
                  <a:pt x="80367" y="149796"/>
                  <a:pt x="84832" y="149796"/>
                </a:cubicBezTo>
                <a:close/>
                <a:moveTo>
                  <a:pt x="494072" y="134839"/>
                </a:moveTo>
                <a:cubicBezTo>
                  <a:pt x="487598" y="141089"/>
                  <a:pt x="480120" y="146931"/>
                  <a:pt x="471636" y="152363"/>
                </a:cubicBezTo>
                <a:lnTo>
                  <a:pt x="502890" y="152363"/>
                </a:lnTo>
                <a:cubicBezTo>
                  <a:pt x="504007" y="147303"/>
                  <a:pt x="504565" y="143024"/>
                  <a:pt x="504565" y="139527"/>
                </a:cubicBezTo>
                <a:cubicBezTo>
                  <a:pt x="504565" y="139080"/>
                  <a:pt x="504565" y="138448"/>
                  <a:pt x="504565" y="137629"/>
                </a:cubicBezTo>
                <a:cubicBezTo>
                  <a:pt x="507616" y="137778"/>
                  <a:pt x="511411" y="138038"/>
                  <a:pt x="515950" y="138411"/>
                </a:cubicBezTo>
                <a:cubicBezTo>
                  <a:pt x="520638" y="138783"/>
                  <a:pt x="523615" y="139043"/>
                  <a:pt x="524880" y="139192"/>
                </a:cubicBezTo>
                <a:cubicBezTo>
                  <a:pt x="527633" y="139638"/>
                  <a:pt x="529010" y="140457"/>
                  <a:pt x="529010" y="141647"/>
                </a:cubicBezTo>
                <a:cubicBezTo>
                  <a:pt x="529010" y="142168"/>
                  <a:pt x="528489" y="143322"/>
                  <a:pt x="527447" y="145108"/>
                </a:cubicBezTo>
                <a:cubicBezTo>
                  <a:pt x="526628" y="146075"/>
                  <a:pt x="525698" y="148494"/>
                  <a:pt x="524656" y="152363"/>
                </a:cubicBezTo>
                <a:lnTo>
                  <a:pt x="565621" y="152363"/>
                </a:lnTo>
                <a:cubicBezTo>
                  <a:pt x="558106" y="147229"/>
                  <a:pt x="551148" y="141387"/>
                  <a:pt x="544748" y="134839"/>
                </a:cubicBezTo>
                <a:close/>
                <a:moveTo>
                  <a:pt x="645430" y="120216"/>
                </a:moveTo>
                <a:lnTo>
                  <a:pt x="673782" y="120663"/>
                </a:lnTo>
                <a:lnTo>
                  <a:pt x="698004" y="120663"/>
                </a:lnTo>
                <a:lnTo>
                  <a:pt x="724844" y="140755"/>
                </a:lnTo>
                <a:lnTo>
                  <a:pt x="723454" y="140755"/>
                </a:lnTo>
                <a:cubicBezTo>
                  <a:pt x="720551" y="145071"/>
                  <a:pt x="717724" y="149015"/>
                  <a:pt x="714970" y="152586"/>
                </a:cubicBezTo>
                <a:lnTo>
                  <a:pt x="751143" y="160441"/>
                </a:lnTo>
                <a:lnTo>
                  <a:pt x="811523" y="205640"/>
                </a:lnTo>
                <a:lnTo>
                  <a:pt x="760958" y="183505"/>
                </a:lnTo>
                <a:cubicBezTo>
                  <a:pt x="739825" y="198016"/>
                  <a:pt x="707901" y="206685"/>
                  <a:pt x="665187" y="209513"/>
                </a:cubicBezTo>
                <a:cubicBezTo>
                  <a:pt x="663178" y="209662"/>
                  <a:pt x="661876" y="209736"/>
                  <a:pt x="661280" y="209736"/>
                </a:cubicBezTo>
                <a:cubicBezTo>
                  <a:pt x="659495" y="209736"/>
                  <a:pt x="658192" y="209253"/>
                  <a:pt x="657374" y="208285"/>
                </a:cubicBezTo>
                <a:cubicBezTo>
                  <a:pt x="656704" y="207541"/>
                  <a:pt x="655848" y="205830"/>
                  <a:pt x="654806" y="203151"/>
                </a:cubicBezTo>
                <a:cubicBezTo>
                  <a:pt x="653021" y="198388"/>
                  <a:pt x="650379" y="193812"/>
                  <a:pt x="646881" y="189421"/>
                </a:cubicBezTo>
                <a:cubicBezTo>
                  <a:pt x="683791" y="188752"/>
                  <a:pt x="712217" y="183952"/>
                  <a:pt x="732160" y="175022"/>
                </a:cubicBezTo>
                <a:cubicBezTo>
                  <a:pt x="726728" y="173608"/>
                  <a:pt x="717054" y="171413"/>
                  <a:pt x="703139" y="168437"/>
                </a:cubicBezTo>
                <a:cubicBezTo>
                  <a:pt x="702990" y="168585"/>
                  <a:pt x="702134" y="169627"/>
                  <a:pt x="700571" y="171562"/>
                </a:cubicBezTo>
                <a:cubicBezTo>
                  <a:pt x="699381" y="172976"/>
                  <a:pt x="698004" y="173683"/>
                  <a:pt x="696441" y="173683"/>
                </a:cubicBezTo>
                <a:cubicBezTo>
                  <a:pt x="695846" y="173683"/>
                  <a:pt x="695176" y="173608"/>
                  <a:pt x="694432" y="173460"/>
                </a:cubicBezTo>
                <a:lnTo>
                  <a:pt x="677912" y="169776"/>
                </a:lnTo>
                <a:cubicBezTo>
                  <a:pt x="676647" y="169478"/>
                  <a:pt x="676015" y="168920"/>
                  <a:pt x="676015" y="168102"/>
                </a:cubicBezTo>
                <a:cubicBezTo>
                  <a:pt x="676015" y="167655"/>
                  <a:pt x="676201" y="167209"/>
                  <a:pt x="676573" y="166762"/>
                </a:cubicBezTo>
                <a:lnTo>
                  <a:pt x="682042" y="160177"/>
                </a:lnTo>
                <a:cubicBezTo>
                  <a:pt x="685465" y="156307"/>
                  <a:pt x="688293" y="152735"/>
                  <a:pt x="690525" y="149461"/>
                </a:cubicBezTo>
                <a:lnTo>
                  <a:pt x="696888" y="140755"/>
                </a:lnTo>
                <a:lnTo>
                  <a:pt x="673782" y="140755"/>
                </a:lnTo>
                <a:lnTo>
                  <a:pt x="645430" y="141201"/>
                </a:lnTo>
                <a:cubicBezTo>
                  <a:pt x="643942" y="141201"/>
                  <a:pt x="643198" y="140382"/>
                  <a:pt x="643198" y="138745"/>
                </a:cubicBezTo>
                <a:lnTo>
                  <a:pt x="643198" y="122449"/>
                </a:lnTo>
                <a:cubicBezTo>
                  <a:pt x="643198" y="120960"/>
                  <a:pt x="643942" y="120216"/>
                  <a:pt x="645430" y="120216"/>
                </a:cubicBezTo>
                <a:close/>
                <a:moveTo>
                  <a:pt x="663431" y="94783"/>
                </a:moveTo>
                <a:lnTo>
                  <a:pt x="673845" y="102578"/>
                </a:lnTo>
                <a:lnTo>
                  <a:pt x="665745" y="102692"/>
                </a:lnTo>
                <a:cubicBezTo>
                  <a:pt x="664555" y="102692"/>
                  <a:pt x="663848" y="102543"/>
                  <a:pt x="663625" y="102245"/>
                </a:cubicBezTo>
                <a:cubicBezTo>
                  <a:pt x="663401" y="101948"/>
                  <a:pt x="663290" y="101241"/>
                  <a:pt x="663290" y="100125"/>
                </a:cubicBezTo>
                <a:close/>
                <a:moveTo>
                  <a:pt x="141535" y="93092"/>
                </a:moveTo>
                <a:cubicBezTo>
                  <a:pt x="146000" y="93092"/>
                  <a:pt x="149833" y="94730"/>
                  <a:pt x="153032" y="98004"/>
                </a:cubicBezTo>
                <a:cubicBezTo>
                  <a:pt x="156232" y="101278"/>
                  <a:pt x="157832" y="105110"/>
                  <a:pt x="157832" y="109501"/>
                </a:cubicBezTo>
                <a:cubicBezTo>
                  <a:pt x="157832" y="113966"/>
                  <a:pt x="156232" y="117798"/>
                  <a:pt x="153032" y="120998"/>
                </a:cubicBezTo>
                <a:cubicBezTo>
                  <a:pt x="149833" y="124197"/>
                  <a:pt x="146000" y="125797"/>
                  <a:pt x="141535" y="125797"/>
                </a:cubicBezTo>
                <a:cubicBezTo>
                  <a:pt x="137071" y="125797"/>
                  <a:pt x="133238" y="124197"/>
                  <a:pt x="130038" y="120998"/>
                </a:cubicBezTo>
                <a:cubicBezTo>
                  <a:pt x="126839" y="117798"/>
                  <a:pt x="125239" y="113966"/>
                  <a:pt x="125239" y="109501"/>
                </a:cubicBezTo>
                <a:cubicBezTo>
                  <a:pt x="125239" y="105110"/>
                  <a:pt x="126839" y="101278"/>
                  <a:pt x="130038" y="98004"/>
                </a:cubicBezTo>
                <a:cubicBezTo>
                  <a:pt x="133238" y="94730"/>
                  <a:pt x="137071" y="93092"/>
                  <a:pt x="141535" y="93092"/>
                </a:cubicBezTo>
                <a:close/>
                <a:moveTo>
                  <a:pt x="28240" y="93092"/>
                </a:moveTo>
                <a:cubicBezTo>
                  <a:pt x="32705" y="93092"/>
                  <a:pt x="36537" y="94748"/>
                  <a:pt x="39737" y="98060"/>
                </a:cubicBezTo>
                <a:cubicBezTo>
                  <a:pt x="42937" y="101371"/>
                  <a:pt x="44537" y="105185"/>
                  <a:pt x="44537" y="109501"/>
                </a:cubicBezTo>
                <a:cubicBezTo>
                  <a:pt x="44537" y="113817"/>
                  <a:pt x="42918" y="117612"/>
                  <a:pt x="39681" y="120886"/>
                </a:cubicBezTo>
                <a:cubicBezTo>
                  <a:pt x="36444" y="124160"/>
                  <a:pt x="32631" y="125797"/>
                  <a:pt x="28240" y="125797"/>
                </a:cubicBezTo>
                <a:cubicBezTo>
                  <a:pt x="23850" y="125797"/>
                  <a:pt x="20017" y="124197"/>
                  <a:pt x="16743" y="120998"/>
                </a:cubicBezTo>
                <a:cubicBezTo>
                  <a:pt x="13469" y="117798"/>
                  <a:pt x="11832" y="113966"/>
                  <a:pt x="11832" y="109501"/>
                </a:cubicBezTo>
                <a:cubicBezTo>
                  <a:pt x="11832" y="105036"/>
                  <a:pt x="13450" y="101185"/>
                  <a:pt x="16687" y="97948"/>
                </a:cubicBezTo>
                <a:cubicBezTo>
                  <a:pt x="19924" y="94711"/>
                  <a:pt x="23775" y="93092"/>
                  <a:pt x="28240" y="93092"/>
                </a:cubicBezTo>
                <a:close/>
                <a:moveTo>
                  <a:pt x="469515" y="82488"/>
                </a:moveTo>
                <a:lnTo>
                  <a:pt x="469515" y="91641"/>
                </a:lnTo>
                <a:lnTo>
                  <a:pt x="564617" y="91641"/>
                </a:lnTo>
                <a:lnTo>
                  <a:pt x="564617" y="82488"/>
                </a:lnTo>
                <a:close/>
                <a:moveTo>
                  <a:pt x="267593" y="75456"/>
                </a:moveTo>
                <a:cubicBezTo>
                  <a:pt x="280839" y="78507"/>
                  <a:pt x="288987" y="80479"/>
                  <a:pt x="292038" y="81372"/>
                </a:cubicBezTo>
                <a:cubicBezTo>
                  <a:pt x="294940" y="82414"/>
                  <a:pt x="296391" y="83716"/>
                  <a:pt x="296391" y="85279"/>
                </a:cubicBezTo>
                <a:cubicBezTo>
                  <a:pt x="296391" y="86544"/>
                  <a:pt x="295796" y="87921"/>
                  <a:pt x="294605" y="89409"/>
                </a:cubicBezTo>
                <a:cubicBezTo>
                  <a:pt x="292745" y="91344"/>
                  <a:pt x="290736" y="94990"/>
                  <a:pt x="288578" y="100348"/>
                </a:cubicBezTo>
                <a:cubicBezTo>
                  <a:pt x="278383" y="127658"/>
                  <a:pt x="268635" y="151358"/>
                  <a:pt x="259333" y="171450"/>
                </a:cubicBezTo>
                <a:cubicBezTo>
                  <a:pt x="283741" y="169516"/>
                  <a:pt x="307218" y="167283"/>
                  <a:pt x="329766" y="164753"/>
                </a:cubicBezTo>
                <a:cubicBezTo>
                  <a:pt x="321580" y="151954"/>
                  <a:pt x="313804" y="140680"/>
                  <a:pt x="306437" y="130932"/>
                </a:cubicBezTo>
                <a:cubicBezTo>
                  <a:pt x="305916" y="130262"/>
                  <a:pt x="305656" y="129741"/>
                  <a:pt x="305656" y="129369"/>
                </a:cubicBezTo>
                <a:cubicBezTo>
                  <a:pt x="305656" y="128774"/>
                  <a:pt x="306549" y="127918"/>
                  <a:pt x="308335" y="126802"/>
                </a:cubicBezTo>
                <a:lnTo>
                  <a:pt x="322734" y="118207"/>
                </a:lnTo>
                <a:cubicBezTo>
                  <a:pt x="324222" y="117389"/>
                  <a:pt x="325115" y="116979"/>
                  <a:pt x="325413" y="116979"/>
                </a:cubicBezTo>
                <a:cubicBezTo>
                  <a:pt x="325710" y="116979"/>
                  <a:pt x="326343" y="117463"/>
                  <a:pt x="327310" y="118430"/>
                </a:cubicBezTo>
                <a:cubicBezTo>
                  <a:pt x="343905" y="138969"/>
                  <a:pt x="360127" y="163339"/>
                  <a:pt x="375977" y="191542"/>
                </a:cubicBezTo>
                <a:cubicBezTo>
                  <a:pt x="376424" y="192361"/>
                  <a:pt x="376647" y="192956"/>
                  <a:pt x="376647" y="193328"/>
                </a:cubicBezTo>
                <a:cubicBezTo>
                  <a:pt x="376647" y="193998"/>
                  <a:pt x="375754" y="194854"/>
                  <a:pt x="373968" y="195895"/>
                </a:cubicBezTo>
                <a:lnTo>
                  <a:pt x="356778" y="205718"/>
                </a:lnTo>
                <a:cubicBezTo>
                  <a:pt x="355513" y="206462"/>
                  <a:pt x="354583" y="206834"/>
                  <a:pt x="353988" y="206834"/>
                </a:cubicBezTo>
                <a:cubicBezTo>
                  <a:pt x="353244" y="206834"/>
                  <a:pt x="352574" y="206239"/>
                  <a:pt x="351979" y="205048"/>
                </a:cubicBezTo>
                <a:cubicBezTo>
                  <a:pt x="349746" y="200435"/>
                  <a:pt x="346174" y="193477"/>
                  <a:pt x="341263" y="184175"/>
                </a:cubicBezTo>
                <a:cubicBezTo>
                  <a:pt x="305023" y="189607"/>
                  <a:pt x="264914" y="194184"/>
                  <a:pt x="220935" y="197905"/>
                </a:cubicBezTo>
                <a:cubicBezTo>
                  <a:pt x="217289" y="198277"/>
                  <a:pt x="214424" y="199132"/>
                  <a:pt x="212340" y="200472"/>
                </a:cubicBezTo>
                <a:cubicBezTo>
                  <a:pt x="210852" y="201514"/>
                  <a:pt x="209550" y="202035"/>
                  <a:pt x="208434" y="202035"/>
                </a:cubicBezTo>
                <a:cubicBezTo>
                  <a:pt x="206871" y="202035"/>
                  <a:pt x="205718" y="200807"/>
                  <a:pt x="204974" y="198351"/>
                </a:cubicBezTo>
                <a:cubicBezTo>
                  <a:pt x="202964" y="192175"/>
                  <a:pt x="201141" y="184101"/>
                  <a:pt x="199504" y="174129"/>
                </a:cubicBezTo>
                <a:cubicBezTo>
                  <a:pt x="202109" y="174204"/>
                  <a:pt x="204416" y="174241"/>
                  <a:pt x="206425" y="174241"/>
                </a:cubicBezTo>
                <a:cubicBezTo>
                  <a:pt x="211708" y="174241"/>
                  <a:pt x="218070" y="174055"/>
                  <a:pt x="225512" y="173683"/>
                </a:cubicBezTo>
                <a:lnTo>
                  <a:pt x="231986" y="173460"/>
                </a:lnTo>
                <a:cubicBezTo>
                  <a:pt x="245455" y="144066"/>
                  <a:pt x="255277" y="119398"/>
                  <a:pt x="261454" y="99455"/>
                </a:cubicBezTo>
                <a:cubicBezTo>
                  <a:pt x="264654" y="89558"/>
                  <a:pt x="266700" y="81558"/>
                  <a:pt x="267593" y="75456"/>
                </a:cubicBezTo>
                <a:close/>
                <a:moveTo>
                  <a:pt x="469515" y="60834"/>
                </a:moveTo>
                <a:lnTo>
                  <a:pt x="469515" y="69652"/>
                </a:lnTo>
                <a:lnTo>
                  <a:pt x="564617" y="69652"/>
                </a:lnTo>
                <a:lnTo>
                  <a:pt x="564617" y="60834"/>
                </a:lnTo>
                <a:close/>
                <a:moveTo>
                  <a:pt x="448754" y="46212"/>
                </a:moveTo>
                <a:lnTo>
                  <a:pt x="480343" y="46658"/>
                </a:lnTo>
                <a:lnTo>
                  <a:pt x="554124" y="46658"/>
                </a:lnTo>
                <a:lnTo>
                  <a:pt x="585378" y="46212"/>
                </a:lnTo>
                <a:cubicBezTo>
                  <a:pt x="586643" y="46212"/>
                  <a:pt x="587387" y="46360"/>
                  <a:pt x="587611" y="46658"/>
                </a:cubicBezTo>
                <a:cubicBezTo>
                  <a:pt x="587834" y="46956"/>
                  <a:pt x="587946" y="47663"/>
                  <a:pt x="587946" y="48779"/>
                </a:cubicBezTo>
                <a:lnTo>
                  <a:pt x="587499" y="66303"/>
                </a:lnTo>
                <a:lnTo>
                  <a:pt x="587499" y="85725"/>
                </a:lnTo>
                <a:lnTo>
                  <a:pt x="587946" y="103027"/>
                </a:lnTo>
                <a:cubicBezTo>
                  <a:pt x="587946" y="104366"/>
                  <a:pt x="587797" y="105185"/>
                  <a:pt x="587499" y="105482"/>
                </a:cubicBezTo>
                <a:cubicBezTo>
                  <a:pt x="587201" y="105706"/>
                  <a:pt x="586494" y="105817"/>
                  <a:pt x="585378" y="105817"/>
                </a:cubicBezTo>
                <a:lnTo>
                  <a:pt x="554124" y="105371"/>
                </a:lnTo>
                <a:lnTo>
                  <a:pt x="504788" y="105371"/>
                </a:lnTo>
                <a:lnTo>
                  <a:pt x="512713" y="107157"/>
                </a:lnTo>
                <a:cubicBezTo>
                  <a:pt x="515169" y="107826"/>
                  <a:pt x="516396" y="108831"/>
                  <a:pt x="516396" y="110170"/>
                </a:cubicBezTo>
                <a:cubicBezTo>
                  <a:pt x="516396" y="111510"/>
                  <a:pt x="515503" y="112626"/>
                  <a:pt x="513717" y="113519"/>
                </a:cubicBezTo>
                <a:cubicBezTo>
                  <a:pt x="512080" y="114338"/>
                  <a:pt x="510555" y="115565"/>
                  <a:pt x="509141" y="117203"/>
                </a:cubicBezTo>
                <a:lnTo>
                  <a:pt x="587722" y="117203"/>
                </a:lnTo>
                <a:lnTo>
                  <a:pt x="616521" y="116756"/>
                </a:lnTo>
                <a:cubicBezTo>
                  <a:pt x="617711" y="116756"/>
                  <a:pt x="618455" y="116905"/>
                  <a:pt x="618753" y="117203"/>
                </a:cubicBezTo>
                <a:cubicBezTo>
                  <a:pt x="618976" y="117500"/>
                  <a:pt x="619088" y="118170"/>
                  <a:pt x="619088" y="119212"/>
                </a:cubicBezTo>
                <a:lnTo>
                  <a:pt x="619088" y="132830"/>
                </a:lnTo>
                <a:cubicBezTo>
                  <a:pt x="619088" y="133946"/>
                  <a:pt x="618958" y="134634"/>
                  <a:pt x="618697" y="134894"/>
                </a:cubicBezTo>
                <a:cubicBezTo>
                  <a:pt x="618437" y="135155"/>
                  <a:pt x="617711" y="135285"/>
                  <a:pt x="616521" y="135285"/>
                </a:cubicBezTo>
                <a:lnTo>
                  <a:pt x="587722" y="134839"/>
                </a:lnTo>
                <a:lnTo>
                  <a:pt x="571761" y="134839"/>
                </a:lnTo>
                <a:cubicBezTo>
                  <a:pt x="583667" y="142057"/>
                  <a:pt x="601414" y="148196"/>
                  <a:pt x="625004" y="153256"/>
                </a:cubicBezTo>
                <a:cubicBezTo>
                  <a:pt x="621730" y="157200"/>
                  <a:pt x="618902" y="161814"/>
                  <a:pt x="616521" y="167097"/>
                </a:cubicBezTo>
                <a:cubicBezTo>
                  <a:pt x="614660" y="171041"/>
                  <a:pt x="613135" y="173013"/>
                  <a:pt x="611944" y="173013"/>
                </a:cubicBezTo>
                <a:cubicBezTo>
                  <a:pt x="611795" y="173013"/>
                  <a:pt x="610046" y="172567"/>
                  <a:pt x="606698" y="171674"/>
                </a:cubicBezTo>
                <a:cubicBezTo>
                  <a:pt x="597843" y="168920"/>
                  <a:pt x="588950" y="165311"/>
                  <a:pt x="580021" y="160846"/>
                </a:cubicBezTo>
                <a:cubicBezTo>
                  <a:pt x="579425" y="166800"/>
                  <a:pt x="578867" y="171450"/>
                  <a:pt x="578346" y="174799"/>
                </a:cubicBezTo>
                <a:cubicBezTo>
                  <a:pt x="577230" y="183654"/>
                  <a:pt x="575035" y="191133"/>
                  <a:pt x="571761" y="197235"/>
                </a:cubicBezTo>
                <a:cubicBezTo>
                  <a:pt x="567444" y="204527"/>
                  <a:pt x="559073" y="208174"/>
                  <a:pt x="546646" y="208174"/>
                </a:cubicBezTo>
                <a:cubicBezTo>
                  <a:pt x="541139" y="208174"/>
                  <a:pt x="536786" y="208025"/>
                  <a:pt x="533586" y="207727"/>
                </a:cubicBezTo>
                <a:cubicBezTo>
                  <a:pt x="530833" y="207504"/>
                  <a:pt x="529159" y="207057"/>
                  <a:pt x="528563" y="206388"/>
                </a:cubicBezTo>
                <a:cubicBezTo>
                  <a:pt x="528042" y="205867"/>
                  <a:pt x="527335" y="204192"/>
                  <a:pt x="526442" y="201365"/>
                </a:cubicBezTo>
                <a:cubicBezTo>
                  <a:pt x="525103" y="196528"/>
                  <a:pt x="522982" y="191803"/>
                  <a:pt x="520080" y="187189"/>
                </a:cubicBezTo>
                <a:cubicBezTo>
                  <a:pt x="528489" y="188380"/>
                  <a:pt x="536265" y="188975"/>
                  <a:pt x="543409" y="188975"/>
                </a:cubicBezTo>
                <a:cubicBezTo>
                  <a:pt x="548766" y="188975"/>
                  <a:pt x="552041" y="187449"/>
                  <a:pt x="553231" y="184398"/>
                </a:cubicBezTo>
                <a:cubicBezTo>
                  <a:pt x="554496" y="181347"/>
                  <a:pt x="555650" y="176250"/>
                  <a:pt x="556692" y="169106"/>
                </a:cubicBezTo>
                <a:lnTo>
                  <a:pt x="518740" y="169106"/>
                </a:lnTo>
                <a:cubicBezTo>
                  <a:pt x="513978" y="178557"/>
                  <a:pt x="507355" y="186184"/>
                  <a:pt x="498872" y="191989"/>
                </a:cubicBezTo>
                <a:cubicBezTo>
                  <a:pt x="487114" y="200249"/>
                  <a:pt x="470557" y="206127"/>
                  <a:pt x="449201" y="209625"/>
                </a:cubicBezTo>
                <a:cubicBezTo>
                  <a:pt x="446894" y="210071"/>
                  <a:pt x="445145" y="210295"/>
                  <a:pt x="443954" y="210295"/>
                </a:cubicBezTo>
                <a:cubicBezTo>
                  <a:pt x="442168" y="210295"/>
                  <a:pt x="440568" y="208397"/>
                  <a:pt x="439155" y="204602"/>
                </a:cubicBezTo>
                <a:cubicBezTo>
                  <a:pt x="437741" y="200658"/>
                  <a:pt x="435285" y="196379"/>
                  <a:pt x="431788" y="191765"/>
                </a:cubicBezTo>
                <a:cubicBezTo>
                  <a:pt x="457684" y="189682"/>
                  <a:pt x="475841" y="184882"/>
                  <a:pt x="486259" y="177366"/>
                </a:cubicBezTo>
                <a:cubicBezTo>
                  <a:pt x="489607" y="174911"/>
                  <a:pt x="492510" y="172157"/>
                  <a:pt x="494965" y="169106"/>
                </a:cubicBezTo>
                <a:lnTo>
                  <a:pt x="492175" y="169106"/>
                </a:lnTo>
                <a:lnTo>
                  <a:pt x="462483" y="169553"/>
                </a:lnTo>
                <a:cubicBezTo>
                  <a:pt x="461293" y="169553"/>
                  <a:pt x="460549" y="169367"/>
                  <a:pt x="460251" y="168995"/>
                </a:cubicBezTo>
                <a:cubicBezTo>
                  <a:pt x="460028" y="168697"/>
                  <a:pt x="459916" y="167953"/>
                  <a:pt x="459916" y="166762"/>
                </a:cubicBezTo>
                <a:lnTo>
                  <a:pt x="459916" y="159284"/>
                </a:lnTo>
                <a:cubicBezTo>
                  <a:pt x="451433" y="164195"/>
                  <a:pt x="441685" y="168846"/>
                  <a:pt x="430671" y="173236"/>
                </a:cubicBezTo>
                <a:cubicBezTo>
                  <a:pt x="427993" y="174427"/>
                  <a:pt x="426244" y="175022"/>
                  <a:pt x="425425" y="175022"/>
                </a:cubicBezTo>
                <a:cubicBezTo>
                  <a:pt x="424011" y="175022"/>
                  <a:pt x="422263" y="173125"/>
                  <a:pt x="420179" y="169330"/>
                </a:cubicBezTo>
                <a:cubicBezTo>
                  <a:pt x="417203" y="164269"/>
                  <a:pt x="414003" y="160363"/>
                  <a:pt x="410580" y="157609"/>
                </a:cubicBezTo>
                <a:cubicBezTo>
                  <a:pt x="433871" y="150838"/>
                  <a:pt x="451693" y="143247"/>
                  <a:pt x="464046" y="134839"/>
                </a:cubicBezTo>
                <a:lnTo>
                  <a:pt x="446522" y="134839"/>
                </a:lnTo>
                <a:lnTo>
                  <a:pt x="417947" y="135285"/>
                </a:lnTo>
                <a:cubicBezTo>
                  <a:pt x="416384" y="135285"/>
                  <a:pt x="415602" y="134467"/>
                  <a:pt x="415602" y="132830"/>
                </a:cubicBezTo>
                <a:lnTo>
                  <a:pt x="415602" y="119212"/>
                </a:lnTo>
                <a:cubicBezTo>
                  <a:pt x="415602" y="117575"/>
                  <a:pt x="416384" y="116756"/>
                  <a:pt x="417947" y="116756"/>
                </a:cubicBezTo>
                <a:lnTo>
                  <a:pt x="446522" y="117203"/>
                </a:lnTo>
                <a:lnTo>
                  <a:pt x="483691" y="117203"/>
                </a:lnTo>
                <a:cubicBezTo>
                  <a:pt x="486891" y="113631"/>
                  <a:pt x="489644" y="109687"/>
                  <a:pt x="491951" y="105371"/>
                </a:cubicBezTo>
                <a:lnTo>
                  <a:pt x="480343" y="105371"/>
                </a:lnTo>
                <a:lnTo>
                  <a:pt x="448754" y="105817"/>
                </a:lnTo>
                <a:cubicBezTo>
                  <a:pt x="447489" y="105817"/>
                  <a:pt x="446745" y="105631"/>
                  <a:pt x="446522" y="105259"/>
                </a:cubicBezTo>
                <a:cubicBezTo>
                  <a:pt x="446298" y="104961"/>
                  <a:pt x="446187" y="104217"/>
                  <a:pt x="446187" y="103027"/>
                </a:cubicBezTo>
                <a:lnTo>
                  <a:pt x="446745" y="85725"/>
                </a:lnTo>
                <a:lnTo>
                  <a:pt x="446745" y="66303"/>
                </a:lnTo>
                <a:lnTo>
                  <a:pt x="446187" y="48779"/>
                </a:lnTo>
                <a:cubicBezTo>
                  <a:pt x="446187" y="47514"/>
                  <a:pt x="446336" y="46770"/>
                  <a:pt x="446633" y="46546"/>
                </a:cubicBezTo>
                <a:cubicBezTo>
                  <a:pt x="446931" y="46323"/>
                  <a:pt x="447638" y="46212"/>
                  <a:pt x="448754" y="46212"/>
                </a:cubicBezTo>
                <a:close/>
                <a:moveTo>
                  <a:pt x="84832" y="36389"/>
                </a:moveTo>
                <a:cubicBezTo>
                  <a:pt x="89148" y="36389"/>
                  <a:pt x="92943" y="38007"/>
                  <a:pt x="96217" y="41244"/>
                </a:cubicBezTo>
                <a:cubicBezTo>
                  <a:pt x="99492" y="44481"/>
                  <a:pt x="101129" y="48295"/>
                  <a:pt x="101129" y="52686"/>
                </a:cubicBezTo>
                <a:cubicBezTo>
                  <a:pt x="101129" y="57076"/>
                  <a:pt x="99529" y="60908"/>
                  <a:pt x="96329" y="64182"/>
                </a:cubicBezTo>
                <a:cubicBezTo>
                  <a:pt x="93129" y="67457"/>
                  <a:pt x="89297" y="69094"/>
                  <a:pt x="84832" y="69094"/>
                </a:cubicBezTo>
                <a:cubicBezTo>
                  <a:pt x="80367" y="69094"/>
                  <a:pt x="76535" y="67457"/>
                  <a:pt x="73335" y="64182"/>
                </a:cubicBezTo>
                <a:cubicBezTo>
                  <a:pt x="70135" y="60908"/>
                  <a:pt x="68535" y="57076"/>
                  <a:pt x="68535" y="52686"/>
                </a:cubicBezTo>
                <a:cubicBezTo>
                  <a:pt x="68535" y="48295"/>
                  <a:pt x="70172" y="44481"/>
                  <a:pt x="73447" y="41244"/>
                </a:cubicBezTo>
                <a:cubicBezTo>
                  <a:pt x="76721" y="38007"/>
                  <a:pt x="80516" y="36389"/>
                  <a:pt x="84832" y="36389"/>
                </a:cubicBezTo>
                <a:close/>
                <a:moveTo>
                  <a:pt x="156716" y="24669"/>
                </a:moveTo>
                <a:lnTo>
                  <a:pt x="169664" y="37617"/>
                </a:lnTo>
                <a:lnTo>
                  <a:pt x="97780" y="109501"/>
                </a:lnTo>
                <a:lnTo>
                  <a:pt x="169664" y="181273"/>
                </a:lnTo>
                <a:lnTo>
                  <a:pt x="156716" y="194333"/>
                </a:lnTo>
                <a:lnTo>
                  <a:pt x="84832" y="122449"/>
                </a:lnTo>
                <a:lnTo>
                  <a:pt x="13060" y="194109"/>
                </a:lnTo>
                <a:lnTo>
                  <a:pt x="0" y="181050"/>
                </a:lnTo>
                <a:lnTo>
                  <a:pt x="71884" y="109501"/>
                </a:lnTo>
                <a:lnTo>
                  <a:pt x="0" y="37728"/>
                </a:lnTo>
                <a:lnTo>
                  <a:pt x="13060" y="24892"/>
                </a:lnTo>
                <a:lnTo>
                  <a:pt x="84832" y="96553"/>
                </a:lnTo>
                <a:close/>
                <a:moveTo>
                  <a:pt x="251854" y="6586"/>
                </a:moveTo>
                <a:cubicBezTo>
                  <a:pt x="261305" y="9265"/>
                  <a:pt x="268821" y="11944"/>
                  <a:pt x="274402" y="14623"/>
                </a:cubicBezTo>
                <a:cubicBezTo>
                  <a:pt x="276709" y="15665"/>
                  <a:pt x="277862" y="16967"/>
                  <a:pt x="277862" y="18530"/>
                </a:cubicBezTo>
                <a:cubicBezTo>
                  <a:pt x="277862" y="19795"/>
                  <a:pt x="277192" y="20911"/>
                  <a:pt x="275853" y="21878"/>
                </a:cubicBezTo>
                <a:cubicBezTo>
                  <a:pt x="274067" y="23143"/>
                  <a:pt x="272318" y="25524"/>
                  <a:pt x="270607" y="29022"/>
                </a:cubicBezTo>
                <a:cubicBezTo>
                  <a:pt x="253417" y="63922"/>
                  <a:pt x="231019" y="91939"/>
                  <a:pt x="203411" y="113072"/>
                </a:cubicBezTo>
                <a:cubicBezTo>
                  <a:pt x="200732" y="115231"/>
                  <a:pt x="198983" y="116310"/>
                  <a:pt x="198165" y="116310"/>
                </a:cubicBezTo>
                <a:cubicBezTo>
                  <a:pt x="197272" y="116310"/>
                  <a:pt x="195821" y="114635"/>
                  <a:pt x="193811" y="111287"/>
                </a:cubicBezTo>
                <a:cubicBezTo>
                  <a:pt x="189496" y="104217"/>
                  <a:pt x="185217" y="99269"/>
                  <a:pt x="180975" y="96441"/>
                </a:cubicBezTo>
                <a:cubicBezTo>
                  <a:pt x="210517" y="78358"/>
                  <a:pt x="232544" y="53355"/>
                  <a:pt x="247055" y="21432"/>
                </a:cubicBezTo>
                <a:cubicBezTo>
                  <a:pt x="248841" y="17711"/>
                  <a:pt x="250441" y="12762"/>
                  <a:pt x="251854" y="6586"/>
                </a:cubicBezTo>
                <a:close/>
                <a:moveTo>
                  <a:pt x="320948" y="6251"/>
                </a:moveTo>
                <a:cubicBezTo>
                  <a:pt x="321618" y="6251"/>
                  <a:pt x="322287" y="6921"/>
                  <a:pt x="322957" y="8260"/>
                </a:cubicBezTo>
                <a:cubicBezTo>
                  <a:pt x="330919" y="26938"/>
                  <a:pt x="342156" y="44165"/>
                  <a:pt x="356667" y="59941"/>
                </a:cubicBezTo>
                <a:cubicBezTo>
                  <a:pt x="369019" y="73335"/>
                  <a:pt x="382525" y="84274"/>
                  <a:pt x="397185" y="92757"/>
                </a:cubicBezTo>
                <a:cubicBezTo>
                  <a:pt x="393241" y="95883"/>
                  <a:pt x="389000" y="101613"/>
                  <a:pt x="384460" y="109947"/>
                </a:cubicBezTo>
                <a:cubicBezTo>
                  <a:pt x="382674" y="113296"/>
                  <a:pt x="381223" y="114970"/>
                  <a:pt x="380107" y="114970"/>
                </a:cubicBezTo>
                <a:cubicBezTo>
                  <a:pt x="379363" y="114970"/>
                  <a:pt x="377763" y="113966"/>
                  <a:pt x="375307" y="111956"/>
                </a:cubicBezTo>
                <a:cubicBezTo>
                  <a:pt x="342193" y="86804"/>
                  <a:pt x="317339" y="55327"/>
                  <a:pt x="300745" y="17525"/>
                </a:cubicBezTo>
                <a:cubicBezTo>
                  <a:pt x="300447" y="16781"/>
                  <a:pt x="300298" y="16223"/>
                  <a:pt x="300298" y="15851"/>
                </a:cubicBezTo>
                <a:cubicBezTo>
                  <a:pt x="300298" y="15181"/>
                  <a:pt x="301228" y="14399"/>
                  <a:pt x="303088" y="13507"/>
                </a:cubicBezTo>
                <a:lnTo>
                  <a:pt x="318381" y="7032"/>
                </a:lnTo>
                <a:cubicBezTo>
                  <a:pt x="319571" y="6512"/>
                  <a:pt x="320427" y="6251"/>
                  <a:pt x="320948" y="6251"/>
                </a:cubicBezTo>
                <a:close/>
                <a:moveTo>
                  <a:pt x="471636" y="0"/>
                </a:moveTo>
                <a:cubicBezTo>
                  <a:pt x="480343" y="298"/>
                  <a:pt x="487561" y="745"/>
                  <a:pt x="493291" y="1340"/>
                </a:cubicBezTo>
                <a:cubicBezTo>
                  <a:pt x="495449" y="1637"/>
                  <a:pt x="496528" y="2344"/>
                  <a:pt x="496528" y="3461"/>
                </a:cubicBezTo>
                <a:cubicBezTo>
                  <a:pt x="496528" y="3833"/>
                  <a:pt x="496156" y="4949"/>
                  <a:pt x="495412" y="6809"/>
                </a:cubicBezTo>
                <a:cubicBezTo>
                  <a:pt x="494668" y="8744"/>
                  <a:pt x="494295" y="11200"/>
                  <a:pt x="494295" y="14176"/>
                </a:cubicBezTo>
                <a:lnTo>
                  <a:pt x="539056" y="14176"/>
                </a:lnTo>
                <a:lnTo>
                  <a:pt x="538010" y="896"/>
                </a:lnTo>
                <a:lnTo>
                  <a:pt x="579907" y="32259"/>
                </a:lnTo>
                <a:lnTo>
                  <a:pt x="560487" y="32259"/>
                </a:lnTo>
                <a:cubicBezTo>
                  <a:pt x="560561" y="33077"/>
                  <a:pt x="560710" y="34752"/>
                  <a:pt x="560933" y="37282"/>
                </a:cubicBezTo>
                <a:cubicBezTo>
                  <a:pt x="561008" y="38472"/>
                  <a:pt x="561045" y="39217"/>
                  <a:pt x="561045" y="39514"/>
                </a:cubicBezTo>
                <a:cubicBezTo>
                  <a:pt x="561045" y="40779"/>
                  <a:pt x="560859" y="41523"/>
                  <a:pt x="560487" y="41747"/>
                </a:cubicBezTo>
                <a:cubicBezTo>
                  <a:pt x="560189" y="41970"/>
                  <a:pt x="559445" y="42082"/>
                  <a:pt x="558254" y="42082"/>
                </a:cubicBezTo>
                <a:lnTo>
                  <a:pt x="541288" y="42082"/>
                </a:lnTo>
                <a:cubicBezTo>
                  <a:pt x="540023" y="42082"/>
                  <a:pt x="539242" y="41933"/>
                  <a:pt x="538944" y="41635"/>
                </a:cubicBezTo>
                <a:cubicBezTo>
                  <a:pt x="538721" y="41337"/>
                  <a:pt x="538609" y="40630"/>
                  <a:pt x="538609" y="39514"/>
                </a:cubicBezTo>
                <a:lnTo>
                  <a:pt x="538832" y="32259"/>
                </a:lnTo>
                <a:lnTo>
                  <a:pt x="494295" y="32259"/>
                </a:lnTo>
                <a:cubicBezTo>
                  <a:pt x="494295" y="33301"/>
                  <a:pt x="494407" y="34975"/>
                  <a:pt x="494630" y="37282"/>
                </a:cubicBezTo>
                <a:cubicBezTo>
                  <a:pt x="494705" y="38472"/>
                  <a:pt x="494742" y="39217"/>
                  <a:pt x="494742" y="39514"/>
                </a:cubicBezTo>
                <a:cubicBezTo>
                  <a:pt x="494742" y="40779"/>
                  <a:pt x="494556" y="41523"/>
                  <a:pt x="494184" y="41747"/>
                </a:cubicBezTo>
                <a:cubicBezTo>
                  <a:pt x="493886" y="41970"/>
                  <a:pt x="493142" y="42082"/>
                  <a:pt x="491951" y="42082"/>
                </a:cubicBezTo>
                <a:lnTo>
                  <a:pt x="475097" y="42082"/>
                </a:lnTo>
                <a:cubicBezTo>
                  <a:pt x="473757" y="42082"/>
                  <a:pt x="472938" y="41933"/>
                  <a:pt x="472641" y="41635"/>
                </a:cubicBezTo>
                <a:cubicBezTo>
                  <a:pt x="472418" y="41337"/>
                  <a:pt x="472306" y="40630"/>
                  <a:pt x="472306" y="39514"/>
                </a:cubicBezTo>
                <a:lnTo>
                  <a:pt x="472529" y="32259"/>
                </a:lnTo>
                <a:lnTo>
                  <a:pt x="447415" y="32259"/>
                </a:lnTo>
                <a:lnTo>
                  <a:pt x="418616" y="32705"/>
                </a:lnTo>
                <a:cubicBezTo>
                  <a:pt x="417426" y="32705"/>
                  <a:pt x="416682" y="32557"/>
                  <a:pt x="416384" y="32259"/>
                </a:cubicBezTo>
                <a:cubicBezTo>
                  <a:pt x="416161" y="31887"/>
                  <a:pt x="416049" y="31105"/>
                  <a:pt x="416049" y="29915"/>
                </a:cubicBezTo>
                <a:lnTo>
                  <a:pt x="416049" y="16185"/>
                </a:lnTo>
                <a:cubicBezTo>
                  <a:pt x="416049" y="14995"/>
                  <a:pt x="416198" y="14288"/>
                  <a:pt x="416495" y="14065"/>
                </a:cubicBezTo>
                <a:cubicBezTo>
                  <a:pt x="416793" y="13841"/>
                  <a:pt x="417500" y="13730"/>
                  <a:pt x="418616" y="13730"/>
                </a:cubicBezTo>
                <a:lnTo>
                  <a:pt x="447415" y="14176"/>
                </a:lnTo>
                <a:lnTo>
                  <a:pt x="472753" y="14176"/>
                </a:lnTo>
                <a:cubicBezTo>
                  <a:pt x="472455" y="7553"/>
                  <a:pt x="472083" y="2828"/>
                  <a:pt x="471636" y="0"/>
                </a:cubicBezTo>
                <a:close/>
              </a:path>
            </a:pathLst>
          </a:custGeom>
          <a:solidFill>
            <a:srgbClr val="E7F4FA"/>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ja-JP" altLang="en-US" sz="1347" b="1" dirty="0"/>
          </a:p>
        </p:txBody>
      </p:sp>
      <p:sp>
        <p:nvSpPr>
          <p:cNvPr id="54" name="正方形/長方形 53">
            <a:extLst>
              <a:ext uri="{FF2B5EF4-FFF2-40B4-BE49-F238E27FC236}">
                <a16:creationId xmlns:a16="http://schemas.microsoft.com/office/drawing/2014/main" id="{556F69B5-7DEE-38FC-149E-3C970FFC5ED5}"/>
              </a:ext>
            </a:extLst>
          </p:cNvPr>
          <p:cNvSpPr/>
          <p:nvPr userDrawn="1"/>
        </p:nvSpPr>
        <p:spPr>
          <a:xfrm>
            <a:off x="613522" y="6752234"/>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dirty="0"/>
          </a:p>
        </p:txBody>
      </p:sp>
      <p:sp>
        <p:nvSpPr>
          <p:cNvPr id="55" name="正方形/長方形 54">
            <a:extLst>
              <a:ext uri="{FF2B5EF4-FFF2-40B4-BE49-F238E27FC236}">
                <a16:creationId xmlns:a16="http://schemas.microsoft.com/office/drawing/2014/main" id="{308EB645-EDD9-FCB6-B911-E625B9FDCC7E}"/>
              </a:ext>
            </a:extLst>
          </p:cNvPr>
          <p:cNvSpPr/>
          <p:nvPr userDrawn="1"/>
        </p:nvSpPr>
        <p:spPr>
          <a:xfrm>
            <a:off x="613522" y="8174263"/>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56" name="テキスト ボックス 55">
            <a:extLst>
              <a:ext uri="{FF2B5EF4-FFF2-40B4-BE49-F238E27FC236}">
                <a16:creationId xmlns:a16="http://schemas.microsoft.com/office/drawing/2014/main" id="{667E3589-8E79-9905-64A1-9158919FBC58}"/>
              </a:ext>
            </a:extLst>
          </p:cNvPr>
          <p:cNvSpPr txBox="1"/>
          <p:nvPr userDrawn="1"/>
        </p:nvSpPr>
        <p:spPr>
          <a:xfrm>
            <a:off x="651621" y="8174262"/>
            <a:ext cx="6092167" cy="299634"/>
          </a:xfrm>
          <a:prstGeom prst="rect">
            <a:avLst/>
          </a:prstGeom>
          <a:noFill/>
        </p:spPr>
        <p:txBody>
          <a:bodyPr wrap="square" rtlCol="0">
            <a:spAutoFit/>
          </a:bodyPr>
          <a:lstStyle/>
          <a:p>
            <a:r>
              <a:rPr kumimoji="1" lang="ja-JP" altLang="en-US" sz="1347" dirty="0">
                <a:solidFill>
                  <a:srgbClr val="003198"/>
                </a:solidFill>
              </a:rPr>
              <a:t>工業化、実用化のために未解決の課題</a:t>
            </a:r>
          </a:p>
        </p:txBody>
      </p:sp>
      <p:sp>
        <p:nvSpPr>
          <p:cNvPr id="57" name="テキスト ボックス 56">
            <a:extLst>
              <a:ext uri="{FF2B5EF4-FFF2-40B4-BE49-F238E27FC236}">
                <a16:creationId xmlns:a16="http://schemas.microsoft.com/office/drawing/2014/main" id="{B2D0860A-1B70-0004-CCA3-913FFA718EE0}"/>
              </a:ext>
            </a:extLst>
          </p:cNvPr>
          <p:cNvSpPr txBox="1"/>
          <p:nvPr userDrawn="1"/>
        </p:nvSpPr>
        <p:spPr>
          <a:xfrm>
            <a:off x="613520" y="6752233"/>
            <a:ext cx="4859974" cy="299634"/>
          </a:xfrm>
          <a:prstGeom prst="rect">
            <a:avLst/>
          </a:prstGeom>
          <a:noFill/>
        </p:spPr>
        <p:txBody>
          <a:bodyPr wrap="square" rtlCol="0">
            <a:spAutoFit/>
          </a:bodyPr>
          <a:lstStyle/>
          <a:p>
            <a:r>
              <a:rPr kumimoji="1" lang="ja-JP" altLang="en-US" sz="1347" dirty="0">
                <a:solidFill>
                  <a:srgbClr val="003198"/>
                </a:solidFill>
              </a:rPr>
              <a:t>自分たちが従来技術の問題を解決できる理由</a:t>
            </a:r>
          </a:p>
        </p:txBody>
      </p:sp>
      <p:sp>
        <p:nvSpPr>
          <p:cNvPr id="58" name="正方形/長方形 57">
            <a:extLst>
              <a:ext uri="{FF2B5EF4-FFF2-40B4-BE49-F238E27FC236}">
                <a16:creationId xmlns:a16="http://schemas.microsoft.com/office/drawing/2014/main" id="{C5B93213-A4E1-9C35-7239-4291894EA384}"/>
              </a:ext>
            </a:extLst>
          </p:cNvPr>
          <p:cNvSpPr/>
          <p:nvPr userDrawn="1"/>
        </p:nvSpPr>
        <p:spPr>
          <a:xfrm>
            <a:off x="7028195" y="2486147"/>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59" name="正方形/長方形 58">
            <a:extLst>
              <a:ext uri="{FF2B5EF4-FFF2-40B4-BE49-F238E27FC236}">
                <a16:creationId xmlns:a16="http://schemas.microsoft.com/office/drawing/2014/main" id="{BF26C5A2-00D6-4F90-B80D-100097C3C50E}"/>
              </a:ext>
            </a:extLst>
          </p:cNvPr>
          <p:cNvSpPr/>
          <p:nvPr userDrawn="1"/>
        </p:nvSpPr>
        <p:spPr>
          <a:xfrm>
            <a:off x="7028195" y="3908176"/>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0" name="テキスト ボックス 59">
            <a:extLst>
              <a:ext uri="{FF2B5EF4-FFF2-40B4-BE49-F238E27FC236}">
                <a16:creationId xmlns:a16="http://schemas.microsoft.com/office/drawing/2014/main" id="{8E07804A-BDEB-9689-EC53-ED8B0D79303F}"/>
              </a:ext>
            </a:extLst>
          </p:cNvPr>
          <p:cNvSpPr txBox="1"/>
          <p:nvPr userDrawn="1"/>
        </p:nvSpPr>
        <p:spPr>
          <a:xfrm>
            <a:off x="7028193" y="2486146"/>
            <a:ext cx="5407097" cy="299634"/>
          </a:xfrm>
          <a:prstGeom prst="rect">
            <a:avLst/>
          </a:prstGeom>
          <a:noFill/>
        </p:spPr>
        <p:txBody>
          <a:bodyPr wrap="square" rtlCol="0">
            <a:spAutoFit/>
          </a:bodyPr>
          <a:lstStyle/>
          <a:p>
            <a:r>
              <a:rPr kumimoji="1" lang="ja-JP" altLang="en-US" sz="1347" dirty="0">
                <a:solidFill>
                  <a:srgbClr val="003198"/>
                </a:solidFill>
              </a:rPr>
              <a:t>川下企業が抱える具体的な課題</a:t>
            </a:r>
          </a:p>
        </p:txBody>
      </p:sp>
      <p:sp>
        <p:nvSpPr>
          <p:cNvPr id="61" name="テキスト ボックス 60">
            <a:extLst>
              <a:ext uri="{FF2B5EF4-FFF2-40B4-BE49-F238E27FC236}">
                <a16:creationId xmlns:a16="http://schemas.microsoft.com/office/drawing/2014/main" id="{E8FACB99-2913-FE7F-8BBA-A004030FB41B}"/>
              </a:ext>
            </a:extLst>
          </p:cNvPr>
          <p:cNvSpPr txBox="1"/>
          <p:nvPr userDrawn="1"/>
        </p:nvSpPr>
        <p:spPr>
          <a:xfrm>
            <a:off x="7028193" y="3908175"/>
            <a:ext cx="6241421" cy="299634"/>
          </a:xfrm>
          <a:prstGeom prst="rect">
            <a:avLst/>
          </a:prstGeom>
          <a:noFill/>
        </p:spPr>
        <p:txBody>
          <a:bodyPr wrap="square" rtlCol="0">
            <a:spAutoFit/>
          </a:bodyPr>
          <a:lstStyle/>
          <a:p>
            <a:r>
              <a:rPr kumimoji="1" lang="ja-JP" altLang="en-US" sz="1347" dirty="0">
                <a:solidFill>
                  <a:srgbClr val="003198"/>
                </a:solidFill>
              </a:rPr>
              <a:t>川下企業が本研究開発による製品を購入するメリット</a:t>
            </a:r>
          </a:p>
        </p:txBody>
      </p:sp>
      <p:sp>
        <p:nvSpPr>
          <p:cNvPr id="62" name="正方形/長方形 61">
            <a:extLst>
              <a:ext uri="{FF2B5EF4-FFF2-40B4-BE49-F238E27FC236}">
                <a16:creationId xmlns:a16="http://schemas.microsoft.com/office/drawing/2014/main" id="{14714AA1-CF26-5567-142D-9CE23333DA84}"/>
              </a:ext>
            </a:extLst>
          </p:cNvPr>
          <p:cNvSpPr/>
          <p:nvPr userDrawn="1"/>
        </p:nvSpPr>
        <p:spPr>
          <a:xfrm>
            <a:off x="7042067" y="5330205"/>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3" name="正方形/長方形 62">
            <a:extLst>
              <a:ext uri="{FF2B5EF4-FFF2-40B4-BE49-F238E27FC236}">
                <a16:creationId xmlns:a16="http://schemas.microsoft.com/office/drawing/2014/main" id="{BCFCFF7F-B058-1F1D-38E9-B526AEDC8275}"/>
              </a:ext>
            </a:extLst>
          </p:cNvPr>
          <p:cNvSpPr/>
          <p:nvPr userDrawn="1"/>
        </p:nvSpPr>
        <p:spPr>
          <a:xfrm>
            <a:off x="7042067" y="6752234"/>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4" name="テキスト ボックス 63">
            <a:extLst>
              <a:ext uri="{FF2B5EF4-FFF2-40B4-BE49-F238E27FC236}">
                <a16:creationId xmlns:a16="http://schemas.microsoft.com/office/drawing/2014/main" id="{A73043B8-2085-1BB4-A6C6-454DA04F54AD}"/>
              </a:ext>
            </a:extLst>
          </p:cNvPr>
          <p:cNvSpPr txBox="1"/>
          <p:nvPr userDrawn="1"/>
        </p:nvSpPr>
        <p:spPr>
          <a:xfrm>
            <a:off x="7042066" y="5330204"/>
            <a:ext cx="6465242" cy="299634"/>
          </a:xfrm>
          <a:prstGeom prst="rect">
            <a:avLst/>
          </a:prstGeom>
          <a:noFill/>
        </p:spPr>
        <p:txBody>
          <a:bodyPr wrap="square" rtlCol="0">
            <a:spAutoFit/>
          </a:bodyPr>
          <a:lstStyle/>
          <a:p>
            <a:r>
              <a:rPr kumimoji="1" lang="ja-JP" altLang="en-US" sz="1347" dirty="0">
                <a:solidFill>
                  <a:srgbClr val="003198"/>
                </a:solidFill>
              </a:rPr>
              <a:t>関連最終製品等の売上高実績や将来の市場予測データ</a:t>
            </a:r>
          </a:p>
        </p:txBody>
      </p:sp>
      <p:sp>
        <p:nvSpPr>
          <p:cNvPr id="65" name="テキスト ボックス 64">
            <a:extLst>
              <a:ext uri="{FF2B5EF4-FFF2-40B4-BE49-F238E27FC236}">
                <a16:creationId xmlns:a16="http://schemas.microsoft.com/office/drawing/2014/main" id="{8A193D68-EF85-E7AF-DB82-913473503882}"/>
              </a:ext>
            </a:extLst>
          </p:cNvPr>
          <p:cNvSpPr txBox="1"/>
          <p:nvPr userDrawn="1"/>
        </p:nvSpPr>
        <p:spPr>
          <a:xfrm>
            <a:off x="7042067" y="6752233"/>
            <a:ext cx="2262157" cy="299634"/>
          </a:xfrm>
          <a:prstGeom prst="rect">
            <a:avLst/>
          </a:prstGeom>
          <a:noFill/>
        </p:spPr>
        <p:txBody>
          <a:bodyPr wrap="square" rtlCol="0">
            <a:spAutoFit/>
          </a:bodyPr>
          <a:lstStyle/>
          <a:p>
            <a:r>
              <a:rPr kumimoji="1" lang="ja-JP" altLang="en-US" sz="1347" dirty="0">
                <a:solidFill>
                  <a:srgbClr val="003198"/>
                </a:solidFill>
              </a:rPr>
              <a:t>推測する売上高</a:t>
            </a:r>
          </a:p>
        </p:txBody>
      </p:sp>
      <p:sp>
        <p:nvSpPr>
          <p:cNvPr id="66" name="正方形/長方形 65">
            <a:extLst>
              <a:ext uri="{FF2B5EF4-FFF2-40B4-BE49-F238E27FC236}">
                <a16:creationId xmlns:a16="http://schemas.microsoft.com/office/drawing/2014/main" id="{C7272A54-BE47-8233-DF8F-30CF8385CB5B}"/>
              </a:ext>
            </a:extLst>
          </p:cNvPr>
          <p:cNvSpPr/>
          <p:nvPr userDrawn="1"/>
        </p:nvSpPr>
        <p:spPr>
          <a:xfrm>
            <a:off x="7042067" y="8174263"/>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7" name="テキスト ボックス 66">
            <a:extLst>
              <a:ext uri="{FF2B5EF4-FFF2-40B4-BE49-F238E27FC236}">
                <a16:creationId xmlns:a16="http://schemas.microsoft.com/office/drawing/2014/main" id="{AB261E30-5789-707E-C8DB-A302F4034819}"/>
              </a:ext>
            </a:extLst>
          </p:cNvPr>
          <p:cNvSpPr txBox="1"/>
          <p:nvPr userDrawn="1"/>
        </p:nvSpPr>
        <p:spPr>
          <a:xfrm>
            <a:off x="7042066" y="8174262"/>
            <a:ext cx="5384677" cy="299634"/>
          </a:xfrm>
          <a:prstGeom prst="rect">
            <a:avLst/>
          </a:prstGeom>
          <a:noFill/>
        </p:spPr>
        <p:txBody>
          <a:bodyPr wrap="square" rtlCol="0">
            <a:spAutoFit/>
          </a:bodyPr>
          <a:lstStyle/>
          <a:p>
            <a:r>
              <a:rPr kumimoji="1" lang="ja-JP" altLang="en-US" sz="1347" dirty="0">
                <a:solidFill>
                  <a:srgbClr val="003198"/>
                </a:solidFill>
              </a:rPr>
              <a:t>製品の製造から販売までの事業化体制</a:t>
            </a:r>
          </a:p>
        </p:txBody>
      </p:sp>
      <p:sp>
        <p:nvSpPr>
          <p:cNvPr id="68" name="正方形/長方形 67">
            <a:extLst>
              <a:ext uri="{FF2B5EF4-FFF2-40B4-BE49-F238E27FC236}">
                <a16:creationId xmlns:a16="http://schemas.microsoft.com/office/drawing/2014/main" id="{448B559A-D900-E5AF-9FF4-F5427CFF7570}"/>
              </a:ext>
            </a:extLst>
          </p:cNvPr>
          <p:cNvSpPr/>
          <p:nvPr userDrawn="1"/>
        </p:nvSpPr>
        <p:spPr>
          <a:xfrm>
            <a:off x="7042067" y="1064118"/>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9" name="テキスト ボックス 68">
            <a:extLst>
              <a:ext uri="{FF2B5EF4-FFF2-40B4-BE49-F238E27FC236}">
                <a16:creationId xmlns:a16="http://schemas.microsoft.com/office/drawing/2014/main" id="{8E2048EF-99EF-248B-72A7-8411A8008D72}"/>
              </a:ext>
            </a:extLst>
          </p:cNvPr>
          <p:cNvSpPr txBox="1"/>
          <p:nvPr userDrawn="1"/>
        </p:nvSpPr>
        <p:spPr>
          <a:xfrm>
            <a:off x="7042066" y="1064117"/>
            <a:ext cx="4813177" cy="299634"/>
          </a:xfrm>
          <a:prstGeom prst="rect">
            <a:avLst/>
          </a:prstGeom>
          <a:noFill/>
        </p:spPr>
        <p:txBody>
          <a:bodyPr wrap="square" rtlCol="0">
            <a:spAutoFit/>
          </a:bodyPr>
          <a:lstStyle/>
          <a:p>
            <a:r>
              <a:rPr kumimoji="1" lang="ja-JP" altLang="en-US" sz="1347" dirty="0">
                <a:solidFill>
                  <a:srgbClr val="003198"/>
                </a:solidFill>
              </a:rPr>
              <a:t>新たな製品（又はサービス）の用途</a:t>
            </a:r>
          </a:p>
        </p:txBody>
      </p:sp>
      <p:sp>
        <p:nvSpPr>
          <p:cNvPr id="70" name="テキスト ボックス 69">
            <a:extLst>
              <a:ext uri="{FF2B5EF4-FFF2-40B4-BE49-F238E27FC236}">
                <a16:creationId xmlns:a16="http://schemas.microsoft.com/office/drawing/2014/main" id="{C6664C18-163A-3165-AE4A-7D1AD249EBD7}"/>
              </a:ext>
            </a:extLst>
          </p:cNvPr>
          <p:cNvSpPr txBox="1"/>
          <p:nvPr userDrawn="1"/>
        </p:nvSpPr>
        <p:spPr>
          <a:xfrm>
            <a:off x="144556" y="1064118"/>
            <a:ext cx="391967" cy="5597774"/>
          </a:xfrm>
          <a:prstGeom prst="rect">
            <a:avLst/>
          </a:prstGeom>
          <a:solidFill>
            <a:srgbClr val="82B2E2"/>
          </a:solidFill>
        </p:spPr>
        <p:txBody>
          <a:bodyPr vert="eaVert" wrap="square" rtlCol="0">
            <a:spAutoFit/>
          </a:bodyPr>
          <a:lstStyle/>
          <a:p>
            <a:pPr algn="ctr"/>
            <a:r>
              <a:rPr kumimoji="1" lang="ja-JP" altLang="en-US" sz="1347" b="1" dirty="0">
                <a:solidFill>
                  <a:srgbClr val="003198"/>
                </a:solidFill>
              </a:rPr>
              <a:t>技　術　動　向</a:t>
            </a:r>
          </a:p>
        </p:txBody>
      </p:sp>
      <p:sp>
        <p:nvSpPr>
          <p:cNvPr id="71" name="テキスト ボックス 70">
            <a:extLst>
              <a:ext uri="{FF2B5EF4-FFF2-40B4-BE49-F238E27FC236}">
                <a16:creationId xmlns:a16="http://schemas.microsoft.com/office/drawing/2014/main" id="{1C11A02E-6C4C-C839-C366-FB490FCDCDFD}"/>
              </a:ext>
            </a:extLst>
          </p:cNvPr>
          <p:cNvSpPr txBox="1"/>
          <p:nvPr userDrawn="1"/>
        </p:nvSpPr>
        <p:spPr>
          <a:xfrm>
            <a:off x="144556" y="6752234"/>
            <a:ext cx="391967" cy="2753716"/>
          </a:xfrm>
          <a:prstGeom prst="rect">
            <a:avLst/>
          </a:prstGeom>
          <a:solidFill>
            <a:srgbClr val="82B2E2"/>
          </a:solidFill>
        </p:spPr>
        <p:txBody>
          <a:bodyPr vert="eaVert" wrap="square" rtlCol="0">
            <a:spAutoFit/>
          </a:bodyPr>
          <a:lstStyle/>
          <a:p>
            <a:pPr algn="ctr"/>
            <a:r>
              <a:rPr kumimoji="1" lang="ja-JP" altLang="en-US" sz="1347" b="1" dirty="0">
                <a:solidFill>
                  <a:srgbClr val="003198"/>
                </a:solidFill>
              </a:rPr>
              <a:t>課　題　抽　出</a:t>
            </a:r>
          </a:p>
        </p:txBody>
      </p:sp>
      <p:sp>
        <p:nvSpPr>
          <p:cNvPr id="72" name="テキスト ボックス 71">
            <a:extLst>
              <a:ext uri="{FF2B5EF4-FFF2-40B4-BE49-F238E27FC236}">
                <a16:creationId xmlns:a16="http://schemas.microsoft.com/office/drawing/2014/main" id="{822CDC82-91A2-412C-B91E-134C50AC6A87}"/>
              </a:ext>
            </a:extLst>
          </p:cNvPr>
          <p:cNvSpPr txBox="1"/>
          <p:nvPr userDrawn="1"/>
        </p:nvSpPr>
        <p:spPr>
          <a:xfrm>
            <a:off x="6580808" y="1064118"/>
            <a:ext cx="391967" cy="4175745"/>
          </a:xfrm>
          <a:prstGeom prst="rect">
            <a:avLst/>
          </a:prstGeom>
          <a:solidFill>
            <a:srgbClr val="82B2E2"/>
          </a:solidFill>
        </p:spPr>
        <p:txBody>
          <a:bodyPr vert="eaVert" wrap="square" rtlCol="0">
            <a:spAutoFit/>
          </a:bodyPr>
          <a:lstStyle/>
          <a:p>
            <a:pPr algn="ctr"/>
            <a:r>
              <a:rPr kumimoji="1" lang="ja-JP" altLang="en-US" sz="1347" b="1" dirty="0">
                <a:solidFill>
                  <a:srgbClr val="003198"/>
                </a:solidFill>
              </a:rPr>
              <a:t>川　下　課　題　ニ　ー　ズ</a:t>
            </a:r>
          </a:p>
        </p:txBody>
      </p:sp>
      <p:sp>
        <p:nvSpPr>
          <p:cNvPr id="73" name="テキスト ボックス 72">
            <a:extLst>
              <a:ext uri="{FF2B5EF4-FFF2-40B4-BE49-F238E27FC236}">
                <a16:creationId xmlns:a16="http://schemas.microsoft.com/office/drawing/2014/main" id="{7F3CE68B-0BAF-4A98-C8F3-B90FE3140131}"/>
              </a:ext>
            </a:extLst>
          </p:cNvPr>
          <p:cNvSpPr txBox="1"/>
          <p:nvPr userDrawn="1"/>
        </p:nvSpPr>
        <p:spPr>
          <a:xfrm>
            <a:off x="6580808" y="5363985"/>
            <a:ext cx="391967" cy="4141964"/>
          </a:xfrm>
          <a:prstGeom prst="rect">
            <a:avLst/>
          </a:prstGeom>
          <a:solidFill>
            <a:srgbClr val="82B2E2"/>
          </a:solidFill>
        </p:spPr>
        <p:txBody>
          <a:bodyPr vert="eaVert" wrap="square" rtlCol="0">
            <a:spAutoFit/>
          </a:bodyPr>
          <a:lstStyle/>
          <a:p>
            <a:pPr algn="ctr"/>
            <a:r>
              <a:rPr kumimoji="1" lang="ja-JP" altLang="en-US" sz="1347" b="1" dirty="0">
                <a:solidFill>
                  <a:srgbClr val="003198"/>
                </a:solidFill>
              </a:rPr>
              <a:t>基　本　構　想</a:t>
            </a:r>
          </a:p>
        </p:txBody>
      </p:sp>
      <p:sp>
        <p:nvSpPr>
          <p:cNvPr id="4" name="Text Placeholder 3"/>
          <p:cNvSpPr>
            <a:spLocks noGrp="1"/>
          </p:cNvSpPr>
          <p:nvPr>
            <p:ph type="body" sz="half" idx="2"/>
          </p:nvPr>
        </p:nvSpPr>
        <p:spPr>
          <a:xfrm>
            <a:off x="613521" y="1306496"/>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4" name="Text Placeholder 3">
            <a:extLst>
              <a:ext uri="{FF2B5EF4-FFF2-40B4-BE49-F238E27FC236}">
                <a16:creationId xmlns:a16="http://schemas.microsoft.com/office/drawing/2014/main" id="{0D02C29F-E355-884B-5FED-E5D2C2AE9013}"/>
              </a:ext>
            </a:extLst>
          </p:cNvPr>
          <p:cNvSpPr>
            <a:spLocks noGrp="1"/>
          </p:cNvSpPr>
          <p:nvPr>
            <p:ph type="body" sz="half" idx="10"/>
          </p:nvPr>
        </p:nvSpPr>
        <p:spPr>
          <a:xfrm>
            <a:off x="613522" y="2728524"/>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5" name="Text Placeholder 3">
            <a:extLst>
              <a:ext uri="{FF2B5EF4-FFF2-40B4-BE49-F238E27FC236}">
                <a16:creationId xmlns:a16="http://schemas.microsoft.com/office/drawing/2014/main" id="{7E93AD2F-63AA-B64A-41CF-81BED280B644}"/>
              </a:ext>
            </a:extLst>
          </p:cNvPr>
          <p:cNvSpPr>
            <a:spLocks noGrp="1"/>
          </p:cNvSpPr>
          <p:nvPr>
            <p:ph type="body" sz="half" idx="11"/>
          </p:nvPr>
        </p:nvSpPr>
        <p:spPr>
          <a:xfrm>
            <a:off x="613522" y="4150553"/>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6" name="Text Placeholder 3">
            <a:extLst>
              <a:ext uri="{FF2B5EF4-FFF2-40B4-BE49-F238E27FC236}">
                <a16:creationId xmlns:a16="http://schemas.microsoft.com/office/drawing/2014/main" id="{292C5FAE-5EEB-FAB8-F11D-11F6D142DC44}"/>
              </a:ext>
            </a:extLst>
          </p:cNvPr>
          <p:cNvSpPr>
            <a:spLocks noGrp="1"/>
          </p:cNvSpPr>
          <p:nvPr>
            <p:ph type="body" sz="half" idx="12"/>
          </p:nvPr>
        </p:nvSpPr>
        <p:spPr>
          <a:xfrm>
            <a:off x="613522" y="5572582"/>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7" name="Text Placeholder 3">
            <a:extLst>
              <a:ext uri="{FF2B5EF4-FFF2-40B4-BE49-F238E27FC236}">
                <a16:creationId xmlns:a16="http://schemas.microsoft.com/office/drawing/2014/main" id="{D6135D1F-5220-1323-8C25-B11809D2063C}"/>
              </a:ext>
            </a:extLst>
          </p:cNvPr>
          <p:cNvSpPr>
            <a:spLocks noGrp="1"/>
          </p:cNvSpPr>
          <p:nvPr>
            <p:ph type="body" sz="half" idx="13"/>
          </p:nvPr>
        </p:nvSpPr>
        <p:spPr>
          <a:xfrm>
            <a:off x="613522" y="6994611"/>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8" name="Text Placeholder 3">
            <a:extLst>
              <a:ext uri="{FF2B5EF4-FFF2-40B4-BE49-F238E27FC236}">
                <a16:creationId xmlns:a16="http://schemas.microsoft.com/office/drawing/2014/main" id="{74F7576F-2F13-F4E2-DF41-DF9A62951D60}"/>
              </a:ext>
            </a:extLst>
          </p:cNvPr>
          <p:cNvSpPr>
            <a:spLocks noGrp="1"/>
          </p:cNvSpPr>
          <p:nvPr>
            <p:ph type="body" sz="half" idx="14"/>
          </p:nvPr>
        </p:nvSpPr>
        <p:spPr>
          <a:xfrm>
            <a:off x="613522" y="8416640"/>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9" name="Text Placeholder 3">
            <a:extLst>
              <a:ext uri="{FF2B5EF4-FFF2-40B4-BE49-F238E27FC236}">
                <a16:creationId xmlns:a16="http://schemas.microsoft.com/office/drawing/2014/main" id="{3032F9A1-F6A8-E955-DC07-A00A9CE3CC6A}"/>
              </a:ext>
            </a:extLst>
          </p:cNvPr>
          <p:cNvSpPr>
            <a:spLocks noGrp="1"/>
          </p:cNvSpPr>
          <p:nvPr>
            <p:ph type="body" sz="half" idx="15"/>
          </p:nvPr>
        </p:nvSpPr>
        <p:spPr>
          <a:xfrm>
            <a:off x="7042065" y="1306494"/>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0" name="Text Placeholder 3">
            <a:extLst>
              <a:ext uri="{FF2B5EF4-FFF2-40B4-BE49-F238E27FC236}">
                <a16:creationId xmlns:a16="http://schemas.microsoft.com/office/drawing/2014/main" id="{407BF0DA-080B-D668-A4DB-A01146E010E2}"/>
              </a:ext>
            </a:extLst>
          </p:cNvPr>
          <p:cNvSpPr>
            <a:spLocks noGrp="1"/>
          </p:cNvSpPr>
          <p:nvPr>
            <p:ph type="body" sz="half" idx="16"/>
          </p:nvPr>
        </p:nvSpPr>
        <p:spPr>
          <a:xfrm>
            <a:off x="7028192" y="2728524"/>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1" name="Text Placeholder 3">
            <a:extLst>
              <a:ext uri="{FF2B5EF4-FFF2-40B4-BE49-F238E27FC236}">
                <a16:creationId xmlns:a16="http://schemas.microsoft.com/office/drawing/2014/main" id="{DAA5FA8B-232D-1B71-F445-B931A3AAC0B7}"/>
              </a:ext>
            </a:extLst>
          </p:cNvPr>
          <p:cNvSpPr>
            <a:spLocks noGrp="1"/>
          </p:cNvSpPr>
          <p:nvPr>
            <p:ph type="body" sz="half" idx="17"/>
          </p:nvPr>
        </p:nvSpPr>
        <p:spPr>
          <a:xfrm>
            <a:off x="7028192" y="4150553"/>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2" name="Text Placeholder 3">
            <a:extLst>
              <a:ext uri="{FF2B5EF4-FFF2-40B4-BE49-F238E27FC236}">
                <a16:creationId xmlns:a16="http://schemas.microsoft.com/office/drawing/2014/main" id="{53182CE1-0ACB-4EC3-358C-26BB662864E8}"/>
              </a:ext>
            </a:extLst>
          </p:cNvPr>
          <p:cNvSpPr>
            <a:spLocks noGrp="1"/>
          </p:cNvSpPr>
          <p:nvPr>
            <p:ph type="body" sz="half" idx="18"/>
          </p:nvPr>
        </p:nvSpPr>
        <p:spPr>
          <a:xfrm>
            <a:off x="7042065" y="5572582"/>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3" name="Text Placeholder 3">
            <a:extLst>
              <a:ext uri="{FF2B5EF4-FFF2-40B4-BE49-F238E27FC236}">
                <a16:creationId xmlns:a16="http://schemas.microsoft.com/office/drawing/2014/main" id="{281ABE5A-171D-4F75-1236-94EBE7CDD4F3}"/>
              </a:ext>
            </a:extLst>
          </p:cNvPr>
          <p:cNvSpPr>
            <a:spLocks noGrp="1"/>
          </p:cNvSpPr>
          <p:nvPr>
            <p:ph type="body" sz="half" idx="19"/>
          </p:nvPr>
        </p:nvSpPr>
        <p:spPr>
          <a:xfrm>
            <a:off x="7042065" y="6994611"/>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4" name="Text Placeholder 3">
            <a:extLst>
              <a:ext uri="{FF2B5EF4-FFF2-40B4-BE49-F238E27FC236}">
                <a16:creationId xmlns:a16="http://schemas.microsoft.com/office/drawing/2014/main" id="{ADDDF065-D1BF-3869-905F-CBD365E53E7C}"/>
              </a:ext>
            </a:extLst>
          </p:cNvPr>
          <p:cNvSpPr>
            <a:spLocks noGrp="1"/>
          </p:cNvSpPr>
          <p:nvPr>
            <p:ph type="body" sz="half" idx="20"/>
          </p:nvPr>
        </p:nvSpPr>
        <p:spPr>
          <a:xfrm>
            <a:off x="7042065" y="8416640"/>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Tree>
    <p:extLst>
      <p:ext uri="{BB962C8B-B14F-4D97-AF65-F5344CB8AC3E}">
        <p14:creationId xmlns:p14="http://schemas.microsoft.com/office/powerpoint/2010/main" val="1290965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3535822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4" y="2397392"/>
            <a:ext cx="11041380" cy="3991691"/>
          </a:xfrm>
        </p:spPr>
        <p:txBody>
          <a:bodyPr anchor="b">
            <a:normAutofit/>
          </a:bodyPr>
          <a:lstStyle>
            <a:lvl1pPr>
              <a:defRPr sz="63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4" y="6373688"/>
            <a:ext cx="11041380" cy="2100262"/>
          </a:xfrm>
        </p:spPr>
        <p:txBody>
          <a:bodyPr anchor="t">
            <a:normAutofit/>
          </a:bodyPr>
          <a:lstStyle>
            <a:lvl1pPr marL="0" indent="0">
              <a:buNone/>
              <a:defRPr sz="2520">
                <a:solidFill>
                  <a:schemeClr val="tx1">
                    <a:lumMod val="75000"/>
                    <a:lumOff val="25000"/>
                  </a:schemeClr>
                </a:solidFill>
              </a:defRPr>
            </a:lvl1pPr>
            <a:lvl2pPr marL="480060" indent="0">
              <a:buNone/>
              <a:defRPr sz="1890">
                <a:solidFill>
                  <a:schemeClr val="tx1">
                    <a:tint val="75000"/>
                  </a:schemeClr>
                </a:solidFill>
              </a:defRPr>
            </a:lvl2pPr>
            <a:lvl3pPr marL="960120" indent="0">
              <a:buNone/>
              <a:defRPr sz="1680">
                <a:solidFill>
                  <a:schemeClr val="tx1">
                    <a:tint val="75000"/>
                  </a:schemeClr>
                </a:solidFill>
              </a:defRPr>
            </a:lvl3pPr>
            <a:lvl4pPr marL="1440180" indent="0">
              <a:buNone/>
              <a:defRPr sz="1470">
                <a:solidFill>
                  <a:schemeClr val="tx1">
                    <a:tint val="75000"/>
                  </a:schemeClr>
                </a:solidFill>
              </a:defRPr>
            </a:lvl4pPr>
            <a:lvl5pPr marL="1920240" indent="0">
              <a:buNone/>
              <a:defRPr sz="1470">
                <a:solidFill>
                  <a:schemeClr val="tx1">
                    <a:tint val="75000"/>
                  </a:schemeClr>
                </a:solidFill>
              </a:defRPr>
            </a:lvl5pPr>
            <a:lvl6pPr marL="2400300" indent="0">
              <a:buNone/>
              <a:defRPr sz="1470">
                <a:solidFill>
                  <a:schemeClr val="tx1">
                    <a:tint val="75000"/>
                  </a:schemeClr>
                </a:solidFill>
              </a:defRPr>
            </a:lvl6pPr>
            <a:lvl7pPr marL="2880360" indent="0">
              <a:buNone/>
              <a:defRPr sz="1470">
                <a:solidFill>
                  <a:schemeClr val="tx1">
                    <a:tint val="75000"/>
                  </a:schemeClr>
                </a:solidFill>
              </a:defRPr>
            </a:lvl7pPr>
            <a:lvl8pPr marL="3360420" indent="0">
              <a:buNone/>
              <a:defRPr sz="1470">
                <a:solidFill>
                  <a:schemeClr val="tx1">
                    <a:tint val="75000"/>
                  </a:schemeClr>
                </a:solidFill>
              </a:defRPr>
            </a:lvl8pPr>
            <a:lvl9pPr marL="3840480" indent="0">
              <a:buNone/>
              <a:defRPr sz="14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66043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7382" y="2560322"/>
            <a:ext cx="5440680" cy="60918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1" y="2560322"/>
            <a:ext cx="5440680" cy="60918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689751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87383" y="2354592"/>
            <a:ext cx="5414011" cy="1155979"/>
          </a:xfrm>
        </p:spPr>
        <p:txBody>
          <a:bodyPr anchor="b">
            <a:normAutofit/>
          </a:bodyPr>
          <a:lstStyle>
            <a:lvl1pPr marL="0" indent="0">
              <a:spcBef>
                <a:spcPts val="0"/>
              </a:spcBef>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887383" y="3510572"/>
            <a:ext cx="5414011" cy="515273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3" y="2354593"/>
            <a:ext cx="5440681" cy="1155977"/>
          </a:xfrm>
        </p:spPr>
        <p:txBody>
          <a:bodyPr anchor="b"/>
          <a:lstStyle>
            <a:lvl1pPr marL="0" indent="0">
              <a:spcBef>
                <a:spcPts val="0"/>
              </a:spcBef>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6480813" y="3510572"/>
            <a:ext cx="5440681" cy="515273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1225232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63874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591702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3311" y="640082"/>
            <a:ext cx="4128516" cy="2240276"/>
          </a:xfrm>
        </p:spPr>
        <p:txBody>
          <a:bodyPr anchor="b">
            <a:normAutofit/>
          </a:bodyPr>
          <a:lstStyle>
            <a:lvl1pPr>
              <a:defRPr sz="3360" b="0"/>
            </a:lvl1pPr>
          </a:lstStyle>
          <a:p>
            <a:r>
              <a:rPr lang="ja-JP" altLang="en-US"/>
              <a:t>マスター タイトルの書式設定</a:t>
            </a:r>
            <a:endParaRPr lang="en-US" dirty="0"/>
          </a:p>
        </p:txBody>
      </p:sp>
      <p:sp>
        <p:nvSpPr>
          <p:cNvPr id="3" name="Content Placeholder 2"/>
          <p:cNvSpPr>
            <a:spLocks noGrp="1"/>
          </p:cNvSpPr>
          <p:nvPr>
            <p:ph idx="1"/>
          </p:nvPr>
        </p:nvSpPr>
        <p:spPr>
          <a:xfrm>
            <a:off x="5440680" y="1386840"/>
            <a:ext cx="6480811" cy="6827520"/>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3311" y="2880359"/>
            <a:ext cx="4128516" cy="5334001"/>
          </a:xfrm>
        </p:spPr>
        <p:txBody>
          <a:bodyPr>
            <a:normAutofit/>
          </a:bodyPr>
          <a:lstStyle>
            <a:lvl1pPr marL="0" indent="0">
              <a:lnSpc>
                <a:spcPct val="90000"/>
              </a:lnSpc>
              <a:buNone/>
              <a:defRPr sz="1680"/>
            </a:lvl1pPr>
            <a:lvl2pPr marL="480060" indent="0">
              <a:buNone/>
              <a:defRPr sz="1260"/>
            </a:lvl2pPr>
            <a:lvl3pPr marL="960120" indent="0">
              <a:buNone/>
              <a:defRPr sz="1050"/>
            </a:lvl3pPr>
            <a:lvl4pPr marL="1440180" indent="0">
              <a:buNone/>
              <a:defRPr sz="945"/>
            </a:lvl4pPr>
            <a:lvl5pPr marL="1920240" indent="0">
              <a:buNone/>
              <a:defRPr sz="945"/>
            </a:lvl5pPr>
            <a:lvl6pPr marL="2400300" indent="0">
              <a:buNone/>
              <a:defRPr sz="945"/>
            </a:lvl6pPr>
            <a:lvl7pPr marL="2880360" indent="0">
              <a:buNone/>
              <a:defRPr sz="945"/>
            </a:lvl7pPr>
            <a:lvl8pPr marL="3360420" indent="0">
              <a:buNone/>
              <a:defRPr sz="945"/>
            </a:lvl8pPr>
            <a:lvl9pPr marL="3840480"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2347086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3311" y="640080"/>
            <a:ext cx="4128516" cy="2240280"/>
          </a:xfrm>
        </p:spPr>
        <p:txBody>
          <a:bodyPr anchor="b">
            <a:normAutofit/>
          </a:bodyPr>
          <a:lstStyle>
            <a:lvl1pPr>
              <a:defRPr sz="336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440680" y="1386840"/>
            <a:ext cx="6480811" cy="6827520"/>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3311" y="2880360"/>
            <a:ext cx="4128516" cy="5334000"/>
          </a:xfrm>
        </p:spPr>
        <p:txBody>
          <a:bodyPr>
            <a:normAutofit/>
          </a:bodyPr>
          <a:lstStyle>
            <a:lvl1pPr marL="0" indent="0">
              <a:lnSpc>
                <a:spcPct val="90000"/>
              </a:lnSpc>
              <a:buNone/>
              <a:defRPr sz="1680"/>
            </a:lvl1pPr>
            <a:lvl2pPr marL="480060" indent="0">
              <a:buNone/>
              <a:defRPr sz="1260"/>
            </a:lvl2pPr>
            <a:lvl3pPr marL="960120" indent="0">
              <a:buNone/>
              <a:defRPr sz="1050"/>
            </a:lvl3pPr>
            <a:lvl4pPr marL="1440180" indent="0">
              <a:buNone/>
              <a:defRPr sz="945"/>
            </a:lvl4pPr>
            <a:lvl5pPr marL="1920240" indent="0">
              <a:buNone/>
              <a:defRPr sz="945"/>
            </a:lvl5pPr>
            <a:lvl6pPr marL="2400300" indent="0">
              <a:buNone/>
              <a:defRPr sz="945"/>
            </a:lvl6pPr>
            <a:lvl7pPr marL="2880360" indent="0">
              <a:buNone/>
              <a:defRPr sz="945"/>
            </a:lvl7pPr>
            <a:lvl8pPr marL="3360420" indent="0">
              <a:buNone/>
              <a:defRPr sz="945"/>
            </a:lvl8pPr>
            <a:lvl9pPr marL="3840480"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3709434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7383" y="512064"/>
            <a:ext cx="11041380" cy="185578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383" y="2560322"/>
            <a:ext cx="11041380" cy="609187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1" y="8898892"/>
            <a:ext cx="2880360" cy="511175"/>
          </a:xfrm>
          <a:prstGeom prst="rect">
            <a:avLst/>
          </a:prstGeom>
        </p:spPr>
        <p:txBody>
          <a:bodyPr vert="horz" lIns="91440" tIns="45720" rIns="91440" bIns="45720" rtlCol="0" anchor="ctr"/>
          <a:lstStyle>
            <a:lvl1pPr algn="l">
              <a:defRPr sz="1155">
                <a:solidFill>
                  <a:schemeClr val="tx1">
                    <a:lumMod val="65000"/>
                    <a:lumOff val="35000"/>
                  </a:schemeClr>
                </a:solidFill>
              </a:defRPr>
            </a:lvl1p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3"/>
          </p:nvPr>
        </p:nvSpPr>
        <p:spPr>
          <a:xfrm>
            <a:off x="4240531" y="8898892"/>
            <a:ext cx="4320540" cy="511175"/>
          </a:xfrm>
          <a:prstGeom prst="rect">
            <a:avLst/>
          </a:prstGeom>
        </p:spPr>
        <p:txBody>
          <a:bodyPr vert="horz" lIns="91440" tIns="45720" rIns="91440" bIns="45720" rtlCol="0" anchor="ctr"/>
          <a:lstStyle>
            <a:lvl1pPr algn="ctr">
              <a:defRPr sz="1155">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9048402" y="8898892"/>
            <a:ext cx="2880360" cy="511175"/>
          </a:xfrm>
          <a:prstGeom prst="rect">
            <a:avLst/>
          </a:prstGeom>
        </p:spPr>
        <p:txBody>
          <a:bodyPr vert="horz" lIns="91440" tIns="45720" rIns="91440" bIns="45720" rtlCol="0" anchor="ctr"/>
          <a:lstStyle>
            <a:lvl1pPr algn="r">
              <a:defRPr sz="1155">
                <a:solidFill>
                  <a:schemeClr val="tx1">
                    <a:tint val="75000"/>
                  </a:schemeClr>
                </a:solidFill>
              </a:defRPr>
            </a:lvl1p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7854208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69" r:id="rId12"/>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Wingdings 2" pitchFamily="18" charset="2"/>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Wingdings 2" pitchFamily="18" charset="2"/>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Wingdings 2" pitchFamily="18" charset="2"/>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Wingdings 2" pitchFamily="18" charset="2"/>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Wingdings 2" pitchFamily="18" charset="2"/>
        <a:buChar char=""/>
        <a:defRPr kumimoji="1" sz="1890" kern="1200">
          <a:solidFill>
            <a:schemeClr val="tx1"/>
          </a:solidFill>
          <a:latin typeface="+mn-lt"/>
          <a:ea typeface="+mn-ea"/>
          <a:cs typeface="+mn-cs"/>
        </a:defRPr>
      </a:lvl5pPr>
      <a:lvl6pPr marL="264033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6pPr>
      <a:lvl7pPr marL="312039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7pPr>
      <a:lvl8pPr marL="360045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8pPr>
      <a:lvl9pPr marL="408051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420843-6F20-4E51-4058-479882EE79FB}"/>
              </a:ext>
            </a:extLst>
          </p:cNvPr>
          <p:cNvSpPr>
            <a:spLocks noGrp="1"/>
          </p:cNvSpPr>
          <p:nvPr>
            <p:ph type="ctrTitle"/>
          </p:nvPr>
        </p:nvSpPr>
        <p:spPr>
          <a:xfrm>
            <a:off x="960120" y="556665"/>
            <a:ext cx="10881360" cy="776476"/>
          </a:xfrm>
        </p:spPr>
        <p:txBody>
          <a:bodyPr>
            <a:normAutofit/>
          </a:bodyPr>
          <a:lstStyle/>
          <a:p>
            <a:r>
              <a:rPr lang="en-US" altLang="ja-JP" sz="4000" b="1" dirty="0">
                <a:solidFill>
                  <a:srgbClr val="003198"/>
                </a:solidFill>
                <a:ea typeface="游ゴシック Light"/>
              </a:rPr>
              <a:t>Go-Tech</a:t>
            </a:r>
            <a:r>
              <a:rPr lang="ja-JP" altLang="en-US" sz="4000" b="1" dirty="0">
                <a:solidFill>
                  <a:srgbClr val="003198"/>
                </a:solidFill>
                <a:ea typeface="游ゴシック Light"/>
              </a:rPr>
              <a:t>事業にチャレンジされる皆様へ</a:t>
            </a:r>
          </a:p>
        </p:txBody>
      </p:sp>
      <p:sp>
        <p:nvSpPr>
          <p:cNvPr id="3" name="字幕 2">
            <a:extLst>
              <a:ext uri="{FF2B5EF4-FFF2-40B4-BE49-F238E27FC236}">
                <a16:creationId xmlns:a16="http://schemas.microsoft.com/office/drawing/2014/main" id="{F4E67790-AFCA-36FA-F6DE-13E03FA1C387}"/>
              </a:ext>
            </a:extLst>
          </p:cNvPr>
          <p:cNvSpPr>
            <a:spLocks noGrp="1"/>
          </p:cNvSpPr>
          <p:nvPr>
            <p:ph type="subTitle" idx="1"/>
          </p:nvPr>
        </p:nvSpPr>
        <p:spPr>
          <a:xfrm>
            <a:off x="960120" y="1337387"/>
            <a:ext cx="11092180" cy="1395017"/>
          </a:xfrm>
        </p:spPr>
        <p:txBody>
          <a:bodyPr>
            <a:noAutofit/>
          </a:bodyPr>
          <a:lstStyle/>
          <a:p>
            <a:pPr algn="l">
              <a:lnSpc>
                <a:spcPct val="150000"/>
              </a:lnSpc>
            </a:pPr>
            <a:r>
              <a:rPr lang="ja-JP" altLang="en-US" sz="1800" dirty="0"/>
              <a:t>　</a:t>
            </a:r>
            <a:r>
              <a:rPr lang="en-US" altLang="ja-JP" sz="1800" dirty="0"/>
              <a:t>Go-Tech</a:t>
            </a:r>
            <a:r>
              <a:rPr lang="ja-JP" altLang="en-US" sz="1800" dirty="0"/>
              <a:t>事業とは、中小企業者等が大学・公設試等の研究機関等と連携して行う、事業化につながる可能性の高い研究開発等を最大３年間支援することで、イノベーションによる我が国製造業及びサービス業の国際競争力の強化を図ることを目的とした事業です。</a:t>
            </a:r>
          </a:p>
          <a:p>
            <a:pPr algn="l">
              <a:lnSpc>
                <a:spcPct val="150000"/>
              </a:lnSpc>
            </a:pPr>
            <a:endParaRPr lang="ja-JP" altLang="en-US" sz="1800" dirty="0"/>
          </a:p>
        </p:txBody>
      </p:sp>
      <p:sp>
        <p:nvSpPr>
          <p:cNvPr id="4" name="字幕 2">
            <a:extLst>
              <a:ext uri="{FF2B5EF4-FFF2-40B4-BE49-F238E27FC236}">
                <a16:creationId xmlns:a16="http://schemas.microsoft.com/office/drawing/2014/main" id="{234C25C4-8EB2-B658-CFCD-9EC4000F5B46}"/>
              </a:ext>
            </a:extLst>
          </p:cNvPr>
          <p:cNvSpPr txBox="1">
            <a:spLocks/>
          </p:cNvSpPr>
          <p:nvPr/>
        </p:nvSpPr>
        <p:spPr>
          <a:xfrm>
            <a:off x="960120" y="2629306"/>
            <a:ext cx="11092180" cy="1735217"/>
          </a:xfrm>
          <a:prstGeom prst="rect">
            <a:avLst/>
          </a:prstGeom>
        </p:spPr>
        <p:txBody>
          <a:bodyPr vert="horz" lIns="91440" tIns="45720" rIns="91440" bIns="45720" rtlCol="0" anchor="t">
            <a:noAutofit/>
          </a:bodyPr>
          <a:lstStyle>
            <a:lvl1pPr marL="0" indent="0" algn="ctr" defTabSz="1280160" rtl="0" eaLnBrk="1" latinLnBrk="0" hangingPunct="1">
              <a:lnSpc>
                <a:spcPct val="90000"/>
              </a:lnSpc>
              <a:spcBef>
                <a:spcPts val="1400"/>
              </a:spcBef>
              <a:buFont typeface="Arial" panose="020B0604020202020204" pitchFamily="34" charset="0"/>
              <a:buNone/>
              <a:defRPr kumimoji="1"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kumimoji="1"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kumimoji="1"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9pPr>
          </a:lstStyle>
          <a:p>
            <a:pPr algn="l">
              <a:lnSpc>
                <a:spcPct val="160000"/>
              </a:lnSpc>
            </a:pPr>
            <a:r>
              <a:rPr lang="ja-JP" altLang="en-US" sz="1800" dirty="0">
                <a:ea typeface="游ゴシック"/>
              </a:rPr>
              <a:t>　一方で、皆様がその研究開発成果の事業化</a:t>
            </a:r>
            <a:r>
              <a:rPr lang="ja-JP" altLang="en-US" sz="1600" dirty="0">
                <a:ea typeface="游ゴシック"/>
              </a:rPr>
              <a:t>(*1)</a:t>
            </a:r>
            <a:r>
              <a:rPr lang="ja-JP" altLang="en-US" sz="1800" dirty="0">
                <a:ea typeface="游ゴシック"/>
              </a:rPr>
              <a:t>を果たすためには、</a:t>
            </a:r>
            <a:r>
              <a:rPr lang="ja-JP" altLang="en-US" sz="1800" u="sng" dirty="0">
                <a:ea typeface="游ゴシック"/>
              </a:rPr>
              <a:t>コアとなる技術の他にも、自社を取り巻く外部環境、</a:t>
            </a:r>
            <a:r>
              <a:rPr lang="ja-JP" altLang="en-US" sz="1800" u="sng" dirty="0">
                <a:solidFill>
                  <a:srgbClr val="333333"/>
                </a:solidFill>
                <a:latin typeface="Segoe UI"/>
                <a:ea typeface="游ゴシック"/>
                <a:cs typeface="Segoe UI"/>
              </a:rPr>
              <a:t>開発後の製品・サービスの供給体制、販路確保、営業方法など、</a:t>
            </a:r>
            <a:r>
              <a:rPr lang="en-US" altLang="ja-JP" sz="1800" u="sng" dirty="0">
                <a:solidFill>
                  <a:srgbClr val="333333"/>
                </a:solidFill>
                <a:latin typeface="Segoe UI"/>
                <a:ea typeface="游ゴシック"/>
                <a:cs typeface="Segoe UI"/>
              </a:rPr>
              <a:t>Go-Tech</a:t>
            </a:r>
            <a:r>
              <a:rPr lang="ja-JP" altLang="en-US" sz="1800" u="sng" dirty="0">
                <a:solidFill>
                  <a:srgbClr val="333333"/>
                </a:solidFill>
                <a:latin typeface="Segoe UI"/>
                <a:ea typeface="游ゴシック"/>
                <a:cs typeface="Segoe UI"/>
              </a:rPr>
              <a:t>事業を通じて「どのような価値を」「どういった方法で」社会に提供するのか</a:t>
            </a:r>
            <a:r>
              <a:rPr lang="ja-JP" altLang="en-US" sz="1800" dirty="0">
                <a:solidFill>
                  <a:srgbClr val="333333"/>
                </a:solidFill>
                <a:latin typeface="Segoe UI"/>
                <a:ea typeface="游ゴシック"/>
                <a:cs typeface="Segoe UI"/>
              </a:rPr>
              <a:t>について</a:t>
            </a:r>
            <a:r>
              <a:rPr lang="ja-JP" altLang="en-US" sz="1800" dirty="0">
                <a:ea typeface="游ゴシック"/>
              </a:rPr>
              <a:t>の思考の整理、当事者間での意識のすり合わせも重要です。</a:t>
            </a:r>
            <a:endParaRPr lang="en-US" altLang="ja-JP" sz="1800" dirty="0">
              <a:ea typeface="游ゴシック"/>
            </a:endParaRPr>
          </a:p>
          <a:p>
            <a:pPr algn="l">
              <a:lnSpc>
                <a:spcPct val="160000"/>
              </a:lnSpc>
            </a:pPr>
            <a:endParaRPr lang="ja-JP" altLang="en-US" sz="1800" dirty="0"/>
          </a:p>
        </p:txBody>
      </p:sp>
      <p:sp>
        <p:nvSpPr>
          <p:cNvPr id="5" name="字幕 2">
            <a:extLst>
              <a:ext uri="{FF2B5EF4-FFF2-40B4-BE49-F238E27FC236}">
                <a16:creationId xmlns:a16="http://schemas.microsoft.com/office/drawing/2014/main" id="{885FC632-9145-4D47-227D-A3D83C7C0FF9}"/>
              </a:ext>
            </a:extLst>
          </p:cNvPr>
          <p:cNvSpPr txBox="1">
            <a:spLocks/>
          </p:cNvSpPr>
          <p:nvPr/>
        </p:nvSpPr>
        <p:spPr>
          <a:xfrm>
            <a:off x="960120" y="4416708"/>
            <a:ext cx="10990580" cy="2960369"/>
          </a:xfrm>
          <a:prstGeom prst="rect">
            <a:avLst/>
          </a:prstGeom>
        </p:spPr>
        <p:txBody>
          <a:bodyPr vert="horz" lIns="91440" tIns="45720" rIns="91440" bIns="45720" rtlCol="0" anchor="t">
            <a:noAutofit/>
          </a:bodyPr>
          <a:lstStyle>
            <a:lvl1pPr marL="0" indent="0" algn="ctr" defTabSz="1280160" rtl="0" eaLnBrk="1" latinLnBrk="0" hangingPunct="1">
              <a:lnSpc>
                <a:spcPct val="90000"/>
              </a:lnSpc>
              <a:spcBef>
                <a:spcPts val="1400"/>
              </a:spcBef>
              <a:buFont typeface="Arial" panose="020B0604020202020204" pitchFamily="34" charset="0"/>
              <a:buNone/>
              <a:defRPr kumimoji="1"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kumimoji="1"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kumimoji="1"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9pPr>
          </a:lstStyle>
          <a:p>
            <a:pPr algn="l">
              <a:lnSpc>
                <a:spcPct val="160000"/>
              </a:lnSpc>
            </a:pPr>
            <a:r>
              <a:rPr lang="ja-JP" altLang="en-US" sz="1800" dirty="0">
                <a:ea typeface="游ゴシック"/>
              </a:rPr>
              <a:t>　</a:t>
            </a:r>
            <a:r>
              <a:rPr lang="ja-JP" altLang="en-US" sz="1800" b="1" dirty="0">
                <a:ea typeface="游ゴシック"/>
              </a:rPr>
              <a:t>今般、中国経済産業局及び中小機構中国本部では、これから</a:t>
            </a:r>
            <a:r>
              <a:rPr lang="en-US" altLang="ja-JP" sz="1800" b="1" dirty="0">
                <a:ea typeface="游ゴシック"/>
              </a:rPr>
              <a:t>Go-Tech</a:t>
            </a:r>
            <a:r>
              <a:rPr lang="ja-JP" altLang="en-US" sz="1800" b="1" dirty="0">
                <a:ea typeface="游ゴシック"/>
              </a:rPr>
              <a:t>事業にチャレンジされる皆様に向けて「</a:t>
            </a:r>
            <a:r>
              <a:rPr lang="en-US" altLang="ja-JP" sz="1800" b="1" dirty="0">
                <a:ea typeface="游ゴシック"/>
              </a:rPr>
              <a:t>Go-Tech</a:t>
            </a:r>
            <a:r>
              <a:rPr lang="ja-JP" altLang="en-US" sz="1800" b="1" dirty="0">
                <a:ea typeface="游ゴシック"/>
              </a:rPr>
              <a:t>ビジョンシート」をご用意しました。</a:t>
            </a:r>
            <a:endParaRPr lang="en-US" altLang="ja-JP" sz="1800" b="1" dirty="0">
              <a:ea typeface="游ゴシック"/>
            </a:endParaRPr>
          </a:p>
          <a:p>
            <a:pPr algn="l">
              <a:lnSpc>
                <a:spcPct val="160000"/>
              </a:lnSpc>
            </a:pPr>
            <a:r>
              <a:rPr lang="ja-JP" altLang="en-US" sz="1800" dirty="0">
                <a:ea typeface="游ゴシック"/>
              </a:rPr>
              <a:t>　</a:t>
            </a:r>
            <a:r>
              <a:rPr lang="en-US" altLang="ja-JP" sz="1800" u="sng" dirty="0">
                <a:ea typeface="游ゴシック"/>
              </a:rPr>
              <a:t>Go-Tech</a:t>
            </a:r>
            <a:r>
              <a:rPr lang="ja-JP" altLang="en-US" sz="1800" u="sng" dirty="0">
                <a:ea typeface="游ゴシック"/>
              </a:rPr>
              <a:t>事業説明会における個別相談参加の皆様には、本シートを記入いただき、</a:t>
            </a:r>
            <a:r>
              <a:rPr lang="en-US" altLang="ja-JP" sz="1800" u="sng" dirty="0">
                <a:ea typeface="游ゴシック"/>
              </a:rPr>
              <a:t>Go-Tech</a:t>
            </a:r>
            <a:r>
              <a:rPr lang="ja-JP" altLang="en-US" sz="1800" u="sng" dirty="0">
                <a:ea typeface="游ゴシック"/>
              </a:rPr>
              <a:t>事業の申請書を作成するための思考整理、更には将来的に研究開発成果の事業化を果たす最初の一歩をお手伝いできればと考えています。(*2)</a:t>
            </a:r>
            <a:r>
              <a:rPr lang="ja-JP" altLang="en-US" sz="1800" dirty="0">
                <a:ea typeface="游ゴシック"/>
              </a:rPr>
              <a:t>　本シートの作成は任意であり、空欄があっても構いませんので、ぜひ、経営陣、営業部門の方などもご一緒に、「</a:t>
            </a:r>
            <a:r>
              <a:rPr lang="en-US" altLang="ja-JP" sz="1800" dirty="0">
                <a:ea typeface="游ゴシック"/>
              </a:rPr>
              <a:t>Go-Tech</a:t>
            </a:r>
            <a:r>
              <a:rPr lang="ja-JP" altLang="en-US" sz="1800" dirty="0">
                <a:ea typeface="游ゴシック"/>
              </a:rPr>
              <a:t>ビジョンシート」の作成にチャレンジしてみてください。</a:t>
            </a:r>
            <a:endParaRPr lang="ja-JP" altLang="en-US" sz="1000" dirty="0">
              <a:ea typeface="游ゴシック"/>
            </a:endParaRPr>
          </a:p>
        </p:txBody>
      </p:sp>
      <p:sp>
        <p:nvSpPr>
          <p:cNvPr id="6" name="字幕 2">
            <a:extLst>
              <a:ext uri="{FF2B5EF4-FFF2-40B4-BE49-F238E27FC236}">
                <a16:creationId xmlns:a16="http://schemas.microsoft.com/office/drawing/2014/main" id="{D6A22E20-E78D-5F23-43F6-FC54C1046B89}"/>
              </a:ext>
            </a:extLst>
          </p:cNvPr>
          <p:cNvSpPr txBox="1">
            <a:spLocks/>
          </p:cNvSpPr>
          <p:nvPr/>
        </p:nvSpPr>
        <p:spPr>
          <a:xfrm>
            <a:off x="4158047" y="9044535"/>
            <a:ext cx="9601200" cy="571500"/>
          </a:xfrm>
          <a:prstGeom prst="rect">
            <a:avLst/>
          </a:prstGeom>
        </p:spPr>
        <p:txBody>
          <a:bodyPr vert="horz" lIns="91440" tIns="45720" rIns="91440" bIns="45720" rtlCol="0">
            <a:noAutofit/>
          </a:bodyPr>
          <a:lstStyle>
            <a:lvl1pPr marL="0" indent="0" algn="ctr" defTabSz="1280160" rtl="0" eaLnBrk="1" latinLnBrk="0" hangingPunct="1">
              <a:lnSpc>
                <a:spcPct val="90000"/>
              </a:lnSpc>
              <a:spcBef>
                <a:spcPts val="1400"/>
              </a:spcBef>
              <a:buFont typeface="Arial" panose="020B0604020202020204" pitchFamily="34" charset="0"/>
              <a:buNone/>
              <a:defRPr kumimoji="1"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kumimoji="1"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kumimoji="1"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9pPr>
          </a:lstStyle>
          <a:p>
            <a:pPr algn="l">
              <a:lnSpc>
                <a:spcPct val="100000"/>
              </a:lnSpc>
              <a:spcBef>
                <a:spcPts val="0"/>
              </a:spcBef>
            </a:pPr>
            <a:r>
              <a:rPr lang="ja-JP" altLang="en-US" sz="1200" dirty="0"/>
              <a:t>＊１　ここでの事業化とは研究開発成果の社会実装により、中長期的に利益を生み出す新事業等が実現することを指します。</a:t>
            </a:r>
            <a:endParaRPr lang="en-US" altLang="ja-JP" sz="1200" dirty="0"/>
          </a:p>
          <a:p>
            <a:pPr algn="l">
              <a:lnSpc>
                <a:spcPct val="100000"/>
              </a:lnSpc>
              <a:spcBef>
                <a:spcPts val="0"/>
              </a:spcBef>
            </a:pPr>
            <a:r>
              <a:rPr lang="ja-JP" altLang="en-US" sz="1200" dirty="0"/>
              <a:t>＊２　個別相談時には、本シートが未完成でも問題なく、相談対応者がお話させていただくきっかけの資料という扱いです。</a:t>
            </a:r>
            <a:endParaRPr lang="en-US" altLang="ja-JP" sz="1200" dirty="0"/>
          </a:p>
        </p:txBody>
      </p:sp>
      <p:sp>
        <p:nvSpPr>
          <p:cNvPr id="8" name="字幕 2">
            <a:extLst>
              <a:ext uri="{FF2B5EF4-FFF2-40B4-BE49-F238E27FC236}">
                <a16:creationId xmlns:a16="http://schemas.microsoft.com/office/drawing/2014/main" id="{AD88B286-E189-124C-7C3F-C55DC415D72B}"/>
              </a:ext>
            </a:extLst>
          </p:cNvPr>
          <p:cNvSpPr txBox="1">
            <a:spLocks/>
          </p:cNvSpPr>
          <p:nvPr/>
        </p:nvSpPr>
        <p:spPr>
          <a:xfrm>
            <a:off x="1600200" y="8012462"/>
            <a:ext cx="9601200" cy="1735217"/>
          </a:xfrm>
          <a:prstGeom prst="rect">
            <a:avLst/>
          </a:prstGeom>
        </p:spPr>
        <p:txBody>
          <a:bodyPr vert="horz" lIns="91440" tIns="45720" rIns="91440" bIns="45720" rtlCol="0" anchor="t">
            <a:noAutofit/>
          </a:bodyPr>
          <a:lstStyle>
            <a:lvl1pPr marL="0" indent="0" algn="ctr" defTabSz="1280160" rtl="0" eaLnBrk="1" latinLnBrk="0" hangingPunct="1">
              <a:lnSpc>
                <a:spcPct val="90000"/>
              </a:lnSpc>
              <a:spcBef>
                <a:spcPts val="1400"/>
              </a:spcBef>
              <a:buFont typeface="Arial" panose="020B0604020202020204" pitchFamily="34" charset="0"/>
              <a:buNone/>
              <a:defRPr kumimoji="1"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kumimoji="1"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kumimoji="1"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9pPr>
          </a:lstStyle>
          <a:p>
            <a:pPr algn="l">
              <a:lnSpc>
                <a:spcPct val="160000"/>
              </a:lnSpc>
            </a:pPr>
            <a:r>
              <a:rPr lang="ja-JP" altLang="en-US" sz="1800" dirty="0">
                <a:ea typeface="游ゴシック"/>
              </a:rPr>
              <a:t>　</a:t>
            </a:r>
            <a:endParaRPr lang="ja-JP" altLang="en-US" sz="1800" dirty="0"/>
          </a:p>
        </p:txBody>
      </p:sp>
      <p:sp>
        <p:nvSpPr>
          <p:cNvPr id="10" name="テキスト ボックス 9">
            <a:extLst>
              <a:ext uri="{FF2B5EF4-FFF2-40B4-BE49-F238E27FC236}">
                <a16:creationId xmlns:a16="http://schemas.microsoft.com/office/drawing/2014/main" id="{A981491A-7938-560C-7262-D12DE3CAABFA}"/>
              </a:ext>
            </a:extLst>
          </p:cNvPr>
          <p:cNvSpPr txBox="1"/>
          <p:nvPr/>
        </p:nvSpPr>
        <p:spPr>
          <a:xfrm>
            <a:off x="905510" y="7475788"/>
            <a:ext cx="11201400" cy="646331"/>
          </a:xfrm>
          <a:prstGeom prst="rect">
            <a:avLst/>
          </a:prstGeom>
          <a:noFill/>
        </p:spPr>
        <p:txBody>
          <a:bodyPr wrap="square" lIns="91440" tIns="45720" rIns="91440" bIns="45720" anchor="t">
            <a:spAutoFit/>
          </a:bodyPr>
          <a:lstStyle/>
          <a:p>
            <a:r>
              <a:rPr lang="ja-JP" altLang="en-US" dirty="0">
                <a:latin typeface="游ゴシック"/>
                <a:ea typeface="游ゴシック"/>
              </a:rPr>
              <a:t>なお、個別相談会に参加されない方も「</a:t>
            </a:r>
            <a:r>
              <a:rPr lang="en-US" altLang="ja-JP" dirty="0">
                <a:latin typeface="游ゴシック"/>
                <a:ea typeface="游ゴシック"/>
              </a:rPr>
              <a:t>Go-Tech</a:t>
            </a:r>
            <a:r>
              <a:rPr lang="ja-JP" altLang="en-US" dirty="0">
                <a:latin typeface="游ゴシック"/>
                <a:ea typeface="游ゴシック"/>
              </a:rPr>
              <a:t>ビジョンシート」を活用することができます。また、個別相談会以外の日にも、随時個別に相談を受け付けておりますので、ぜひお気軽にご利用ください。</a:t>
            </a:r>
          </a:p>
        </p:txBody>
      </p:sp>
      <p:sp>
        <p:nvSpPr>
          <p:cNvPr id="11" name="テキスト ボックス 10">
            <a:extLst>
              <a:ext uri="{FF2B5EF4-FFF2-40B4-BE49-F238E27FC236}">
                <a16:creationId xmlns:a16="http://schemas.microsoft.com/office/drawing/2014/main" id="{C9615E4F-73E0-BCC8-AE87-347B56440FA0}"/>
              </a:ext>
            </a:extLst>
          </p:cNvPr>
          <p:cNvSpPr txBox="1"/>
          <p:nvPr/>
        </p:nvSpPr>
        <p:spPr>
          <a:xfrm>
            <a:off x="571500" y="8266560"/>
            <a:ext cx="11535410" cy="584775"/>
          </a:xfrm>
          <a:prstGeom prst="rect">
            <a:avLst/>
          </a:prstGeom>
          <a:noFill/>
        </p:spPr>
        <p:txBody>
          <a:bodyPr wrap="square" lIns="91440" tIns="45720" rIns="91440" bIns="45720" anchor="t">
            <a:spAutoFit/>
          </a:bodyPr>
          <a:lstStyle/>
          <a:p>
            <a:r>
              <a:rPr lang="ja-JP" altLang="en-US" sz="1600" dirty="0">
                <a:latin typeface="游ゴシック"/>
                <a:ea typeface="游ゴシック"/>
              </a:rPr>
              <a:t>●</a:t>
            </a:r>
            <a:r>
              <a:rPr lang="en-US" altLang="ja-JP" sz="1600" dirty="0">
                <a:latin typeface="游ゴシック"/>
                <a:ea typeface="游ゴシック"/>
              </a:rPr>
              <a:t>Go-Tech</a:t>
            </a:r>
            <a:r>
              <a:rPr lang="ja-JP" altLang="en-US" sz="1600" dirty="0">
                <a:latin typeface="游ゴシック"/>
                <a:ea typeface="游ゴシック"/>
              </a:rPr>
              <a:t>ビジョンシート及び随時の個別相談についてのお問合せ　中小機構中国本部　　</a:t>
            </a:r>
            <a:r>
              <a:rPr lang="en-US" altLang="ja-JP" sz="1600" dirty="0">
                <a:latin typeface="游ゴシック"/>
                <a:ea typeface="游ゴシック"/>
              </a:rPr>
              <a:t>keiei-Chugoku@smrj.go.jp</a:t>
            </a:r>
          </a:p>
          <a:p>
            <a:r>
              <a:rPr lang="ja-JP" altLang="en-US" sz="1600" dirty="0">
                <a:latin typeface="游ゴシック"/>
                <a:ea typeface="游ゴシック"/>
              </a:rPr>
              <a:t>●</a:t>
            </a:r>
            <a:r>
              <a:rPr lang="en-US" altLang="ja-JP" sz="1600" dirty="0">
                <a:latin typeface="游ゴシック"/>
                <a:ea typeface="游ゴシック"/>
              </a:rPr>
              <a:t>Go-Tech</a:t>
            </a:r>
            <a:r>
              <a:rPr lang="ja-JP" altLang="en-US" sz="1600" dirty="0">
                <a:latin typeface="游ゴシック"/>
                <a:ea typeface="游ゴシック"/>
              </a:rPr>
              <a:t>事業に関するお問い合わせ　中国経済産業局地域経済部イノベーション推進課　　</a:t>
            </a:r>
            <a:r>
              <a:rPr lang="en-US" altLang="ja-JP" sz="1600" dirty="0">
                <a:latin typeface="游ゴシック"/>
                <a:ea typeface="游ゴシック"/>
              </a:rPr>
              <a:t>bzl-cgk-gotech@meti.go.jp</a:t>
            </a:r>
            <a:endParaRPr lang="ja-JP" altLang="en-US" sz="1600" dirty="0">
              <a:latin typeface="游ゴシック"/>
              <a:ea typeface="游ゴシック"/>
            </a:endParaRPr>
          </a:p>
        </p:txBody>
      </p:sp>
    </p:spTree>
    <p:extLst>
      <p:ext uri="{BB962C8B-B14F-4D97-AF65-F5344CB8AC3E}">
        <p14:creationId xmlns:p14="http://schemas.microsoft.com/office/powerpoint/2010/main" val="114604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5618843A-15AB-CC57-1DF5-F3C86E444F12}"/>
              </a:ext>
            </a:extLst>
          </p:cNvPr>
          <p:cNvSpPr txBox="1"/>
          <p:nvPr/>
        </p:nvSpPr>
        <p:spPr>
          <a:xfrm>
            <a:off x="121309" y="-4749"/>
            <a:ext cx="5598007" cy="769441"/>
          </a:xfrm>
          <a:prstGeom prst="rect">
            <a:avLst/>
          </a:prstGeom>
          <a:noFill/>
        </p:spPr>
        <p:txBody>
          <a:bodyPr wrap="none" rtlCol="0">
            <a:spAutoFit/>
          </a:bodyPr>
          <a:lstStyle/>
          <a:p>
            <a:r>
              <a:rPr kumimoji="1" lang="en-US" altLang="ja-JP" sz="4400" b="1" dirty="0">
                <a:solidFill>
                  <a:srgbClr val="003198"/>
                </a:solidFill>
                <a:latin typeface="+mj-ea"/>
                <a:ea typeface="+mj-ea"/>
              </a:rPr>
              <a:t>Go-Tech</a:t>
            </a:r>
            <a:r>
              <a:rPr kumimoji="1" lang="ja-JP" altLang="en-US" sz="4400" b="1" dirty="0">
                <a:solidFill>
                  <a:srgbClr val="003198"/>
                </a:solidFill>
                <a:latin typeface="+mj-ea"/>
                <a:ea typeface="+mj-ea"/>
              </a:rPr>
              <a:t>ビジョンシート</a:t>
            </a:r>
          </a:p>
        </p:txBody>
      </p:sp>
      <p:graphicFrame>
        <p:nvGraphicFramePr>
          <p:cNvPr id="32" name="表 31">
            <a:extLst>
              <a:ext uri="{FF2B5EF4-FFF2-40B4-BE49-F238E27FC236}">
                <a16:creationId xmlns:a16="http://schemas.microsoft.com/office/drawing/2014/main" id="{72D0DC56-A1A0-EA52-1DE2-ED6C6A02CAB7}"/>
              </a:ext>
            </a:extLst>
          </p:cNvPr>
          <p:cNvGraphicFramePr>
            <a:graphicFrameLocks noGrp="1"/>
          </p:cNvGraphicFramePr>
          <p:nvPr>
            <p:extLst>
              <p:ext uri="{D42A27DB-BD31-4B8C-83A1-F6EECF244321}">
                <p14:modId xmlns:p14="http://schemas.microsoft.com/office/powerpoint/2010/main" val="644871524"/>
              </p:ext>
            </p:extLst>
          </p:nvPr>
        </p:nvGraphicFramePr>
        <p:xfrm>
          <a:off x="6242343" y="-14965"/>
          <a:ext cx="6465242" cy="964330"/>
        </p:xfrm>
        <a:graphic>
          <a:graphicData uri="http://schemas.openxmlformats.org/drawingml/2006/table">
            <a:tbl>
              <a:tblPr firstRow="1" bandRow="1">
                <a:tableStyleId>{5C22544A-7EE6-4342-B048-85BDC9FD1C3A}</a:tableStyleId>
              </a:tblPr>
              <a:tblGrid>
                <a:gridCol w="6465242">
                  <a:extLst>
                    <a:ext uri="{9D8B030D-6E8A-4147-A177-3AD203B41FA5}">
                      <a16:colId xmlns:a16="http://schemas.microsoft.com/office/drawing/2014/main" val="2408973110"/>
                    </a:ext>
                  </a:extLst>
                </a:gridCol>
              </a:tblGrid>
              <a:tr h="482165">
                <a:tc>
                  <a:txBody>
                    <a:bodyPr/>
                    <a:lstStyle/>
                    <a:p>
                      <a:r>
                        <a:rPr lang="ja-JP" altLang="en-US" sz="1200" b="1" dirty="0">
                          <a:solidFill>
                            <a:srgbClr val="003198"/>
                          </a:solidFill>
                        </a:rPr>
                        <a:t>企業名　</a:t>
                      </a:r>
                      <a:r>
                        <a:rPr lang="ja-JP" altLang="en-US" sz="1200" b="0" dirty="0">
                          <a:solidFill>
                            <a:srgbClr val="003198"/>
                          </a:solidFill>
                        </a:rPr>
                        <a:t>：　　　　　　　　　　　　　　　　　　　</a:t>
                      </a:r>
                      <a:r>
                        <a:rPr lang="ja-JP" altLang="en-US" sz="1200" b="1" dirty="0">
                          <a:solidFill>
                            <a:srgbClr val="003198"/>
                          </a:solidFill>
                        </a:rPr>
                        <a:t>担当者名　</a:t>
                      </a:r>
                      <a:r>
                        <a:rPr lang="ja-JP" altLang="en-US" sz="1200" b="0" dirty="0">
                          <a:solidFill>
                            <a:srgbClr val="003198"/>
                          </a:solidFill>
                        </a:rPr>
                        <a:t>：</a:t>
                      </a:r>
                      <a:endParaRPr lang="en-US" altLang="ja-JP" sz="1200" b="0" dirty="0">
                        <a:solidFill>
                          <a:srgbClr val="003198"/>
                        </a:solidFill>
                      </a:endParaRPr>
                    </a:p>
                    <a:p>
                      <a:r>
                        <a:rPr lang="ja-JP" altLang="en-US" sz="1200" b="1" dirty="0">
                          <a:solidFill>
                            <a:srgbClr val="003198"/>
                          </a:solidFill>
                        </a:rPr>
                        <a:t>電話　</a:t>
                      </a:r>
                      <a:r>
                        <a:rPr lang="ja-JP" altLang="en-US" sz="1200" b="0" dirty="0">
                          <a:solidFill>
                            <a:srgbClr val="003198"/>
                          </a:solidFill>
                        </a:rPr>
                        <a:t>：　  　　　　　　　　　　　　　　　　　　　</a:t>
                      </a:r>
                      <a:r>
                        <a:rPr lang="ja-JP" altLang="en-US" sz="1200" b="1" dirty="0">
                          <a:solidFill>
                            <a:srgbClr val="003198"/>
                          </a:solidFill>
                        </a:rPr>
                        <a:t>メ  ー  ル　</a:t>
                      </a:r>
                      <a:r>
                        <a:rPr lang="ja-JP" altLang="en-US" sz="1200" b="0" dirty="0">
                          <a:solidFill>
                            <a:srgbClr val="003198"/>
                          </a:solidFill>
                        </a:rPr>
                        <a:t>：</a:t>
                      </a:r>
                    </a:p>
                  </a:txBody>
                  <a:tcPr anchor="b">
                    <a:lnL w="12700" cmpd="sng">
                      <a:noFill/>
                    </a:lnL>
                    <a:lnR w="12700" cmpd="sng">
                      <a:noFill/>
                    </a:lnR>
                    <a:lnT w="12700" cmpd="sng">
                      <a:noFill/>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3844818"/>
                  </a:ext>
                </a:extLst>
              </a:tr>
              <a:tr h="482165">
                <a:tc>
                  <a:txBody>
                    <a:bodyPr/>
                    <a:lstStyle/>
                    <a:p>
                      <a:r>
                        <a:rPr lang="en-US" altLang="ja-JP" sz="1200" b="1" dirty="0">
                          <a:solidFill>
                            <a:srgbClr val="003198"/>
                          </a:solidFill>
                        </a:rPr>
                        <a:t>Go-Tech</a:t>
                      </a:r>
                      <a:r>
                        <a:rPr lang="ja-JP" altLang="en-US" sz="1200" b="1" dirty="0">
                          <a:solidFill>
                            <a:srgbClr val="003198"/>
                          </a:solidFill>
                        </a:rPr>
                        <a:t>仮テーマ　</a:t>
                      </a:r>
                      <a:r>
                        <a:rPr lang="ja-JP" altLang="en-US" sz="1200" b="0" dirty="0">
                          <a:solidFill>
                            <a:srgbClr val="003198"/>
                          </a:solidFill>
                        </a:rPr>
                        <a:t>：</a:t>
                      </a:r>
                    </a:p>
                  </a:txBody>
                  <a:tcPr anchor="b">
                    <a:lnL w="12700" cmpd="sng">
                      <a:noFill/>
                    </a:lnL>
                    <a:lnR w="12700" cmpd="sng">
                      <a:noFill/>
                    </a:lnR>
                    <a:lnT w="28575" cap="flat" cmpd="sng" algn="ctr">
                      <a:solidFill>
                        <a:srgbClr val="003198"/>
                      </a:solidFill>
                      <a:prstDash val="solid"/>
                      <a:round/>
                      <a:headEnd type="none" w="med" len="med"/>
                      <a:tailEnd type="none" w="med" len="med"/>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85127"/>
                  </a:ext>
                </a:extLst>
              </a:tr>
            </a:tbl>
          </a:graphicData>
        </a:graphic>
      </p:graphicFrame>
      <p:grpSp>
        <p:nvGrpSpPr>
          <p:cNvPr id="46" name="グループ化 45">
            <a:extLst>
              <a:ext uri="{FF2B5EF4-FFF2-40B4-BE49-F238E27FC236}">
                <a16:creationId xmlns:a16="http://schemas.microsoft.com/office/drawing/2014/main" id="{FAB91C89-FC7B-59AF-BFF3-F56C66722120}"/>
              </a:ext>
            </a:extLst>
          </p:cNvPr>
          <p:cNvGrpSpPr/>
          <p:nvPr/>
        </p:nvGrpSpPr>
        <p:grpSpPr>
          <a:xfrm>
            <a:off x="286775" y="1209688"/>
            <a:ext cx="4021203" cy="4368662"/>
            <a:chOff x="157268" y="1182827"/>
            <a:chExt cx="4061884" cy="5412500"/>
          </a:xfrm>
        </p:grpSpPr>
        <p:sp>
          <p:nvSpPr>
            <p:cNvPr id="42" name="正方形/長方形 41">
              <a:extLst>
                <a:ext uri="{FF2B5EF4-FFF2-40B4-BE49-F238E27FC236}">
                  <a16:creationId xmlns:a16="http://schemas.microsoft.com/office/drawing/2014/main" id="{1C6FFFD0-7449-052C-BA08-9A504A997172}"/>
                </a:ext>
              </a:extLst>
            </p:cNvPr>
            <p:cNvSpPr/>
            <p:nvPr/>
          </p:nvSpPr>
          <p:spPr>
            <a:xfrm>
              <a:off x="157268" y="1182827"/>
              <a:ext cx="406188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34" name="正方形/長方形 33">
              <a:extLst>
                <a:ext uri="{FF2B5EF4-FFF2-40B4-BE49-F238E27FC236}">
                  <a16:creationId xmlns:a16="http://schemas.microsoft.com/office/drawing/2014/main" id="{88EDC257-B6C7-3FD8-B5F3-4B383C014A57}"/>
                </a:ext>
              </a:extLst>
            </p:cNvPr>
            <p:cNvSpPr/>
            <p:nvPr/>
          </p:nvSpPr>
          <p:spPr>
            <a:xfrm>
              <a:off x="282175" y="1619727"/>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①会社概要</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事業内容</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資本金（単位：千円）</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従業員数</a:t>
              </a:r>
              <a:r>
                <a:rPr kumimoji="1" lang="en-US" altLang="ja-JP" sz="1050" dirty="0">
                  <a:solidFill>
                    <a:schemeClr val="tx1"/>
                  </a:solidFill>
                </a:rPr>
                <a:t>】</a:t>
              </a:r>
              <a:r>
                <a:rPr kumimoji="1" lang="ja-JP" altLang="en-US" sz="1050" dirty="0">
                  <a:solidFill>
                    <a:schemeClr val="tx1"/>
                  </a:solidFill>
                </a:rPr>
                <a:t>　</a:t>
              </a:r>
              <a:endParaRPr kumimoji="1" lang="en-US" altLang="ja-JP" sz="1050" dirty="0">
                <a:solidFill>
                  <a:schemeClr val="tx1"/>
                </a:solidFill>
              </a:endParaRPr>
            </a:p>
            <a:p>
              <a:r>
                <a:rPr kumimoji="1" lang="ja-JP" altLang="en-US" sz="1050" dirty="0">
                  <a:solidFill>
                    <a:schemeClr val="tx1"/>
                  </a:solidFill>
                </a:rPr>
                <a:t>　　　　名（うち、非正規　　　名）</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年間売上高（単位：百万円）</a:t>
              </a:r>
              <a:r>
                <a:rPr kumimoji="1" lang="en-US" altLang="ja-JP" sz="1050" dirty="0">
                  <a:solidFill>
                    <a:schemeClr val="tx1"/>
                  </a:solidFill>
                </a:rPr>
                <a:t>】</a:t>
              </a:r>
            </a:p>
            <a:p>
              <a:r>
                <a:rPr kumimoji="1" lang="ja-JP" altLang="en-US" sz="1050" dirty="0">
                  <a:solidFill>
                    <a:schemeClr val="tx1"/>
                  </a:solidFill>
                </a:rPr>
                <a:t>　直近期：　　　　前期：　　　　前々期：　</a:t>
              </a:r>
            </a:p>
          </p:txBody>
        </p:sp>
        <p:sp>
          <p:nvSpPr>
            <p:cNvPr id="35" name="正方形/長方形 34">
              <a:extLst>
                <a:ext uri="{FF2B5EF4-FFF2-40B4-BE49-F238E27FC236}">
                  <a16:creationId xmlns:a16="http://schemas.microsoft.com/office/drawing/2014/main" id="{9CBED947-183B-D505-2469-BFB5C7EFE15B}"/>
                </a:ext>
              </a:extLst>
            </p:cNvPr>
            <p:cNvSpPr/>
            <p:nvPr/>
          </p:nvSpPr>
          <p:spPr>
            <a:xfrm>
              <a:off x="282175" y="4034514"/>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②会社を取り巻く環境変化・社会的背景</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以下項目は参考例です（適宜変更可）</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（例）市場・業界の変化</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（例）技術の変化</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（例）社会の変化</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（例）顧客ニーズの変化</a:t>
              </a:r>
              <a:r>
                <a:rPr kumimoji="1" lang="en-US" altLang="ja-JP" sz="1050" dirty="0">
                  <a:solidFill>
                    <a:schemeClr val="tx1"/>
                  </a:solidFill>
                </a:rPr>
                <a:t>】</a:t>
              </a:r>
              <a:endParaRPr kumimoji="1" lang="en-US" altLang="ja-JP" sz="1050" b="1" dirty="0">
                <a:solidFill>
                  <a:schemeClr val="tx1"/>
                </a:solidFill>
              </a:endParaRPr>
            </a:p>
          </p:txBody>
        </p:sp>
      </p:grpSp>
      <p:grpSp>
        <p:nvGrpSpPr>
          <p:cNvPr id="47" name="グループ化 46">
            <a:extLst>
              <a:ext uri="{FF2B5EF4-FFF2-40B4-BE49-F238E27FC236}">
                <a16:creationId xmlns:a16="http://schemas.microsoft.com/office/drawing/2014/main" id="{0F4FE019-204C-CC12-7642-020C1D4085CB}"/>
              </a:ext>
            </a:extLst>
          </p:cNvPr>
          <p:cNvGrpSpPr/>
          <p:nvPr/>
        </p:nvGrpSpPr>
        <p:grpSpPr>
          <a:xfrm>
            <a:off x="5245325" y="1209687"/>
            <a:ext cx="7242711" cy="4368663"/>
            <a:chOff x="4399791" y="1209687"/>
            <a:chExt cx="8307794" cy="5412500"/>
          </a:xfrm>
        </p:grpSpPr>
        <p:sp>
          <p:nvSpPr>
            <p:cNvPr id="43" name="正方形/長方形 42">
              <a:extLst>
                <a:ext uri="{FF2B5EF4-FFF2-40B4-BE49-F238E27FC236}">
                  <a16:creationId xmlns:a16="http://schemas.microsoft.com/office/drawing/2014/main" id="{A772EEAB-0F21-6BC2-DACF-1B99D14EC901}"/>
                </a:ext>
              </a:extLst>
            </p:cNvPr>
            <p:cNvSpPr/>
            <p:nvPr/>
          </p:nvSpPr>
          <p:spPr>
            <a:xfrm>
              <a:off x="4399791" y="1209687"/>
              <a:ext cx="830779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36" name="正方形/長方形 35">
              <a:extLst>
                <a:ext uri="{FF2B5EF4-FFF2-40B4-BE49-F238E27FC236}">
                  <a16:creationId xmlns:a16="http://schemas.microsoft.com/office/drawing/2014/main" id="{9D1C810A-EC76-C322-D462-8BFCAA91D3E8}"/>
                </a:ext>
              </a:extLst>
            </p:cNvPr>
            <p:cNvSpPr/>
            <p:nvPr/>
          </p:nvSpPr>
          <p:spPr>
            <a:xfrm>
              <a:off x="4656229" y="1619727"/>
              <a:ext cx="3845039" cy="192288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③新たな製品・サービス</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名称</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競合品に対する優位性</a:t>
              </a:r>
              <a:r>
                <a:rPr kumimoji="1" lang="en-US" altLang="ja-JP" sz="1050" dirty="0">
                  <a:solidFill>
                    <a:schemeClr val="tx1"/>
                  </a:solidFill>
                </a:rPr>
                <a:t>】</a:t>
              </a:r>
            </a:p>
            <a:p>
              <a:r>
                <a:rPr kumimoji="1" lang="ja-JP" altLang="en-US" sz="1050" dirty="0">
                  <a:solidFill>
                    <a:schemeClr val="tx1"/>
                  </a:solidFill>
                </a:rPr>
                <a:t>１）品質面：</a:t>
              </a:r>
              <a:endParaRPr kumimoji="1" lang="en-US" altLang="ja-JP" sz="1050" dirty="0">
                <a:solidFill>
                  <a:schemeClr val="tx1"/>
                </a:solidFill>
              </a:endParaRPr>
            </a:p>
            <a:p>
              <a:r>
                <a:rPr kumimoji="1" lang="ja-JP" altLang="en-US" sz="1050" dirty="0">
                  <a:solidFill>
                    <a:schemeClr val="tx1"/>
                  </a:solidFill>
                </a:rPr>
                <a:t>２）性能面：</a:t>
              </a:r>
              <a:endParaRPr kumimoji="1" lang="en-US" altLang="ja-JP" sz="1050" dirty="0">
                <a:solidFill>
                  <a:schemeClr val="tx1"/>
                </a:solidFill>
              </a:endParaRPr>
            </a:p>
            <a:p>
              <a:r>
                <a:rPr kumimoji="1" lang="ja-JP" altLang="en-US" sz="1050" dirty="0">
                  <a:solidFill>
                    <a:schemeClr val="tx1"/>
                  </a:solidFill>
                </a:rPr>
                <a:t>３）価格面：</a:t>
              </a:r>
              <a:endParaRPr kumimoji="1" lang="en-US" altLang="ja-JP" sz="1050" dirty="0">
                <a:solidFill>
                  <a:schemeClr val="tx1"/>
                </a:solidFill>
              </a:endParaRPr>
            </a:p>
          </p:txBody>
        </p:sp>
        <p:sp>
          <p:nvSpPr>
            <p:cNvPr id="37" name="正方形/長方形 36">
              <a:extLst>
                <a:ext uri="{FF2B5EF4-FFF2-40B4-BE49-F238E27FC236}">
                  <a16:creationId xmlns:a16="http://schemas.microsoft.com/office/drawing/2014/main" id="{6A38E798-CE69-C129-EB42-A50FACF5A7FC}"/>
                </a:ext>
              </a:extLst>
            </p:cNvPr>
            <p:cNvSpPr/>
            <p:nvPr/>
          </p:nvSpPr>
          <p:spPr>
            <a:xfrm>
              <a:off x="4656229" y="3670790"/>
              <a:ext cx="3845039" cy="269666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④収益化・事業化体制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販売開始時期</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生産体制</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販売体制</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想定する年間売上高</a:t>
              </a:r>
              <a:r>
                <a:rPr kumimoji="1" lang="en-US" altLang="ja-JP" sz="1050" dirty="0">
                  <a:solidFill>
                    <a:schemeClr val="tx1"/>
                  </a:solidFill>
                </a:rPr>
                <a:t>】</a:t>
              </a:r>
              <a:endParaRPr kumimoji="1" lang="ja-JP" altLang="en-US" sz="1050" dirty="0">
                <a:solidFill>
                  <a:schemeClr val="tx1"/>
                </a:solidFill>
              </a:endParaRPr>
            </a:p>
          </p:txBody>
        </p:sp>
        <p:sp>
          <p:nvSpPr>
            <p:cNvPr id="38" name="正方形/長方形 37">
              <a:extLst>
                <a:ext uri="{FF2B5EF4-FFF2-40B4-BE49-F238E27FC236}">
                  <a16:creationId xmlns:a16="http://schemas.microsoft.com/office/drawing/2014/main" id="{5E9372DC-0A01-7F49-4868-24797F358EDC}"/>
                </a:ext>
              </a:extLst>
            </p:cNvPr>
            <p:cNvSpPr/>
            <p:nvPr/>
          </p:nvSpPr>
          <p:spPr>
            <a:xfrm>
              <a:off x="8681908" y="1619727"/>
              <a:ext cx="3845039" cy="474772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⑤ターゲット市場と顧客ニーズ</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ターゲット市場</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市場規模</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ターゲット顧客</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顧客ニーズ</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他分野への波及効果</a:t>
              </a:r>
              <a:r>
                <a:rPr kumimoji="1" lang="en-US" altLang="ja-JP" sz="1050" dirty="0">
                  <a:solidFill>
                    <a:schemeClr val="tx1"/>
                  </a:solidFill>
                </a:rPr>
                <a:t>】</a:t>
              </a:r>
              <a:r>
                <a:rPr kumimoji="1" lang="ja-JP" altLang="en-US" sz="1050" dirty="0">
                  <a:solidFill>
                    <a:schemeClr val="tx1"/>
                  </a:solidFill>
                </a:rPr>
                <a:t>（</a:t>
              </a:r>
              <a:r>
                <a:rPr kumimoji="1" lang="en-US" altLang="ja-JP" sz="1050" dirty="0">
                  <a:solidFill>
                    <a:schemeClr val="tx1"/>
                  </a:solidFill>
                </a:rPr>
                <a:t>※</a:t>
              </a:r>
              <a:r>
                <a:rPr kumimoji="1" lang="ja-JP" altLang="en-US" sz="1050" dirty="0">
                  <a:solidFill>
                    <a:schemeClr val="tx1"/>
                  </a:solidFill>
                </a:rPr>
                <a:t>自由記入）</a:t>
              </a:r>
            </a:p>
          </p:txBody>
        </p:sp>
      </p:grpSp>
      <p:grpSp>
        <p:nvGrpSpPr>
          <p:cNvPr id="4" name="グループ化 3">
            <a:extLst>
              <a:ext uri="{FF2B5EF4-FFF2-40B4-BE49-F238E27FC236}">
                <a16:creationId xmlns:a16="http://schemas.microsoft.com/office/drawing/2014/main" id="{B27D4C7B-9714-CC8B-BA30-3968E8076884}"/>
              </a:ext>
            </a:extLst>
          </p:cNvPr>
          <p:cNvGrpSpPr/>
          <p:nvPr/>
        </p:nvGrpSpPr>
        <p:grpSpPr>
          <a:xfrm>
            <a:off x="241081" y="6218026"/>
            <a:ext cx="12314871" cy="3277141"/>
            <a:chOff x="241081" y="6218026"/>
            <a:chExt cx="12314871" cy="3277141"/>
          </a:xfrm>
        </p:grpSpPr>
        <p:sp>
          <p:nvSpPr>
            <p:cNvPr id="57" name="正方形/長方形 56">
              <a:extLst>
                <a:ext uri="{FF2B5EF4-FFF2-40B4-BE49-F238E27FC236}">
                  <a16:creationId xmlns:a16="http://schemas.microsoft.com/office/drawing/2014/main" id="{48D49E7D-26C8-722C-749D-4BD87948D9B9}"/>
                </a:ext>
              </a:extLst>
            </p:cNvPr>
            <p:cNvSpPr/>
            <p:nvPr/>
          </p:nvSpPr>
          <p:spPr>
            <a:xfrm>
              <a:off x="241081" y="6218026"/>
              <a:ext cx="12314871" cy="3277141"/>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4" name="正方形/長方形 43">
              <a:extLst>
                <a:ext uri="{FF2B5EF4-FFF2-40B4-BE49-F238E27FC236}">
                  <a16:creationId xmlns:a16="http://schemas.microsoft.com/office/drawing/2014/main" id="{6BE47CC5-35B4-BB8A-06C1-CDBD27CAFAA9}"/>
                </a:ext>
              </a:extLst>
            </p:cNvPr>
            <p:cNvSpPr/>
            <p:nvPr/>
          </p:nvSpPr>
          <p:spPr>
            <a:xfrm>
              <a:off x="3303946" y="6378962"/>
              <a:ext cx="9135276" cy="2976847"/>
            </a:xfrm>
            <a:prstGeom prst="rect">
              <a:avLst/>
            </a:prstGeom>
            <a:solidFill>
              <a:srgbClr val="E7F4F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600" b="1" dirty="0">
                  <a:solidFill>
                    <a:schemeClr val="tx1"/>
                  </a:solidFill>
                </a:rPr>
                <a:t>Go-Tech</a:t>
              </a:r>
              <a:r>
                <a:rPr kumimoji="1" lang="ja-JP" altLang="en-US" sz="1600" b="1" dirty="0">
                  <a:solidFill>
                    <a:schemeClr val="tx1"/>
                  </a:solidFill>
                </a:rPr>
                <a:t>で解決する課題（研究開発の内容）</a:t>
              </a:r>
            </a:p>
          </p:txBody>
        </p:sp>
        <p:sp>
          <p:nvSpPr>
            <p:cNvPr id="40" name="正方形/長方形 39">
              <a:extLst>
                <a:ext uri="{FF2B5EF4-FFF2-40B4-BE49-F238E27FC236}">
                  <a16:creationId xmlns:a16="http://schemas.microsoft.com/office/drawing/2014/main" id="{A1FB9DC5-8B8D-DAF9-7D0A-F0B72580E2FE}"/>
                </a:ext>
              </a:extLst>
            </p:cNvPr>
            <p:cNvSpPr/>
            <p:nvPr/>
          </p:nvSpPr>
          <p:spPr>
            <a:xfrm>
              <a:off x="362378" y="6378962"/>
              <a:ext cx="2809145" cy="297684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⑥新ビジネスに必要な資源・取組</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研究開発は右欄に記入ください</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以下項目は参考例です（適宜変更可）</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 （例） 経営戦略・事業戦略</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（例）人財</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 建屋・設備</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 組織体制</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 内部統制の仕組</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 外部連携</a:t>
              </a:r>
              <a:r>
                <a:rPr kumimoji="1" lang="en-US" altLang="ja-JP" sz="1050" dirty="0">
                  <a:solidFill>
                    <a:schemeClr val="tx1"/>
                  </a:solidFill>
                </a:rPr>
                <a:t>】</a:t>
              </a:r>
            </a:p>
          </p:txBody>
        </p:sp>
        <p:sp>
          <p:nvSpPr>
            <p:cNvPr id="48" name="正方形/長方形 47">
              <a:extLst>
                <a:ext uri="{FF2B5EF4-FFF2-40B4-BE49-F238E27FC236}">
                  <a16:creationId xmlns:a16="http://schemas.microsoft.com/office/drawing/2014/main" id="{57D4ACEB-BFC3-1221-1FFC-C36F2407FF8C}"/>
                </a:ext>
              </a:extLst>
            </p:cNvPr>
            <p:cNvSpPr/>
            <p:nvPr/>
          </p:nvSpPr>
          <p:spPr>
            <a:xfrm>
              <a:off x="3417449" y="6676734"/>
              <a:ext cx="3133242"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⑦開発技術の名称・特徴</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技術名称</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科学的な原理</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従来技術（注１）との違い</a:t>
              </a:r>
              <a:r>
                <a:rPr kumimoji="1" lang="en-US" altLang="ja-JP" sz="1050" dirty="0">
                  <a:solidFill>
                    <a:schemeClr val="tx1"/>
                  </a:solidFill>
                </a:rPr>
                <a:t>】</a:t>
              </a:r>
              <a:r>
                <a:rPr kumimoji="1" lang="ja-JP" altLang="en-US" sz="1050" dirty="0">
                  <a:solidFill>
                    <a:schemeClr val="tx1"/>
                  </a:solidFill>
                </a:rPr>
                <a:t>（</a:t>
              </a:r>
              <a:r>
                <a:rPr kumimoji="1" lang="en-US" altLang="ja-JP" sz="1050" dirty="0">
                  <a:solidFill>
                    <a:schemeClr val="tx1"/>
                  </a:solidFill>
                </a:rPr>
                <a:t>※</a:t>
              </a:r>
              <a:r>
                <a:rPr kumimoji="1" lang="ja-JP" altLang="en-US" sz="1050" dirty="0">
                  <a:solidFill>
                    <a:schemeClr val="tx1"/>
                  </a:solidFill>
                </a:rPr>
                <a:t>詳細別紙）</a:t>
              </a:r>
            </a:p>
          </p:txBody>
        </p:sp>
        <p:sp>
          <p:nvSpPr>
            <p:cNvPr id="49" name="正方形/長方形 48">
              <a:extLst>
                <a:ext uri="{FF2B5EF4-FFF2-40B4-BE49-F238E27FC236}">
                  <a16:creationId xmlns:a16="http://schemas.microsoft.com/office/drawing/2014/main" id="{1F05519B-4211-B17B-2E6C-E33124DAA3A0}"/>
                </a:ext>
              </a:extLst>
            </p:cNvPr>
            <p:cNvSpPr/>
            <p:nvPr/>
          </p:nvSpPr>
          <p:spPr>
            <a:xfrm>
              <a:off x="9984658" y="6676734"/>
              <a:ext cx="2345898"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⑨研究開発体制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事業管理機関（注２）</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研究機関</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アドバイザー</a:t>
              </a:r>
              <a:r>
                <a:rPr kumimoji="1" lang="en-US" altLang="ja-JP" sz="1050" dirty="0">
                  <a:solidFill>
                    <a:schemeClr val="tx1"/>
                  </a:solidFill>
                </a:rPr>
                <a:t>】</a:t>
              </a:r>
              <a:endParaRPr kumimoji="1" lang="ja-JP" altLang="en-US" sz="1050" dirty="0">
                <a:solidFill>
                  <a:schemeClr val="tx1"/>
                </a:solidFill>
              </a:endParaRPr>
            </a:p>
          </p:txBody>
        </p:sp>
        <p:sp>
          <p:nvSpPr>
            <p:cNvPr id="50" name="正方形/長方形 49">
              <a:extLst>
                <a:ext uri="{FF2B5EF4-FFF2-40B4-BE49-F238E27FC236}">
                  <a16:creationId xmlns:a16="http://schemas.microsoft.com/office/drawing/2014/main" id="{0D1C9B29-51B4-C2F4-2B41-CEBD22A032BB}"/>
                </a:ext>
              </a:extLst>
            </p:cNvPr>
            <p:cNvSpPr/>
            <p:nvPr/>
          </p:nvSpPr>
          <p:spPr>
            <a:xfrm>
              <a:off x="6701054" y="6676734"/>
              <a:ext cx="3133242"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⑧実用化のための研究課題</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研究テーマは適宜増減可</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研究テーマごとに技術的課題と技術目標値を記入</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研究テーマ（１）</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研究テーマ（２）</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研究テーマ（３）</a:t>
              </a:r>
              <a:r>
                <a:rPr kumimoji="1" lang="en-US" altLang="ja-JP" sz="1050" dirty="0">
                  <a:solidFill>
                    <a:schemeClr val="tx1"/>
                  </a:solidFill>
                </a:rPr>
                <a:t>】</a:t>
              </a:r>
            </a:p>
          </p:txBody>
        </p:sp>
      </p:grpSp>
      <p:sp>
        <p:nvSpPr>
          <p:cNvPr id="58" name="矢印: 右 57">
            <a:extLst>
              <a:ext uri="{FF2B5EF4-FFF2-40B4-BE49-F238E27FC236}">
                <a16:creationId xmlns:a16="http://schemas.microsoft.com/office/drawing/2014/main" id="{D1A22B1C-826C-BE39-3B41-1DD047B454E1}"/>
              </a:ext>
            </a:extLst>
          </p:cNvPr>
          <p:cNvSpPr/>
          <p:nvPr/>
        </p:nvSpPr>
        <p:spPr>
          <a:xfrm>
            <a:off x="4352224" y="3274144"/>
            <a:ext cx="898203"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a:extLst>
              <a:ext uri="{FF2B5EF4-FFF2-40B4-BE49-F238E27FC236}">
                <a16:creationId xmlns:a16="http://schemas.microsoft.com/office/drawing/2014/main" id="{EC419209-671A-F568-2CE1-A167E337B489}"/>
              </a:ext>
            </a:extLst>
          </p:cNvPr>
          <p:cNvSpPr/>
          <p:nvPr/>
        </p:nvSpPr>
        <p:spPr>
          <a:xfrm>
            <a:off x="209797"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会社の現状</a:t>
            </a:r>
          </a:p>
        </p:txBody>
      </p:sp>
      <p:sp>
        <p:nvSpPr>
          <p:cNvPr id="63" name="正方形/長方形 62">
            <a:extLst>
              <a:ext uri="{FF2B5EF4-FFF2-40B4-BE49-F238E27FC236}">
                <a16:creationId xmlns:a16="http://schemas.microsoft.com/office/drawing/2014/main" id="{DAA49B21-643B-FCEA-B444-10ACAB526B47}"/>
              </a:ext>
            </a:extLst>
          </p:cNvPr>
          <p:cNvSpPr/>
          <p:nvPr/>
        </p:nvSpPr>
        <p:spPr>
          <a:xfrm>
            <a:off x="5161641"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新たなビジネス</a:t>
            </a:r>
          </a:p>
        </p:txBody>
      </p:sp>
      <p:grpSp>
        <p:nvGrpSpPr>
          <p:cNvPr id="3" name="グループ化 2">
            <a:extLst>
              <a:ext uri="{FF2B5EF4-FFF2-40B4-BE49-F238E27FC236}">
                <a16:creationId xmlns:a16="http://schemas.microsoft.com/office/drawing/2014/main" id="{6E0D9460-B77D-C96E-E0FF-BF9B70D50931}"/>
              </a:ext>
            </a:extLst>
          </p:cNvPr>
          <p:cNvGrpSpPr/>
          <p:nvPr/>
        </p:nvGrpSpPr>
        <p:grpSpPr>
          <a:xfrm>
            <a:off x="2933389" y="5477896"/>
            <a:ext cx="3618982" cy="839403"/>
            <a:chOff x="3509123" y="5477896"/>
            <a:chExt cx="3618982" cy="839403"/>
          </a:xfrm>
        </p:grpSpPr>
        <p:sp>
          <p:nvSpPr>
            <p:cNvPr id="61" name="矢印: 右 60">
              <a:extLst>
                <a:ext uri="{FF2B5EF4-FFF2-40B4-BE49-F238E27FC236}">
                  <a16:creationId xmlns:a16="http://schemas.microsoft.com/office/drawing/2014/main" id="{0B365385-E150-97E0-2140-AFE978E753FF}"/>
                </a:ext>
              </a:extLst>
            </p:cNvPr>
            <p:cNvSpPr/>
            <p:nvPr/>
          </p:nvSpPr>
          <p:spPr>
            <a:xfrm rot="16200000">
              <a:off x="6338511" y="5498049"/>
              <a:ext cx="809747"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4" name="正方形/長方形 63">
              <a:extLst>
                <a:ext uri="{FF2B5EF4-FFF2-40B4-BE49-F238E27FC236}">
                  <a16:creationId xmlns:a16="http://schemas.microsoft.com/office/drawing/2014/main" id="{5C42A6E3-1F92-8C34-B292-D84C9D54C3D4}"/>
                </a:ext>
              </a:extLst>
            </p:cNvPr>
            <p:cNvSpPr/>
            <p:nvPr/>
          </p:nvSpPr>
          <p:spPr>
            <a:xfrm>
              <a:off x="3509123" y="5975384"/>
              <a:ext cx="3424626"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これから取り組むこと</a:t>
              </a:r>
            </a:p>
          </p:txBody>
        </p:sp>
        <p:sp>
          <p:nvSpPr>
            <p:cNvPr id="66" name="正方形/長方形 65">
              <a:extLst>
                <a:ext uri="{FF2B5EF4-FFF2-40B4-BE49-F238E27FC236}">
                  <a16:creationId xmlns:a16="http://schemas.microsoft.com/office/drawing/2014/main" id="{9DCA45D7-FF46-5515-C3AB-021224C5412E}"/>
                </a:ext>
              </a:extLst>
            </p:cNvPr>
            <p:cNvSpPr/>
            <p:nvPr/>
          </p:nvSpPr>
          <p:spPr>
            <a:xfrm>
              <a:off x="3509123" y="5482372"/>
              <a:ext cx="445666" cy="74770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 name="テキスト ボックス 4">
            <a:extLst>
              <a:ext uri="{FF2B5EF4-FFF2-40B4-BE49-F238E27FC236}">
                <a16:creationId xmlns:a16="http://schemas.microsoft.com/office/drawing/2014/main" id="{0B5053EF-0FE8-7E1E-2E8C-13BCA9384E33}"/>
              </a:ext>
            </a:extLst>
          </p:cNvPr>
          <p:cNvSpPr txBox="1"/>
          <p:nvPr/>
        </p:nvSpPr>
        <p:spPr>
          <a:xfrm>
            <a:off x="7348270" y="5802329"/>
            <a:ext cx="5490606" cy="415498"/>
          </a:xfrm>
          <a:prstGeom prst="rect">
            <a:avLst/>
          </a:prstGeom>
          <a:noFill/>
        </p:spPr>
        <p:txBody>
          <a:bodyPr wrap="none" rtlCol="0">
            <a:spAutoFit/>
          </a:bodyPr>
          <a:lstStyle/>
          <a:p>
            <a:r>
              <a:rPr lang="ja-JP" altLang="en-US" sz="1050" dirty="0"/>
              <a:t>注１：開発技術の比較の対象となる競合の製品やサービス、技術</a:t>
            </a:r>
            <a:endParaRPr lang="en-US" altLang="ja-JP" sz="1050" dirty="0"/>
          </a:p>
          <a:p>
            <a:r>
              <a:rPr lang="ja-JP" altLang="en-US" sz="1050" dirty="0"/>
              <a:t>注２：研究開発計画の運営管理、共同体構成員相互の調整、国との 総合的な連絡窓口の主体</a:t>
            </a:r>
            <a:endParaRPr kumimoji="1" lang="ja-JP" altLang="en-US" sz="1050" dirty="0"/>
          </a:p>
        </p:txBody>
      </p:sp>
    </p:spTree>
    <p:extLst>
      <p:ext uri="{BB962C8B-B14F-4D97-AF65-F5344CB8AC3E}">
        <p14:creationId xmlns:p14="http://schemas.microsoft.com/office/powerpoint/2010/main" val="1844614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E9BB55B-DCFA-29FA-21B1-C93A3C236AD9}"/>
              </a:ext>
            </a:extLst>
          </p:cNvPr>
          <p:cNvSpPr txBox="1"/>
          <p:nvPr/>
        </p:nvSpPr>
        <p:spPr>
          <a:xfrm>
            <a:off x="121309" y="-4749"/>
            <a:ext cx="8542723" cy="769441"/>
          </a:xfrm>
          <a:prstGeom prst="rect">
            <a:avLst/>
          </a:prstGeom>
          <a:noFill/>
        </p:spPr>
        <p:txBody>
          <a:bodyPr wrap="none" rtlCol="0">
            <a:spAutoFit/>
          </a:bodyPr>
          <a:lstStyle/>
          <a:p>
            <a:r>
              <a:rPr kumimoji="1" lang="ja-JP" altLang="en-US" sz="4400" b="1" dirty="0">
                <a:solidFill>
                  <a:srgbClr val="003198"/>
                </a:solidFill>
                <a:latin typeface="+mj-ea"/>
                <a:ea typeface="+mj-ea"/>
              </a:rPr>
              <a:t>（別紙）従来技術と新技術の比較表</a:t>
            </a:r>
          </a:p>
        </p:txBody>
      </p:sp>
      <p:graphicFrame>
        <p:nvGraphicFramePr>
          <p:cNvPr id="3" name="表 2">
            <a:extLst>
              <a:ext uri="{FF2B5EF4-FFF2-40B4-BE49-F238E27FC236}">
                <a16:creationId xmlns:a16="http://schemas.microsoft.com/office/drawing/2014/main" id="{8015E250-ED80-A0BA-941F-140F370F081C}"/>
              </a:ext>
            </a:extLst>
          </p:cNvPr>
          <p:cNvGraphicFramePr>
            <a:graphicFrameLocks noGrp="1"/>
          </p:cNvGraphicFramePr>
          <p:nvPr>
            <p:extLst>
              <p:ext uri="{D42A27DB-BD31-4B8C-83A1-F6EECF244321}">
                <p14:modId xmlns:p14="http://schemas.microsoft.com/office/powerpoint/2010/main" val="1051710481"/>
              </p:ext>
            </p:extLst>
          </p:nvPr>
        </p:nvGraphicFramePr>
        <p:xfrm>
          <a:off x="381000" y="965200"/>
          <a:ext cx="12242800" cy="8285480"/>
        </p:xfrm>
        <a:graphic>
          <a:graphicData uri="http://schemas.openxmlformats.org/drawingml/2006/table">
            <a:tbl>
              <a:tblPr firstRow="1" bandRow="1">
                <a:tableStyleId>{5940675A-B579-460E-94D1-54222C63F5DA}</a:tableStyleId>
              </a:tblPr>
              <a:tblGrid>
                <a:gridCol w="1386840">
                  <a:extLst>
                    <a:ext uri="{9D8B030D-6E8A-4147-A177-3AD203B41FA5}">
                      <a16:colId xmlns:a16="http://schemas.microsoft.com/office/drawing/2014/main" val="2566993699"/>
                    </a:ext>
                  </a:extLst>
                </a:gridCol>
                <a:gridCol w="5427980">
                  <a:extLst>
                    <a:ext uri="{9D8B030D-6E8A-4147-A177-3AD203B41FA5}">
                      <a16:colId xmlns:a16="http://schemas.microsoft.com/office/drawing/2014/main" val="2718972697"/>
                    </a:ext>
                  </a:extLst>
                </a:gridCol>
                <a:gridCol w="5427980">
                  <a:extLst>
                    <a:ext uri="{9D8B030D-6E8A-4147-A177-3AD203B41FA5}">
                      <a16:colId xmlns:a16="http://schemas.microsoft.com/office/drawing/2014/main" val="3374279229"/>
                    </a:ext>
                  </a:extLst>
                </a:gridCol>
              </a:tblGrid>
              <a:tr h="720000">
                <a:tc>
                  <a:txBody>
                    <a:bodyPr/>
                    <a:lstStyle/>
                    <a:p>
                      <a:pPr algn="ctr"/>
                      <a:endParaRPr kumimoji="1" lang="ja-JP" altLang="en-US" dirty="0"/>
                    </a:p>
                  </a:txBody>
                  <a:tcPr anchor="ctr">
                    <a:solidFill>
                      <a:srgbClr val="82B2E2"/>
                    </a:solidFill>
                  </a:tcPr>
                </a:tc>
                <a:tc>
                  <a:txBody>
                    <a:bodyPr/>
                    <a:lstStyle/>
                    <a:p>
                      <a:pPr algn="ctr"/>
                      <a:r>
                        <a:rPr kumimoji="1" lang="ja-JP" altLang="en-US" sz="2000" b="1" dirty="0"/>
                        <a:t>従来技術</a:t>
                      </a:r>
                    </a:p>
                  </a:txBody>
                  <a:tcPr anchor="ctr">
                    <a:solidFill>
                      <a:srgbClr val="82B2E2"/>
                    </a:solidFill>
                  </a:tcPr>
                </a:tc>
                <a:tc>
                  <a:txBody>
                    <a:bodyPr/>
                    <a:lstStyle/>
                    <a:p>
                      <a:pPr algn="ctr"/>
                      <a:r>
                        <a:rPr kumimoji="1" lang="ja-JP" altLang="en-US" sz="2000" b="1" dirty="0"/>
                        <a:t>新技術</a:t>
                      </a:r>
                    </a:p>
                  </a:txBody>
                  <a:tcPr anchor="ctr">
                    <a:solidFill>
                      <a:srgbClr val="82B2E2"/>
                    </a:solidFill>
                  </a:tcPr>
                </a:tc>
                <a:extLst>
                  <a:ext uri="{0D108BD9-81ED-4DB2-BD59-A6C34878D82A}">
                    <a16:rowId xmlns:a16="http://schemas.microsoft.com/office/drawing/2014/main" val="2955949412"/>
                  </a:ext>
                </a:extLst>
              </a:tr>
              <a:tr h="720000">
                <a:tc>
                  <a:txBody>
                    <a:bodyPr/>
                    <a:lstStyle/>
                    <a:p>
                      <a:pPr algn="ctr"/>
                      <a:r>
                        <a:rPr kumimoji="1" lang="ja-JP" altLang="en-US" sz="2000" b="1" dirty="0"/>
                        <a:t>名称</a:t>
                      </a:r>
                    </a:p>
                  </a:txBody>
                  <a:tcPr anchor="ctr">
                    <a:solidFill>
                      <a:srgbClr val="82B2E2"/>
                    </a:solidFill>
                  </a:tcP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62167772"/>
                  </a:ext>
                </a:extLst>
              </a:tr>
              <a:tr h="2767345">
                <a:tc>
                  <a:txBody>
                    <a:bodyPr/>
                    <a:lstStyle/>
                    <a:p>
                      <a:pPr algn="ctr"/>
                      <a:r>
                        <a:rPr kumimoji="1" lang="ja-JP" altLang="en-US" sz="2000" b="1" dirty="0"/>
                        <a:t>イメージ図</a:t>
                      </a:r>
                      <a:endParaRPr kumimoji="1" lang="en-US" altLang="ja-JP" sz="2000" b="1" dirty="0"/>
                    </a:p>
                    <a:p>
                      <a:pPr algn="ctr"/>
                      <a:r>
                        <a:rPr kumimoji="1" lang="ja-JP" altLang="en-US" sz="2000" b="1" dirty="0"/>
                        <a:t>又は</a:t>
                      </a:r>
                      <a:endParaRPr kumimoji="1" lang="en-US" altLang="ja-JP" sz="2000" b="1" dirty="0"/>
                    </a:p>
                    <a:p>
                      <a:pPr algn="ctr"/>
                      <a:r>
                        <a:rPr kumimoji="1" lang="ja-JP" altLang="en-US" sz="2000" b="1" dirty="0"/>
                        <a:t>原理説明</a:t>
                      </a:r>
                    </a:p>
                  </a:txBody>
                  <a:tcPr anchor="ctr">
                    <a:solidFill>
                      <a:srgbClr val="82B2E2"/>
                    </a:solidFill>
                  </a:tcP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794139719"/>
                  </a:ext>
                </a:extLst>
              </a:tr>
              <a:tr h="720000">
                <a:tc rowSpan="2">
                  <a:txBody>
                    <a:bodyPr/>
                    <a:lstStyle/>
                    <a:p>
                      <a:pPr algn="ctr"/>
                      <a:r>
                        <a:rPr kumimoji="1" lang="ja-JP" altLang="en-US" sz="2000" b="1" dirty="0"/>
                        <a:t>課題・特徴</a:t>
                      </a:r>
                    </a:p>
                  </a:txBody>
                  <a:tcPr anchor="ctr">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82B2E2"/>
                    </a:solidFill>
                  </a:tcPr>
                </a:tc>
                <a:tc>
                  <a:txBody>
                    <a:bodyPr/>
                    <a:lstStyle/>
                    <a:p>
                      <a:pPr algn="ctr"/>
                      <a:r>
                        <a:rPr kumimoji="1" lang="ja-JP" altLang="en-US" sz="2000" b="1" dirty="0"/>
                        <a:t>従来技術の課題</a:t>
                      </a:r>
                    </a:p>
                  </a:txBody>
                  <a:tcPr anchor="ctr">
                    <a:solidFill>
                      <a:srgbClr val="E7F4FA"/>
                    </a:solidFill>
                  </a:tcPr>
                </a:tc>
                <a:tc>
                  <a:txBody>
                    <a:bodyPr/>
                    <a:lstStyle/>
                    <a:p>
                      <a:pPr algn="ctr"/>
                      <a:r>
                        <a:rPr kumimoji="1" lang="ja-JP" altLang="en-US" sz="2000" b="1" dirty="0"/>
                        <a:t>従来技術の課題に対する新技術の特徴</a:t>
                      </a:r>
                    </a:p>
                  </a:txBody>
                  <a:tcPr anchor="ctr">
                    <a:solidFill>
                      <a:srgbClr val="E7F4FA"/>
                    </a:solidFill>
                  </a:tcPr>
                </a:tc>
                <a:extLst>
                  <a:ext uri="{0D108BD9-81ED-4DB2-BD59-A6C34878D82A}">
                    <a16:rowId xmlns:a16="http://schemas.microsoft.com/office/drawing/2014/main" val="3208412680"/>
                  </a:ext>
                </a:extLst>
              </a:tr>
              <a:tr h="3358135">
                <a:tc vMerge="1">
                  <a:txBody>
                    <a:bodyPr/>
                    <a:lstStyle/>
                    <a:p>
                      <a:endParaRPr kumimoji="1" lang="ja-JP" altLang="en-US" dirty="0"/>
                    </a:p>
                  </a:txBody>
                  <a:tcPr>
                    <a:solidFill>
                      <a:srgbClr val="82B2E2"/>
                    </a:solidFill>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765318153"/>
                  </a:ext>
                </a:extLst>
              </a:tr>
            </a:tbl>
          </a:graphicData>
        </a:graphic>
      </p:graphicFrame>
    </p:spTree>
    <p:extLst>
      <p:ext uri="{BB962C8B-B14F-4D97-AF65-F5344CB8AC3E}">
        <p14:creationId xmlns:p14="http://schemas.microsoft.com/office/powerpoint/2010/main" val="1709242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E3327153-45AB-977A-574C-6C3C96F54B7E}"/>
              </a:ext>
            </a:extLst>
          </p:cNvPr>
          <p:cNvGraphicFramePr>
            <a:graphicFrameLocks noGrp="1"/>
          </p:cNvGraphicFramePr>
          <p:nvPr>
            <p:extLst>
              <p:ext uri="{D42A27DB-BD31-4B8C-83A1-F6EECF244321}">
                <p14:modId xmlns:p14="http://schemas.microsoft.com/office/powerpoint/2010/main" val="94501990"/>
              </p:ext>
            </p:extLst>
          </p:nvPr>
        </p:nvGraphicFramePr>
        <p:xfrm>
          <a:off x="139700" y="912025"/>
          <a:ext cx="6167120" cy="8420100"/>
        </p:xfrm>
        <a:graphic>
          <a:graphicData uri="http://schemas.openxmlformats.org/drawingml/2006/table">
            <a:tbl>
              <a:tblPr firstRow="1" bandRow="1">
                <a:tableStyleId>{5C22544A-7EE6-4342-B048-85BDC9FD1C3A}</a:tableStyleId>
              </a:tblPr>
              <a:tblGrid>
                <a:gridCol w="1504371">
                  <a:extLst>
                    <a:ext uri="{9D8B030D-6E8A-4147-A177-3AD203B41FA5}">
                      <a16:colId xmlns:a16="http://schemas.microsoft.com/office/drawing/2014/main" val="2418889000"/>
                    </a:ext>
                  </a:extLst>
                </a:gridCol>
                <a:gridCol w="4662749">
                  <a:extLst>
                    <a:ext uri="{9D8B030D-6E8A-4147-A177-3AD203B41FA5}">
                      <a16:colId xmlns:a16="http://schemas.microsoft.com/office/drawing/2014/main" val="233358050"/>
                    </a:ext>
                  </a:extLst>
                </a:gridCol>
              </a:tblGrid>
              <a:tr h="370840">
                <a:tc>
                  <a:txBody>
                    <a:bodyPr/>
                    <a:lstStyle/>
                    <a:p>
                      <a:pPr algn="ctr"/>
                      <a:r>
                        <a:rPr kumimoji="1" lang="ja-JP" altLang="en-US" sz="1400" b="0" u="none" dirty="0">
                          <a:solidFill>
                            <a:schemeClr val="tx1"/>
                          </a:solidFill>
                          <a:latin typeface="+mn-ea"/>
                          <a:ea typeface="+mn-ea"/>
                        </a:rPr>
                        <a:t>項目</a:t>
                      </a: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b="0" u="none" dirty="0">
                          <a:solidFill>
                            <a:schemeClr val="tx1"/>
                          </a:solidFill>
                          <a:latin typeface="+mn-ea"/>
                          <a:ea typeface="+mn-ea"/>
                        </a:rPr>
                        <a:t>記入要領</a:t>
                      </a:r>
                      <a:endParaRPr kumimoji="1" lang="en-US" altLang="ja-JP" sz="1400" b="0" u="none" dirty="0">
                        <a:solidFill>
                          <a:schemeClr val="tx1"/>
                        </a:solidFill>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097893170"/>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①会社概要</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u="none" kern="1200" dirty="0">
                          <a:solidFill>
                            <a:schemeClr val="tx1"/>
                          </a:solidFill>
                          <a:effectLst/>
                          <a:latin typeface="+mn-ea"/>
                          <a:ea typeface="+mn-ea"/>
                          <a:cs typeface="+mn-cs"/>
                        </a:rPr>
                        <a:t>自社の現状について、具体的にご記入ください。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事業内容</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御社の主な事業内容について簡潔にご説明ください。</a:t>
                      </a:r>
                      <a:endParaRPr lang="ja-JP" altLang="ja-JP" sz="1050" b="0" u="none" dirty="0">
                        <a:solidFill>
                          <a:schemeClr val="tx1"/>
                        </a:solidFill>
                        <a:effectLst/>
                        <a:latin typeface="+mn-ea"/>
                        <a:ea typeface="+mn-ea"/>
                      </a:endParaRPr>
                    </a:p>
                    <a:p>
                      <a:pPr marL="180000" lvl="1" rtl="0" eaLnBrk="1" latinLnBrk="0" hangingPunct="1"/>
                      <a:r>
                        <a:rPr kumimoji="1" lang="ja-JP" altLang="ja-JP" sz="1050" b="0" u="none" kern="1200" dirty="0">
                          <a:solidFill>
                            <a:schemeClr val="tx1"/>
                          </a:solidFill>
                          <a:effectLst/>
                          <a:latin typeface="+mn-ea"/>
                          <a:ea typeface="+mn-ea"/>
                          <a:cs typeface="+mn-cs"/>
                        </a:rPr>
                        <a:t>例：金属加工、部品製造、プレス加工、自動車部品など加えて、得意な技術や製品、特徴的な強み（例：一貫生産、短納期、高精度など）も</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してください。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資本金</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現在の資本金額をご記入ください。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従業員数</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正社員・非正規社員の内訳を含めてご記入ください。</a:t>
                      </a:r>
                      <a:endParaRPr kumimoji="1" lang="en-US" altLang="ja-JP" sz="1050" b="0" u="none" kern="1200" dirty="0">
                        <a:solidFill>
                          <a:schemeClr val="tx1"/>
                        </a:solidFill>
                        <a:effectLst/>
                        <a:latin typeface="+mn-ea"/>
                        <a:ea typeface="+mn-ea"/>
                        <a:cs typeface="+mn-cs"/>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年間売上高</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直近</a:t>
                      </a:r>
                      <a:r>
                        <a:rPr kumimoji="1" lang="en-US" altLang="ja-JP" sz="1050" b="0" u="none" kern="1200" dirty="0">
                          <a:solidFill>
                            <a:schemeClr val="tx1"/>
                          </a:solidFill>
                          <a:effectLst/>
                          <a:latin typeface="+mn-ea"/>
                          <a:ea typeface="+mn-ea"/>
                          <a:cs typeface="+mn-cs"/>
                        </a:rPr>
                        <a:t>3</a:t>
                      </a:r>
                      <a:r>
                        <a:rPr kumimoji="1" lang="ja-JP" altLang="ja-JP" sz="1050" b="0" u="none" kern="1200" dirty="0">
                          <a:solidFill>
                            <a:schemeClr val="tx1"/>
                          </a:solidFill>
                          <a:effectLst/>
                          <a:latin typeface="+mn-ea"/>
                          <a:ea typeface="+mn-ea"/>
                          <a:cs typeface="+mn-cs"/>
                        </a:rPr>
                        <a:t>期分の売上高をご記入ください。</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3743654"/>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②会社を取り巻く環境変化・社会的背景</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indent="0" rtl="0" eaLnBrk="1" latinLnBrk="0" hangingPunct="1"/>
                      <a:r>
                        <a:rPr kumimoji="1" lang="ja-JP" altLang="ja-JP" sz="1050" b="0" u="none" kern="1200" dirty="0">
                          <a:solidFill>
                            <a:schemeClr val="tx1"/>
                          </a:solidFill>
                          <a:effectLst/>
                          <a:latin typeface="+mn-ea"/>
                          <a:ea typeface="+mn-ea"/>
                          <a:cs typeface="+mn-cs"/>
                        </a:rPr>
                        <a:t>新事業に取り組む必要性について、環境変化や市場動向などを踏まえてご記入ください。</a:t>
                      </a:r>
                      <a:r>
                        <a:rPr kumimoji="1" lang="ja-JP" altLang="en-US" sz="1050" b="0" u="none" kern="1200" dirty="0">
                          <a:solidFill>
                            <a:schemeClr val="tx1"/>
                          </a:solidFill>
                          <a:effectLst/>
                          <a:latin typeface="+mn-ea"/>
                          <a:ea typeface="+mn-ea"/>
                          <a:cs typeface="+mn-cs"/>
                        </a:rPr>
                        <a:t>なお、すべての項目を埋める必要はありませんので、</a:t>
                      </a:r>
                      <a:r>
                        <a:rPr kumimoji="1" lang="ja-JP" altLang="ja-JP" sz="1050" b="0" u="none" kern="1200" dirty="0">
                          <a:solidFill>
                            <a:schemeClr val="tx1"/>
                          </a:solidFill>
                          <a:effectLst/>
                          <a:latin typeface="+mn-ea"/>
                          <a:ea typeface="+mn-ea"/>
                          <a:cs typeface="+mn-cs"/>
                        </a:rPr>
                        <a:t>自社にとって重要な項目を優先して</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してください。</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市場・業界の変化</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業界構造の変化、競争環境の変化、新規参入など</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技術の変化</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新技術の登場、既存技術の限界、技術革新の加速など</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社会の変化</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環境規制、脱炭素、人口動態、働き方の変化など</a:t>
                      </a:r>
                      <a:endParaRPr kumimoji="1" lang="en-US" altLang="ja-JP" sz="1050" b="0" u="none" kern="1200" dirty="0">
                        <a:solidFill>
                          <a:schemeClr val="tx1"/>
                        </a:solidFill>
                        <a:effectLst/>
                        <a:latin typeface="+mn-ea"/>
                        <a:ea typeface="+mn-ea"/>
                        <a:cs typeface="+mn-cs"/>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顧客ニーズの変化</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性能要求の高度化、コスト意識の変化、持続可能性への関心など</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5468679"/>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③新たな製品・サービス</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u="none" kern="1200" dirty="0">
                          <a:solidFill>
                            <a:schemeClr val="tx1"/>
                          </a:solidFill>
                          <a:effectLst/>
                          <a:latin typeface="+mn-ea"/>
                          <a:ea typeface="+mn-ea"/>
                          <a:cs typeface="+mn-cs"/>
                        </a:rPr>
                        <a:t>以下の項目について、新たに開発・提供する製品やサービスの概要をご記入ください。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名称</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製品・サービスの名称（仮称でも可）</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競合品に対する優位性</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競合製品と比較した際の自社製品の強みを、以下の観点でご記入ください。　すべての項目を埋める必要はありません。自社にとって重要な観点を優先してご記入ください。</a:t>
                      </a:r>
                      <a:endParaRPr lang="ja-JP" altLang="ja-JP" sz="1050" b="0" u="none" dirty="0">
                        <a:solidFill>
                          <a:schemeClr val="tx1"/>
                        </a:solidFill>
                        <a:effectLst/>
                        <a:latin typeface="+mn-ea"/>
                        <a:ea typeface="+mn-ea"/>
                      </a:endParaRPr>
                    </a:p>
                    <a:p>
                      <a:pPr marL="180000" rtl="0" eaLnBrk="1" latinLnBrk="0" hangingPunct="1"/>
                      <a:r>
                        <a:rPr kumimoji="1" lang="en-US" altLang="ja-JP" sz="1050" b="0" u="none" kern="1200" dirty="0">
                          <a:solidFill>
                            <a:schemeClr val="tx1"/>
                          </a:solidFill>
                          <a:effectLst/>
                          <a:latin typeface="+mn-ea"/>
                          <a:ea typeface="+mn-ea"/>
                          <a:cs typeface="+mn-cs"/>
                        </a:rPr>
                        <a:t>1</a:t>
                      </a:r>
                      <a:r>
                        <a:rPr kumimoji="1" lang="ja-JP" altLang="ja-JP" sz="1050" b="0" u="none" kern="1200" dirty="0">
                          <a:solidFill>
                            <a:schemeClr val="tx1"/>
                          </a:solidFill>
                          <a:effectLst/>
                          <a:latin typeface="+mn-ea"/>
                          <a:ea typeface="+mn-ea"/>
                          <a:cs typeface="+mn-cs"/>
                        </a:rPr>
                        <a:t>）品質面（例：仕上がり精度、耐久性、安定性、信頼性）</a:t>
                      </a:r>
                      <a:endParaRPr lang="ja-JP" altLang="ja-JP" sz="1050" b="0" u="none" dirty="0">
                        <a:solidFill>
                          <a:schemeClr val="tx1"/>
                        </a:solidFill>
                        <a:effectLst/>
                        <a:latin typeface="+mn-ea"/>
                        <a:ea typeface="+mn-ea"/>
                      </a:endParaRPr>
                    </a:p>
                    <a:p>
                      <a:pPr marL="180000" rtl="0" eaLnBrk="1" latinLnBrk="0" hangingPunct="1"/>
                      <a:r>
                        <a:rPr kumimoji="1" lang="en-US" altLang="ja-JP" sz="1050" b="0" u="none" kern="1200" dirty="0">
                          <a:solidFill>
                            <a:schemeClr val="tx1"/>
                          </a:solidFill>
                          <a:effectLst/>
                          <a:latin typeface="+mn-ea"/>
                          <a:ea typeface="+mn-ea"/>
                          <a:cs typeface="+mn-cs"/>
                        </a:rPr>
                        <a:t>2</a:t>
                      </a:r>
                      <a:r>
                        <a:rPr kumimoji="1" lang="ja-JP" altLang="ja-JP" sz="1050" b="0" u="none" kern="1200" dirty="0">
                          <a:solidFill>
                            <a:schemeClr val="tx1"/>
                          </a:solidFill>
                          <a:effectLst/>
                          <a:latin typeface="+mn-ea"/>
                          <a:ea typeface="+mn-ea"/>
                          <a:cs typeface="+mn-cs"/>
                        </a:rPr>
                        <a:t>）性能面（例：機能性、軽量性、強度、加工性、汎用性）</a:t>
                      </a:r>
                      <a:endParaRPr lang="ja-JP" altLang="ja-JP" sz="1050" b="0" u="none" dirty="0">
                        <a:solidFill>
                          <a:schemeClr val="tx1"/>
                        </a:solidFill>
                        <a:effectLst/>
                        <a:latin typeface="+mn-ea"/>
                        <a:ea typeface="+mn-ea"/>
                      </a:endParaRPr>
                    </a:p>
                    <a:p>
                      <a:pPr marL="180000" rtl="0" eaLnBrk="1" latinLnBrk="0" hangingPunct="1"/>
                      <a:r>
                        <a:rPr kumimoji="1" lang="en-US" altLang="ja-JP" sz="1050" b="0" u="none" kern="1200" dirty="0">
                          <a:solidFill>
                            <a:schemeClr val="tx1"/>
                          </a:solidFill>
                          <a:effectLst/>
                          <a:latin typeface="+mn-ea"/>
                          <a:ea typeface="+mn-ea"/>
                          <a:cs typeface="+mn-cs"/>
                        </a:rPr>
                        <a:t>3</a:t>
                      </a:r>
                      <a:r>
                        <a:rPr kumimoji="1" lang="ja-JP" altLang="ja-JP" sz="1050" b="0" u="none" kern="1200" dirty="0">
                          <a:solidFill>
                            <a:schemeClr val="tx1"/>
                          </a:solidFill>
                          <a:effectLst/>
                          <a:latin typeface="+mn-ea"/>
                          <a:ea typeface="+mn-ea"/>
                          <a:cs typeface="+mn-cs"/>
                        </a:rPr>
                        <a:t>）価格面（例：コストパフォーマンス、量産効果、導入コストなど）</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5130707"/>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④収益化・事業化体制</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u="none" kern="1200" dirty="0">
                          <a:solidFill>
                            <a:schemeClr val="tx1"/>
                          </a:solidFill>
                          <a:effectLst/>
                          <a:latin typeface="+mn-ea"/>
                          <a:ea typeface="+mn-ea"/>
                          <a:cs typeface="+mn-cs"/>
                        </a:rPr>
                        <a:t>以下の項目について、事業終了後の展開を想定してご記入ください</a:t>
                      </a:r>
                      <a:r>
                        <a:rPr kumimoji="1" lang="ja-JP" altLang="en-US" sz="1050" b="0" u="none" kern="1200" dirty="0">
                          <a:solidFill>
                            <a:schemeClr val="tx1"/>
                          </a:solidFill>
                          <a:effectLst/>
                          <a:latin typeface="+mn-ea"/>
                          <a:ea typeface="+mn-ea"/>
                          <a:cs typeface="+mn-cs"/>
                        </a:rPr>
                        <a:t>。</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販売開始時期</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事業終了後から販売開始までの目安</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生産体制</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事業拡大に向けた生産体制の構築・強化方針</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販売体制</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自社内での販売管理体制や営業体制の方針</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想定する年間売上高</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初期段階と将来的な売上目標</a:t>
                      </a:r>
                      <a:endParaRPr lang="ja-JP" altLang="ja-JP" sz="1050" b="0" u="none" dirty="0">
                        <a:solidFill>
                          <a:schemeClr val="tx1"/>
                        </a:solidFill>
                        <a:effectLst/>
                        <a:latin typeface="+mn-ea"/>
                        <a:ea typeface="+mn-ea"/>
                      </a:endParaRPr>
                    </a:p>
                    <a:p>
                      <a:pPr marL="108000" rtl="0" eaLnBrk="1" latinLnBrk="0" hangingPunct="1"/>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具体的な数値や方針がある場合は、可能な範囲でご</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ください。</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38157530"/>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⑤ターゲット市場と顧客ニーズ</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u="none" kern="1200" dirty="0">
                          <a:solidFill>
                            <a:schemeClr val="tx1"/>
                          </a:solidFill>
                          <a:effectLst/>
                          <a:latin typeface="+mn-ea"/>
                          <a:ea typeface="+mn-ea"/>
                          <a:cs typeface="+mn-cs"/>
                        </a:rPr>
                        <a:t>以下の項目について、事業の対象となる市場や顧客のニーズを具体的にご記入ください。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ターゲット市場</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最終製品が想定される市場（例：</a:t>
                      </a:r>
                      <a:r>
                        <a:rPr kumimoji="1" lang="en-US" altLang="ja-JP" sz="1050" b="0" u="none" kern="1200" dirty="0">
                          <a:solidFill>
                            <a:schemeClr val="tx1"/>
                          </a:solidFill>
                          <a:effectLst/>
                          <a:latin typeface="+mn-ea"/>
                          <a:ea typeface="+mn-ea"/>
                          <a:cs typeface="+mn-cs"/>
                        </a:rPr>
                        <a:t>EV/PHEV</a:t>
                      </a:r>
                      <a:r>
                        <a:rPr kumimoji="1" lang="ja-JP" altLang="ja-JP" sz="1050" b="0" u="none" kern="1200" dirty="0">
                          <a:solidFill>
                            <a:schemeClr val="tx1"/>
                          </a:solidFill>
                          <a:effectLst/>
                          <a:latin typeface="+mn-ea"/>
                          <a:ea typeface="+mn-ea"/>
                          <a:cs typeface="+mn-cs"/>
                        </a:rPr>
                        <a:t>、住宅設備など）</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市場規模</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対象市場の規模感（例：国内／世界市場、金額ベースなど）</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ターゲット顧客</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主な顧客層（例：メーカー、部品サプライヤーなど）</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顧客ニーズ</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顧客が求める機能・性能・課題（例：耐衝撃性、軽量性、放熱性など）</a:t>
                      </a:r>
                      <a:endParaRPr kumimoji="1" lang="en-US" altLang="ja-JP" sz="1050" b="0" u="none" kern="1200" dirty="0">
                        <a:solidFill>
                          <a:schemeClr val="tx1"/>
                        </a:solidFill>
                        <a:effectLst/>
                        <a:latin typeface="+mn-ea"/>
                        <a:ea typeface="+mn-ea"/>
                        <a:cs typeface="+mn-cs"/>
                      </a:endParaRPr>
                    </a:p>
                    <a:p>
                      <a:pPr marL="288000" marR="0" lvl="0" indent="-144000" algn="l" defTabSz="960120" rtl="0" eaLnBrk="1" fontAlgn="auto" latinLnBrk="0" hangingPunct="1">
                        <a:lnSpc>
                          <a:spcPct val="100000"/>
                        </a:lnSpc>
                        <a:spcBef>
                          <a:spcPts val="0"/>
                        </a:spcBef>
                        <a:spcAft>
                          <a:spcPts val="0"/>
                        </a:spcAft>
                        <a:buClrTx/>
                        <a:buSzTx/>
                        <a:buFontTx/>
                        <a:buNone/>
                        <a:tabLst/>
                        <a:defRPr/>
                      </a:pP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現状の課題や既存製品の限界なども含めてご</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いただけると、より具体的な内容になります。</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他分野への波及効果</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（自由</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7268250"/>
                  </a:ext>
                </a:extLst>
              </a:tr>
            </a:tbl>
          </a:graphicData>
        </a:graphic>
      </p:graphicFrame>
      <p:graphicFrame>
        <p:nvGraphicFramePr>
          <p:cNvPr id="3" name="表 2">
            <a:extLst>
              <a:ext uri="{FF2B5EF4-FFF2-40B4-BE49-F238E27FC236}">
                <a16:creationId xmlns:a16="http://schemas.microsoft.com/office/drawing/2014/main" id="{CAD60A52-7EAC-B911-ED12-0D2465E64D64}"/>
              </a:ext>
            </a:extLst>
          </p:cNvPr>
          <p:cNvGraphicFramePr>
            <a:graphicFrameLocks noGrp="1"/>
          </p:cNvGraphicFramePr>
          <p:nvPr>
            <p:extLst>
              <p:ext uri="{D42A27DB-BD31-4B8C-83A1-F6EECF244321}">
                <p14:modId xmlns:p14="http://schemas.microsoft.com/office/powerpoint/2010/main" val="409063297"/>
              </p:ext>
            </p:extLst>
          </p:nvPr>
        </p:nvGraphicFramePr>
        <p:xfrm>
          <a:off x="6494780" y="901865"/>
          <a:ext cx="6167120" cy="7665720"/>
        </p:xfrm>
        <a:graphic>
          <a:graphicData uri="http://schemas.openxmlformats.org/drawingml/2006/table">
            <a:tbl>
              <a:tblPr firstRow="1" bandRow="1">
                <a:tableStyleId>{5C22544A-7EE6-4342-B048-85BDC9FD1C3A}</a:tableStyleId>
              </a:tblPr>
              <a:tblGrid>
                <a:gridCol w="1504371">
                  <a:extLst>
                    <a:ext uri="{9D8B030D-6E8A-4147-A177-3AD203B41FA5}">
                      <a16:colId xmlns:a16="http://schemas.microsoft.com/office/drawing/2014/main" val="2418889000"/>
                    </a:ext>
                  </a:extLst>
                </a:gridCol>
                <a:gridCol w="4662749">
                  <a:extLst>
                    <a:ext uri="{9D8B030D-6E8A-4147-A177-3AD203B41FA5}">
                      <a16:colId xmlns:a16="http://schemas.microsoft.com/office/drawing/2014/main" val="233358050"/>
                    </a:ext>
                  </a:extLst>
                </a:gridCol>
              </a:tblGrid>
              <a:tr h="370840">
                <a:tc>
                  <a:txBody>
                    <a:bodyPr/>
                    <a:lstStyle/>
                    <a:p>
                      <a:pPr algn="ctr"/>
                      <a:r>
                        <a:rPr kumimoji="1" lang="ja-JP" altLang="en-US" sz="1400" b="0" dirty="0">
                          <a:solidFill>
                            <a:schemeClr val="tx1"/>
                          </a:solidFill>
                          <a:latin typeface="+mn-ea"/>
                          <a:ea typeface="+mn-ea"/>
                        </a:rPr>
                        <a:t>項目</a:t>
                      </a: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b="0" dirty="0">
                          <a:solidFill>
                            <a:schemeClr val="tx1"/>
                          </a:solidFill>
                          <a:latin typeface="+mn-ea"/>
                          <a:ea typeface="+mn-ea"/>
                        </a:rPr>
                        <a:t>記入要領</a:t>
                      </a: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097893170"/>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kern="1200" dirty="0">
                          <a:solidFill>
                            <a:schemeClr val="tx1"/>
                          </a:solidFill>
                          <a:effectLst/>
                          <a:latin typeface="+mn-ea"/>
                          <a:ea typeface="+mn-ea"/>
                          <a:cs typeface="+mn-cs"/>
                        </a:rPr>
                        <a:t>⑥新ビジネスに必要な資源・取組</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kern="1200" dirty="0">
                          <a:solidFill>
                            <a:schemeClr val="tx1"/>
                          </a:solidFill>
                          <a:effectLst/>
                          <a:latin typeface="+mn-ea"/>
                          <a:ea typeface="+mn-ea"/>
                          <a:cs typeface="+mn-cs"/>
                        </a:rPr>
                        <a:t>新ビジネスの事業化や</a:t>
                      </a:r>
                      <a:r>
                        <a:rPr kumimoji="1" lang="en-US" altLang="ja-JP" sz="1050" b="0" kern="1200" dirty="0">
                          <a:solidFill>
                            <a:schemeClr val="tx1"/>
                          </a:solidFill>
                          <a:effectLst/>
                          <a:latin typeface="+mn-ea"/>
                          <a:ea typeface="+mn-ea"/>
                          <a:cs typeface="+mn-cs"/>
                        </a:rPr>
                        <a:t>Go-Tech</a:t>
                      </a:r>
                      <a:r>
                        <a:rPr kumimoji="1" lang="ja-JP" altLang="ja-JP" sz="1050" b="0" kern="1200" dirty="0">
                          <a:solidFill>
                            <a:schemeClr val="tx1"/>
                          </a:solidFill>
                          <a:effectLst/>
                          <a:latin typeface="+mn-ea"/>
                          <a:ea typeface="+mn-ea"/>
                          <a:cs typeface="+mn-cs"/>
                        </a:rPr>
                        <a:t>活用に向けて不足しているリソースや、組織力強化に向けた施策を具体的にご</a:t>
                      </a:r>
                      <a:r>
                        <a:rPr kumimoji="1" lang="ja-JP" altLang="en-US" sz="1050" b="0" kern="1200" dirty="0">
                          <a:solidFill>
                            <a:schemeClr val="tx1"/>
                          </a:solidFill>
                          <a:effectLst/>
                          <a:latin typeface="+mn-ea"/>
                          <a:ea typeface="+mn-ea"/>
                          <a:cs typeface="+mn-cs"/>
                        </a:rPr>
                        <a:t>記入</a:t>
                      </a:r>
                      <a:r>
                        <a:rPr kumimoji="1" lang="ja-JP" altLang="ja-JP" sz="1050" b="0" kern="1200" dirty="0">
                          <a:solidFill>
                            <a:schemeClr val="tx1"/>
                          </a:solidFill>
                          <a:effectLst/>
                          <a:latin typeface="+mn-ea"/>
                          <a:ea typeface="+mn-ea"/>
                          <a:cs typeface="+mn-cs"/>
                        </a:rPr>
                        <a:t>ください。</a:t>
                      </a:r>
                      <a:r>
                        <a:rPr kumimoji="1" lang="ja-JP" altLang="en-US" sz="1050" b="0" kern="1200" dirty="0">
                          <a:solidFill>
                            <a:schemeClr val="tx1"/>
                          </a:solidFill>
                          <a:effectLst/>
                          <a:latin typeface="+mn-ea"/>
                          <a:ea typeface="+mn-ea"/>
                          <a:cs typeface="+mn-cs"/>
                        </a:rPr>
                        <a:t>以下の</a:t>
                      </a:r>
                      <a:r>
                        <a:rPr kumimoji="1" lang="ja-JP" altLang="ja-JP" sz="1050" b="0" kern="1200" dirty="0">
                          <a:solidFill>
                            <a:schemeClr val="tx1"/>
                          </a:solidFill>
                          <a:effectLst/>
                          <a:latin typeface="+mn-ea"/>
                          <a:ea typeface="+mn-ea"/>
                          <a:cs typeface="+mn-cs"/>
                        </a:rPr>
                        <a:t>項目は参考例ですので、必要に応じて追加・変更して構いません。</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経営戦略・事業戦略</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新事業に向けた方針</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人材</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必要な人材の確保・育成など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建屋・設備</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新規設備投資、既存設備の活用・更新計画</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組織体制</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社内体制の整備、営業力強化等</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内部統制の仕組</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品質管理、情報管理、人事・労務規定の整備など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外部連携</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大学・研究機関・他企業との連携、技術導入など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不足している資源</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人・モノ・資金・情報など、現時点で不足している要素</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9679695"/>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kern="1200" dirty="0">
                          <a:solidFill>
                            <a:schemeClr val="tx1"/>
                          </a:solidFill>
                          <a:effectLst/>
                          <a:latin typeface="+mn-ea"/>
                          <a:ea typeface="+mn-ea"/>
                          <a:cs typeface="+mn-cs"/>
                        </a:rPr>
                        <a:t>⑦開発技術の名称・特徴</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kern="1200" dirty="0">
                          <a:solidFill>
                            <a:schemeClr val="tx1"/>
                          </a:solidFill>
                          <a:effectLst/>
                          <a:latin typeface="+mn-ea"/>
                          <a:ea typeface="+mn-ea"/>
                          <a:cs typeface="+mn-cs"/>
                        </a:rPr>
                        <a:t>以下の項目について、開発技術の概要を簡潔に整理してご記入ください。アイデア段階でも構いません。</a:t>
                      </a:r>
                      <a:endParaRPr lang="ja-JP" altLang="ja-JP" sz="1050" b="0" dirty="0">
                        <a:solidFill>
                          <a:schemeClr val="tx1"/>
                        </a:solidFill>
                        <a:effectLst/>
                        <a:latin typeface="+mn-ea"/>
                        <a:ea typeface="+mn-ea"/>
                      </a:endParaRPr>
                    </a:p>
                    <a:p>
                      <a:pPr marL="72000" indent="-457200"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技術名称</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開発する技術の名称（例：異種材接合技術、新方式冷却技術など）</a:t>
                      </a:r>
                      <a:endParaRPr lang="ja-JP" altLang="ja-JP" sz="1050" b="0" dirty="0">
                        <a:solidFill>
                          <a:schemeClr val="tx1"/>
                        </a:solidFill>
                        <a:effectLst/>
                        <a:latin typeface="+mn-ea"/>
                        <a:ea typeface="+mn-ea"/>
                      </a:endParaRPr>
                    </a:p>
                    <a:p>
                      <a:pPr marL="72000" indent="-457200"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科学的な原理</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技術の基本的な仕組みや原理（例：物理的作用、化学反応、構造的工夫など）</a:t>
                      </a:r>
                      <a:endParaRPr lang="ja-JP" altLang="ja-JP" sz="1050" b="0" dirty="0">
                        <a:solidFill>
                          <a:schemeClr val="tx1"/>
                        </a:solidFill>
                        <a:effectLst/>
                        <a:latin typeface="+mn-ea"/>
                        <a:ea typeface="+mn-ea"/>
                      </a:endParaRPr>
                    </a:p>
                    <a:p>
                      <a:pPr marL="72000" indent="-457200"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従来技術との違い</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既存技術との違いや優位性（例：接合方法の違い、性能向上、コスト削減など）</a:t>
                      </a:r>
                      <a:endParaRPr lang="ja-JP" altLang="ja-JP" sz="1050" b="0" dirty="0">
                        <a:solidFill>
                          <a:schemeClr val="tx1"/>
                        </a:solidFill>
                        <a:effectLst/>
                        <a:latin typeface="+mn-ea"/>
                        <a:ea typeface="+mn-ea"/>
                      </a:endParaRPr>
                    </a:p>
                    <a:p>
                      <a:pPr marL="288000" indent="-144000"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従来技術との詳細な比較は、補助金申請用の別紙比較表にてご記入ください。</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9933771"/>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kern="1200" dirty="0">
                          <a:solidFill>
                            <a:schemeClr val="tx1"/>
                          </a:solidFill>
                          <a:effectLst/>
                          <a:latin typeface="+mn-ea"/>
                          <a:ea typeface="+mn-ea"/>
                          <a:cs typeface="+mn-cs"/>
                        </a:rPr>
                        <a:t>⑧実用化のための研究課題</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kern="1200" dirty="0">
                          <a:solidFill>
                            <a:schemeClr val="tx1"/>
                          </a:solidFill>
                          <a:effectLst/>
                          <a:latin typeface="+mn-ea"/>
                          <a:ea typeface="+mn-ea"/>
                          <a:cs typeface="+mn-cs"/>
                        </a:rPr>
                        <a:t>顧客ニーズに対応するための技術的な課題と、それを解決するための研究テーマをご記入ください。アイデア段階でも構いません。</a:t>
                      </a:r>
                      <a:r>
                        <a:rPr kumimoji="1" lang="ja-JP" altLang="en-US" sz="1050" b="0" kern="1200" dirty="0">
                          <a:solidFill>
                            <a:schemeClr val="tx1"/>
                          </a:solidFill>
                          <a:effectLst/>
                          <a:latin typeface="+mn-ea"/>
                          <a:ea typeface="+mn-ea"/>
                          <a:cs typeface="+mn-cs"/>
                        </a:rPr>
                        <a:t>また、</a:t>
                      </a:r>
                      <a:r>
                        <a:rPr kumimoji="1" lang="ja-JP" altLang="ja-JP" sz="1050" b="0" kern="1200" dirty="0">
                          <a:solidFill>
                            <a:schemeClr val="tx1"/>
                          </a:solidFill>
                          <a:effectLst/>
                          <a:latin typeface="+mn-ea"/>
                          <a:ea typeface="+mn-ea"/>
                          <a:cs typeface="+mn-cs"/>
                        </a:rPr>
                        <a:t>テーマごとに、技術的課題と技術目標値を明示してください。</a:t>
                      </a:r>
                      <a:endParaRPr lang="ja-JP" altLang="ja-JP" sz="1050" b="0" dirty="0">
                        <a:solidFill>
                          <a:schemeClr val="tx1"/>
                        </a:solidFill>
                        <a:effectLst/>
                        <a:latin typeface="+mn-ea"/>
                        <a:ea typeface="+mn-ea"/>
                      </a:endParaRPr>
                    </a:p>
                    <a:p>
                      <a:pPr marL="108000"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研究テーマ（１）</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製品・サービスの課題に対する技術的な取り組み</a:t>
                      </a:r>
                      <a:endParaRPr lang="ja-JP" altLang="ja-JP" sz="1050" b="0" dirty="0">
                        <a:solidFill>
                          <a:schemeClr val="tx1"/>
                        </a:solidFill>
                        <a:effectLst/>
                        <a:latin typeface="+mn-ea"/>
                        <a:ea typeface="+mn-ea"/>
                      </a:endParaRPr>
                    </a:p>
                    <a:p>
                      <a:pPr marL="108000" rtl="0" eaLnBrk="1" latinLnBrk="0" hangingPunct="1"/>
                      <a:r>
                        <a:rPr kumimoji="1" lang="ja-JP" altLang="ja-JP" sz="1050" b="0" kern="1200" dirty="0">
                          <a:solidFill>
                            <a:schemeClr val="tx1"/>
                          </a:solidFill>
                          <a:effectLst/>
                          <a:latin typeface="+mn-ea"/>
                          <a:ea typeface="+mn-ea"/>
                          <a:cs typeface="+mn-cs"/>
                        </a:rPr>
                        <a:t>└ 技術的課題：現在の技術で解決できていない点</a:t>
                      </a:r>
                      <a:endParaRPr lang="ja-JP" altLang="ja-JP" sz="1050" b="0" dirty="0">
                        <a:solidFill>
                          <a:schemeClr val="tx1"/>
                        </a:solidFill>
                        <a:effectLst/>
                        <a:latin typeface="+mn-ea"/>
                        <a:ea typeface="+mn-ea"/>
                      </a:endParaRPr>
                    </a:p>
                    <a:p>
                      <a:pPr marL="108000" rtl="0" eaLnBrk="1" latinLnBrk="0" hangingPunct="1"/>
                      <a:r>
                        <a:rPr kumimoji="1" lang="ja-JP" altLang="ja-JP" sz="1050" b="0" kern="1200" dirty="0">
                          <a:solidFill>
                            <a:schemeClr val="tx1"/>
                          </a:solidFill>
                          <a:effectLst/>
                          <a:latin typeface="+mn-ea"/>
                          <a:ea typeface="+mn-ea"/>
                          <a:cs typeface="+mn-cs"/>
                        </a:rPr>
                        <a:t>└ 技術目標値：目指す性能・仕様（例：強度○○</a:t>
                      </a:r>
                      <a:r>
                        <a:rPr kumimoji="1" lang="en-US" altLang="ja-JP" sz="1050" b="0" kern="1200" dirty="0">
                          <a:solidFill>
                            <a:schemeClr val="tx1"/>
                          </a:solidFill>
                          <a:effectLst/>
                          <a:latin typeface="+mn-ea"/>
                          <a:ea typeface="+mn-ea"/>
                          <a:cs typeface="+mn-cs"/>
                        </a:rPr>
                        <a:t>MPa</a:t>
                      </a:r>
                      <a:r>
                        <a:rPr kumimoji="1" lang="ja-JP" altLang="ja-JP" sz="1050" b="0" kern="1200" dirty="0">
                          <a:solidFill>
                            <a:schemeClr val="tx1"/>
                          </a:solidFill>
                          <a:effectLst/>
                          <a:latin typeface="+mn-ea"/>
                          <a:ea typeface="+mn-ea"/>
                          <a:cs typeface="+mn-cs"/>
                        </a:rPr>
                        <a:t>、接合時間○○秒など）</a:t>
                      </a:r>
                      <a:endParaRPr lang="ja-JP" altLang="ja-JP" sz="1050" b="0" dirty="0">
                        <a:solidFill>
                          <a:schemeClr val="tx1"/>
                        </a:solidFill>
                        <a:effectLst/>
                        <a:latin typeface="+mn-ea"/>
                        <a:ea typeface="+mn-ea"/>
                      </a:endParaRPr>
                    </a:p>
                    <a:p>
                      <a:pPr marL="108000"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研究テーマ（２）</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（必要に応じて追加）</a:t>
                      </a:r>
                      <a:endParaRPr lang="ja-JP" altLang="ja-JP" sz="1050" b="0" dirty="0">
                        <a:solidFill>
                          <a:schemeClr val="tx1"/>
                        </a:solidFill>
                        <a:effectLst/>
                        <a:latin typeface="+mn-ea"/>
                        <a:ea typeface="+mn-ea"/>
                      </a:endParaRPr>
                    </a:p>
                    <a:p>
                      <a:pPr marL="108000" rtl="0" eaLnBrk="1" latinLnBrk="0" hangingPunct="1"/>
                      <a:r>
                        <a:rPr kumimoji="1" lang="ja-JP" altLang="ja-JP" sz="1050" b="0" kern="1200" dirty="0">
                          <a:solidFill>
                            <a:schemeClr val="tx1"/>
                          </a:solidFill>
                          <a:effectLst/>
                          <a:latin typeface="+mn-ea"/>
                          <a:ea typeface="+mn-ea"/>
                          <a:cs typeface="+mn-cs"/>
                        </a:rPr>
                        <a:t>└ 技術的課題：</a:t>
                      </a:r>
                      <a:endParaRPr lang="ja-JP" altLang="ja-JP" sz="1050" b="0" dirty="0">
                        <a:solidFill>
                          <a:schemeClr val="tx1"/>
                        </a:solidFill>
                        <a:effectLst/>
                        <a:latin typeface="+mn-ea"/>
                        <a:ea typeface="+mn-ea"/>
                      </a:endParaRPr>
                    </a:p>
                    <a:p>
                      <a:pPr marL="108000" rtl="0" eaLnBrk="1" latinLnBrk="0" hangingPunct="1"/>
                      <a:r>
                        <a:rPr kumimoji="1" lang="ja-JP" altLang="ja-JP" sz="1050" b="0" kern="1200" dirty="0">
                          <a:solidFill>
                            <a:schemeClr val="tx1"/>
                          </a:solidFill>
                          <a:effectLst/>
                          <a:latin typeface="+mn-ea"/>
                          <a:ea typeface="+mn-ea"/>
                          <a:cs typeface="+mn-cs"/>
                        </a:rPr>
                        <a:t>└ 技術目標値：</a:t>
                      </a:r>
                      <a:endParaRPr lang="ja-JP" altLang="ja-JP" sz="1050" b="0" dirty="0">
                        <a:solidFill>
                          <a:schemeClr val="tx1"/>
                        </a:solidFill>
                        <a:effectLst/>
                        <a:latin typeface="+mn-ea"/>
                        <a:ea typeface="+mn-ea"/>
                      </a:endParaRPr>
                    </a:p>
                    <a:p>
                      <a:pPr marL="108000"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研究テーマ（３）</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（必要に応じて追加）</a:t>
                      </a:r>
                      <a:endParaRPr lang="ja-JP" altLang="ja-JP" sz="1050" b="0" dirty="0">
                        <a:solidFill>
                          <a:schemeClr val="tx1"/>
                        </a:solidFill>
                        <a:effectLst/>
                        <a:latin typeface="+mn-ea"/>
                        <a:ea typeface="+mn-ea"/>
                      </a:endParaRPr>
                    </a:p>
                    <a:p>
                      <a:pPr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研究テーマの数は必要に応じて増減</a:t>
                      </a:r>
                      <a:r>
                        <a:rPr kumimoji="1" lang="ja-JP" altLang="en-US" sz="1050" b="0" kern="1200" dirty="0">
                          <a:solidFill>
                            <a:schemeClr val="tx1"/>
                          </a:solidFill>
                          <a:effectLst/>
                          <a:latin typeface="+mn-ea"/>
                          <a:ea typeface="+mn-ea"/>
                          <a:cs typeface="+mn-cs"/>
                        </a:rPr>
                        <a:t>してください</a:t>
                      </a:r>
                      <a:r>
                        <a:rPr kumimoji="1" lang="ja-JP" altLang="ja-JP" sz="1050" b="0" kern="1200" dirty="0">
                          <a:solidFill>
                            <a:schemeClr val="tx1"/>
                          </a:solidFill>
                          <a:effectLst/>
                          <a:latin typeface="+mn-ea"/>
                          <a:ea typeface="+mn-ea"/>
                          <a:cs typeface="+mn-cs"/>
                        </a:rPr>
                        <a:t>。</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6149901"/>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kern="1200" dirty="0">
                          <a:solidFill>
                            <a:schemeClr val="tx1"/>
                          </a:solidFill>
                          <a:effectLst/>
                          <a:latin typeface="+mn-ea"/>
                          <a:ea typeface="+mn-ea"/>
                          <a:cs typeface="+mn-cs"/>
                        </a:rPr>
                        <a:t>⑨研究開発体制</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kern="1200" dirty="0">
                          <a:solidFill>
                            <a:schemeClr val="tx1"/>
                          </a:solidFill>
                          <a:effectLst/>
                          <a:latin typeface="+mn-ea"/>
                          <a:ea typeface="+mn-ea"/>
                          <a:cs typeface="+mn-cs"/>
                        </a:rPr>
                        <a:t>研究開発の推進に必要な連携体制をご記入ください。事業化や販売に必要な技術・情報を保有する機関との連携も含めてご</a:t>
                      </a:r>
                      <a:r>
                        <a:rPr kumimoji="1" lang="ja-JP" altLang="en-US" sz="1050" b="0" kern="1200" dirty="0">
                          <a:solidFill>
                            <a:schemeClr val="tx1"/>
                          </a:solidFill>
                          <a:effectLst/>
                          <a:latin typeface="+mn-ea"/>
                          <a:ea typeface="+mn-ea"/>
                          <a:cs typeface="+mn-cs"/>
                        </a:rPr>
                        <a:t>記入</a:t>
                      </a:r>
                      <a:r>
                        <a:rPr kumimoji="1" lang="ja-JP" altLang="ja-JP" sz="1050" b="0" kern="1200" dirty="0">
                          <a:solidFill>
                            <a:schemeClr val="tx1"/>
                          </a:solidFill>
                          <a:effectLst/>
                          <a:latin typeface="+mn-ea"/>
                          <a:ea typeface="+mn-ea"/>
                          <a:cs typeface="+mn-cs"/>
                        </a:rPr>
                        <a:t>ください。</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事業管理機関</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事業全体の進行管理や調整を担う機関（例：支援機関など）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研究機関</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技術開発を担う大学、公的研究機関、企業研究所など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アドバイザー</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技術・事業化に関する助言を行う専門家や顧客企業</a:t>
                      </a:r>
                      <a:endParaRPr lang="ja-JP" altLang="ja-JP" sz="1050" b="0" dirty="0">
                        <a:solidFill>
                          <a:schemeClr val="tx1"/>
                        </a:solidFill>
                        <a:effectLst/>
                        <a:latin typeface="+mn-ea"/>
                        <a:ea typeface="+mn-ea"/>
                      </a:endParaRPr>
                    </a:p>
                    <a:p>
                      <a:pPr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連携予定の機関名や役割が明確であれば、具体的にご</a:t>
                      </a:r>
                      <a:r>
                        <a:rPr kumimoji="1" lang="ja-JP" altLang="en-US" sz="1050" b="0" kern="1200" dirty="0">
                          <a:solidFill>
                            <a:schemeClr val="tx1"/>
                          </a:solidFill>
                          <a:effectLst/>
                          <a:latin typeface="+mn-ea"/>
                          <a:ea typeface="+mn-ea"/>
                          <a:cs typeface="+mn-cs"/>
                        </a:rPr>
                        <a:t>記入</a:t>
                      </a:r>
                      <a:r>
                        <a:rPr kumimoji="1" lang="ja-JP" altLang="ja-JP" sz="1050" b="0" kern="1200" dirty="0">
                          <a:solidFill>
                            <a:schemeClr val="tx1"/>
                          </a:solidFill>
                          <a:effectLst/>
                          <a:latin typeface="+mn-ea"/>
                          <a:ea typeface="+mn-ea"/>
                          <a:cs typeface="+mn-cs"/>
                        </a:rPr>
                        <a:t>ください。</a:t>
                      </a:r>
                      <a:endParaRPr lang="ja-JP" altLang="ja-JP" sz="1050" b="0" dirty="0">
                        <a:solidFill>
                          <a:schemeClr val="tx1"/>
                        </a:solidFill>
                        <a:effectLst/>
                        <a:latin typeface="+mn-ea"/>
                        <a:ea typeface="+mn-ea"/>
                      </a:endParaRPr>
                    </a:p>
                    <a:p>
                      <a:pPr rtl="0" eaLnBrk="1" latinLnBrk="0" hangingPunct="1"/>
                      <a:r>
                        <a:rPr kumimoji="1" lang="en-US" altLang="ja-JP" sz="1050" b="0" kern="1200" dirty="0">
                          <a:solidFill>
                            <a:schemeClr val="tx1"/>
                          </a:solidFill>
                          <a:effectLst/>
                          <a:latin typeface="+mn-ea"/>
                          <a:ea typeface="+mn-ea"/>
                          <a:cs typeface="+mn-cs"/>
                        </a:rPr>
                        <a:t>※</a:t>
                      </a:r>
                      <a:r>
                        <a:rPr kumimoji="1" lang="ja-JP" altLang="en-US" sz="1050" b="0" kern="1200" dirty="0">
                          <a:solidFill>
                            <a:schemeClr val="tx1"/>
                          </a:solidFill>
                          <a:effectLst/>
                          <a:latin typeface="+mn-ea"/>
                          <a:ea typeface="+mn-ea"/>
                          <a:cs typeface="+mn-cs"/>
                        </a:rPr>
                        <a:t>今後の構築予定など</a:t>
                      </a:r>
                      <a:r>
                        <a:rPr kumimoji="1" lang="ja-JP" altLang="ja-JP" sz="1050" b="0" kern="1200" dirty="0">
                          <a:solidFill>
                            <a:schemeClr val="tx1"/>
                          </a:solidFill>
                          <a:effectLst/>
                          <a:latin typeface="+mn-ea"/>
                          <a:ea typeface="+mn-ea"/>
                          <a:cs typeface="+mn-cs"/>
                        </a:rPr>
                        <a:t>アイデア段階でも構いません。</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2093350"/>
                  </a:ext>
                </a:extLst>
              </a:tr>
            </a:tbl>
          </a:graphicData>
        </a:graphic>
      </p:graphicFrame>
      <p:sp>
        <p:nvSpPr>
          <p:cNvPr id="4" name="テキスト ボックス 3">
            <a:extLst>
              <a:ext uri="{FF2B5EF4-FFF2-40B4-BE49-F238E27FC236}">
                <a16:creationId xmlns:a16="http://schemas.microsoft.com/office/drawing/2014/main" id="{F243769C-75A1-46BD-F433-B6F0CEC4F8D5}"/>
              </a:ext>
            </a:extLst>
          </p:cNvPr>
          <p:cNvSpPr txBox="1"/>
          <p:nvPr/>
        </p:nvSpPr>
        <p:spPr>
          <a:xfrm>
            <a:off x="121309" y="-4749"/>
            <a:ext cx="2448106" cy="769441"/>
          </a:xfrm>
          <a:prstGeom prst="rect">
            <a:avLst/>
          </a:prstGeom>
          <a:noFill/>
        </p:spPr>
        <p:txBody>
          <a:bodyPr wrap="none" rtlCol="0">
            <a:spAutoFit/>
          </a:bodyPr>
          <a:lstStyle/>
          <a:p>
            <a:r>
              <a:rPr kumimoji="1" lang="ja-JP" altLang="en-US" sz="4400" b="1" dirty="0">
                <a:solidFill>
                  <a:schemeClr val="bg1">
                    <a:lumMod val="50000"/>
                  </a:schemeClr>
                </a:solidFill>
                <a:latin typeface="+mj-ea"/>
                <a:ea typeface="+mj-ea"/>
              </a:rPr>
              <a:t>記入要領</a:t>
            </a:r>
          </a:p>
        </p:txBody>
      </p:sp>
    </p:spTree>
    <p:extLst>
      <p:ext uri="{BB962C8B-B14F-4D97-AF65-F5344CB8AC3E}">
        <p14:creationId xmlns:p14="http://schemas.microsoft.com/office/powerpoint/2010/main" val="3356124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91E2F9-0F28-4546-03D9-ACB540642D69}"/>
              </a:ext>
            </a:extLst>
          </p:cNvPr>
          <p:cNvSpPr>
            <a:spLocks noGrp="1"/>
          </p:cNvSpPr>
          <p:nvPr>
            <p:ph type="ctrTitle"/>
          </p:nvPr>
        </p:nvSpPr>
        <p:spPr/>
        <p:txBody>
          <a:bodyPr/>
          <a:lstStyle/>
          <a:p>
            <a:r>
              <a:rPr kumimoji="1" lang="ja-JP" altLang="en-US" u="sng" dirty="0">
                <a:solidFill>
                  <a:srgbClr val="003198"/>
                </a:solidFill>
              </a:rPr>
              <a:t>記入例</a:t>
            </a:r>
          </a:p>
        </p:txBody>
      </p:sp>
    </p:spTree>
    <p:extLst>
      <p:ext uri="{BB962C8B-B14F-4D97-AF65-F5344CB8AC3E}">
        <p14:creationId xmlns:p14="http://schemas.microsoft.com/office/powerpoint/2010/main" val="3302274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0B707-0F78-C0A3-DFAF-C717F769ED7E}"/>
            </a:ext>
          </a:extLst>
        </p:cNvPr>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5154330C-9DA6-796E-84A5-E7A551B2FBD9}"/>
              </a:ext>
            </a:extLst>
          </p:cNvPr>
          <p:cNvSpPr txBox="1"/>
          <p:nvPr/>
        </p:nvSpPr>
        <p:spPr>
          <a:xfrm>
            <a:off x="121309" y="-4749"/>
            <a:ext cx="5598007" cy="769441"/>
          </a:xfrm>
          <a:prstGeom prst="rect">
            <a:avLst/>
          </a:prstGeom>
          <a:noFill/>
        </p:spPr>
        <p:txBody>
          <a:bodyPr wrap="none" rtlCol="0">
            <a:spAutoFit/>
          </a:bodyPr>
          <a:lstStyle/>
          <a:p>
            <a:r>
              <a:rPr kumimoji="1" lang="en-US" altLang="ja-JP" sz="4400" b="1" dirty="0">
                <a:solidFill>
                  <a:srgbClr val="003198"/>
                </a:solidFill>
                <a:latin typeface="+mj-ea"/>
                <a:ea typeface="+mj-ea"/>
              </a:rPr>
              <a:t>Go-Tech</a:t>
            </a:r>
            <a:r>
              <a:rPr kumimoji="1" lang="ja-JP" altLang="en-US" sz="4400" b="1" dirty="0">
                <a:solidFill>
                  <a:srgbClr val="003198"/>
                </a:solidFill>
                <a:latin typeface="+mj-ea"/>
                <a:ea typeface="+mj-ea"/>
              </a:rPr>
              <a:t>ビジョンシート</a:t>
            </a:r>
          </a:p>
        </p:txBody>
      </p:sp>
      <p:sp>
        <p:nvSpPr>
          <p:cNvPr id="58" name="矢印: 右 57">
            <a:extLst>
              <a:ext uri="{FF2B5EF4-FFF2-40B4-BE49-F238E27FC236}">
                <a16:creationId xmlns:a16="http://schemas.microsoft.com/office/drawing/2014/main" id="{2DFBF126-8BDB-6F6C-95E3-034A7EE23900}"/>
              </a:ext>
            </a:extLst>
          </p:cNvPr>
          <p:cNvSpPr/>
          <p:nvPr/>
        </p:nvSpPr>
        <p:spPr>
          <a:xfrm>
            <a:off x="4352224" y="3274144"/>
            <a:ext cx="898203"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 name="グループ化 3">
            <a:extLst>
              <a:ext uri="{FF2B5EF4-FFF2-40B4-BE49-F238E27FC236}">
                <a16:creationId xmlns:a16="http://schemas.microsoft.com/office/drawing/2014/main" id="{6F13B46B-C194-4A56-E06F-2567E9564E71}"/>
              </a:ext>
            </a:extLst>
          </p:cNvPr>
          <p:cNvGrpSpPr/>
          <p:nvPr/>
        </p:nvGrpSpPr>
        <p:grpSpPr>
          <a:xfrm>
            <a:off x="286775" y="1209688"/>
            <a:ext cx="4021203" cy="4368662"/>
            <a:chOff x="157268" y="1182827"/>
            <a:chExt cx="4061884" cy="5412500"/>
          </a:xfrm>
        </p:grpSpPr>
        <p:sp>
          <p:nvSpPr>
            <p:cNvPr id="5" name="正方形/長方形 4">
              <a:extLst>
                <a:ext uri="{FF2B5EF4-FFF2-40B4-BE49-F238E27FC236}">
                  <a16:creationId xmlns:a16="http://schemas.microsoft.com/office/drawing/2014/main" id="{23B3EEB2-9FB3-7D9A-BEC5-CA71B44F6683}"/>
                </a:ext>
              </a:extLst>
            </p:cNvPr>
            <p:cNvSpPr/>
            <p:nvPr/>
          </p:nvSpPr>
          <p:spPr>
            <a:xfrm>
              <a:off x="157268" y="1182827"/>
              <a:ext cx="406188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6" name="正方形/長方形 5">
              <a:extLst>
                <a:ext uri="{FF2B5EF4-FFF2-40B4-BE49-F238E27FC236}">
                  <a16:creationId xmlns:a16="http://schemas.microsoft.com/office/drawing/2014/main" id="{2AFAE530-F6C7-0C57-675D-C2291940AC03}"/>
                </a:ext>
              </a:extLst>
            </p:cNvPr>
            <p:cNvSpPr/>
            <p:nvPr/>
          </p:nvSpPr>
          <p:spPr>
            <a:xfrm>
              <a:off x="282175" y="1619727"/>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①会社概要</a:t>
              </a:r>
              <a:endParaRPr kumimoji="1" lang="en-US" altLang="ja-JP" sz="1400" b="1" dirty="0">
                <a:solidFill>
                  <a:schemeClr val="tx1"/>
                </a:solidFill>
              </a:endParaRPr>
            </a:p>
            <a:p>
              <a:r>
                <a:rPr kumimoji="1" lang="ja-JP" altLang="en-US" sz="1050" dirty="0">
                  <a:solidFill>
                    <a:schemeClr val="tx1"/>
                  </a:solidFill>
                </a:rPr>
                <a:t>　金属切削やプレス加工を得意とし、自動車用のドアパネルやその他の金属加工部品を製造。高精度なプレス技術を用い、薄くて強度のある鋼板やアルミニウム素材を成形し、軽量で耐久性に優れたドアパネルを提供。また、部品の一貫生産を行い、金属の曲げ加工や溶接といった工程も自社で対応しているため、高いコストパフォーマンスと迅速な納品が可能。</a:t>
              </a:r>
              <a:br>
                <a:rPr kumimoji="1" lang="ja-JP" altLang="en-US" sz="1050" dirty="0">
                  <a:solidFill>
                    <a:schemeClr val="tx1"/>
                  </a:solidFill>
                </a:rPr>
              </a:br>
              <a:br>
                <a:rPr kumimoji="1" lang="ja-JP" altLang="en-US" sz="1050" dirty="0">
                  <a:solidFill>
                    <a:schemeClr val="tx1"/>
                  </a:solidFill>
                </a:rPr>
              </a:br>
              <a:r>
                <a:rPr kumimoji="1" lang="ja-JP" altLang="en-US" sz="1050" dirty="0">
                  <a:solidFill>
                    <a:schemeClr val="tx1"/>
                  </a:solidFill>
                </a:rPr>
                <a:t>従業員数：</a:t>
              </a:r>
              <a:r>
                <a:rPr kumimoji="1" lang="en-US" altLang="ja-JP" sz="1050" dirty="0">
                  <a:solidFill>
                    <a:schemeClr val="tx1"/>
                  </a:solidFill>
                </a:rPr>
                <a:t>150</a:t>
              </a:r>
              <a:r>
                <a:rPr kumimoji="1" lang="ja-JP" altLang="en-US" sz="1050" dirty="0">
                  <a:solidFill>
                    <a:schemeClr val="tx1"/>
                  </a:solidFill>
                </a:rPr>
                <a:t>名</a:t>
              </a:r>
              <a:br>
                <a:rPr kumimoji="1" lang="ja-JP" altLang="en-US" sz="1050" dirty="0">
                  <a:solidFill>
                    <a:schemeClr val="tx1"/>
                  </a:solidFill>
                </a:rPr>
              </a:br>
              <a:r>
                <a:rPr kumimoji="1" lang="ja-JP" altLang="en-US" sz="1050" dirty="0">
                  <a:solidFill>
                    <a:schemeClr val="tx1"/>
                  </a:solidFill>
                </a:rPr>
                <a:t>資本金：</a:t>
              </a:r>
              <a:r>
                <a:rPr kumimoji="1" lang="en-US" altLang="ja-JP" sz="1050" dirty="0">
                  <a:solidFill>
                    <a:schemeClr val="tx1"/>
                  </a:solidFill>
                </a:rPr>
                <a:t>1,000</a:t>
              </a:r>
              <a:r>
                <a:rPr kumimoji="1" lang="ja-JP" altLang="en-US" sz="1050" dirty="0">
                  <a:solidFill>
                    <a:schemeClr val="tx1"/>
                  </a:solidFill>
                </a:rPr>
                <a:t>万円</a:t>
              </a:r>
              <a:br>
                <a:rPr kumimoji="1" lang="ja-JP" altLang="en-US" sz="1050" dirty="0">
                  <a:solidFill>
                    <a:schemeClr val="tx1"/>
                  </a:solidFill>
                </a:rPr>
              </a:br>
              <a:r>
                <a:rPr kumimoji="1" lang="ja-JP" altLang="en-US" sz="1050" dirty="0">
                  <a:solidFill>
                    <a:schemeClr val="tx1"/>
                  </a:solidFill>
                </a:rPr>
                <a:t>直近売上高：約</a:t>
              </a:r>
              <a:r>
                <a:rPr kumimoji="1" lang="en-US" altLang="ja-JP" sz="1050" dirty="0">
                  <a:solidFill>
                    <a:schemeClr val="tx1"/>
                  </a:solidFill>
                </a:rPr>
                <a:t>20</a:t>
              </a:r>
              <a:r>
                <a:rPr kumimoji="1" lang="ja-JP" altLang="en-US" sz="1050" dirty="0">
                  <a:solidFill>
                    <a:schemeClr val="tx1"/>
                  </a:solidFill>
                </a:rPr>
                <a:t>億円</a:t>
              </a:r>
            </a:p>
            <a:p>
              <a:endParaRPr kumimoji="1" lang="en-US" altLang="ja-JP" sz="1050" dirty="0">
                <a:solidFill>
                  <a:schemeClr val="tx1"/>
                </a:solidFill>
              </a:endParaRPr>
            </a:p>
          </p:txBody>
        </p:sp>
        <p:sp>
          <p:nvSpPr>
            <p:cNvPr id="7" name="正方形/長方形 6">
              <a:extLst>
                <a:ext uri="{FF2B5EF4-FFF2-40B4-BE49-F238E27FC236}">
                  <a16:creationId xmlns:a16="http://schemas.microsoft.com/office/drawing/2014/main" id="{EB23FE15-5627-EC87-9DE9-56592AF1AFF7}"/>
                </a:ext>
              </a:extLst>
            </p:cNvPr>
            <p:cNvSpPr/>
            <p:nvPr/>
          </p:nvSpPr>
          <p:spPr>
            <a:xfrm>
              <a:off x="282175" y="4034514"/>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②会社を取り巻く環境変化・社会的背景</a:t>
              </a:r>
              <a:endParaRPr kumimoji="1" lang="en-US" altLang="ja-JP" sz="1400" b="1" dirty="0">
                <a:solidFill>
                  <a:schemeClr val="tx1"/>
                </a:solidFill>
              </a:endParaRPr>
            </a:p>
            <a:p>
              <a:r>
                <a:rPr kumimoji="1" lang="en-US" altLang="ja-JP" sz="1050" dirty="0">
                  <a:solidFill>
                    <a:schemeClr val="tx1"/>
                  </a:solidFill>
                </a:rPr>
                <a:t>1.</a:t>
              </a:r>
              <a:r>
                <a:rPr kumimoji="1" lang="ja-JP" altLang="en-US" sz="1050" dirty="0">
                  <a:solidFill>
                    <a:schemeClr val="tx1"/>
                  </a:solidFill>
                </a:rPr>
                <a:t>自動車産業の変革</a:t>
              </a:r>
              <a:br>
                <a:rPr kumimoji="1" lang="ja-JP" altLang="en-US" sz="1050" dirty="0">
                  <a:solidFill>
                    <a:schemeClr val="tx1"/>
                  </a:solidFill>
                </a:rPr>
              </a:br>
              <a:r>
                <a:rPr kumimoji="1" lang="ja-JP" altLang="en-US" sz="1050" dirty="0">
                  <a:solidFill>
                    <a:schemeClr val="tx1"/>
                  </a:solidFill>
                </a:rPr>
                <a:t>　ガソリン車から</a:t>
              </a:r>
              <a:r>
                <a:rPr kumimoji="1" lang="en-US" altLang="ja-JP" sz="1050" dirty="0">
                  <a:solidFill>
                    <a:schemeClr val="tx1"/>
                  </a:solidFill>
                </a:rPr>
                <a:t>EV</a:t>
              </a:r>
              <a:r>
                <a:rPr kumimoji="1" lang="ja-JP" altLang="en-US" sz="1050" dirty="0">
                  <a:solidFill>
                    <a:schemeClr val="tx1"/>
                  </a:solidFill>
                </a:rPr>
                <a:t>（電気自動車）や</a:t>
              </a:r>
              <a:r>
                <a:rPr kumimoji="1" lang="en-US" altLang="ja-JP" sz="1050" dirty="0">
                  <a:solidFill>
                    <a:schemeClr val="tx1"/>
                  </a:solidFill>
                </a:rPr>
                <a:t>PHEV</a:t>
              </a:r>
              <a:r>
                <a:rPr kumimoji="1" lang="ja-JP" altLang="en-US" sz="1050" dirty="0">
                  <a:solidFill>
                    <a:schemeClr val="tx1"/>
                  </a:solidFill>
                </a:rPr>
                <a:t>（ハイブリッド車）への移行が加速しており、従来のエンジン関連部品の需要が減少している一方で、軽量化や電動化に対応した部品のニーズが増加。</a:t>
              </a:r>
              <a:br>
                <a:rPr kumimoji="1" lang="ja-JP" altLang="en-US" sz="1050" dirty="0">
                  <a:solidFill>
                    <a:schemeClr val="tx1"/>
                  </a:solidFill>
                </a:rPr>
              </a:br>
              <a:r>
                <a:rPr kumimoji="1" lang="ja-JP" altLang="en-US" sz="1050" dirty="0">
                  <a:solidFill>
                    <a:schemeClr val="tx1"/>
                  </a:solidFill>
                </a:rPr>
                <a:t> </a:t>
              </a:r>
              <a:r>
                <a:rPr kumimoji="1" lang="en-US" altLang="ja-JP" sz="1050" dirty="0">
                  <a:solidFill>
                    <a:schemeClr val="tx1"/>
                  </a:solidFill>
                </a:rPr>
                <a:t>2. </a:t>
              </a:r>
              <a:r>
                <a:rPr kumimoji="1" lang="ja-JP" altLang="en-US" sz="1050" dirty="0">
                  <a:solidFill>
                    <a:schemeClr val="tx1"/>
                  </a:solidFill>
                </a:rPr>
                <a:t>競争の激化</a:t>
              </a:r>
              <a:br>
                <a:rPr kumimoji="1" lang="ja-JP" altLang="en-US" sz="1050" dirty="0">
                  <a:solidFill>
                    <a:schemeClr val="tx1"/>
                  </a:solidFill>
                </a:rPr>
              </a:br>
              <a:r>
                <a:rPr kumimoji="1" lang="ja-JP" altLang="en-US" sz="1050" dirty="0">
                  <a:solidFill>
                    <a:schemeClr val="tx1"/>
                  </a:solidFill>
                </a:rPr>
                <a:t>　価格競争が激化しており、従来の部品製造だけでは収益の安定を確保するのが難しくなってきている。</a:t>
              </a:r>
              <a:br>
                <a:rPr kumimoji="1" lang="ja-JP" altLang="en-US" sz="1050" dirty="0">
                  <a:solidFill>
                    <a:schemeClr val="tx1"/>
                  </a:solidFill>
                </a:rPr>
              </a:br>
              <a:r>
                <a:rPr kumimoji="1" lang="en-US" altLang="ja-JP" sz="1050" dirty="0">
                  <a:solidFill>
                    <a:schemeClr val="tx1"/>
                  </a:solidFill>
                </a:rPr>
                <a:t>3. </a:t>
              </a:r>
              <a:r>
                <a:rPr kumimoji="1" lang="ja-JP" altLang="en-US" sz="1050" dirty="0">
                  <a:solidFill>
                    <a:schemeClr val="tx1"/>
                  </a:solidFill>
                </a:rPr>
                <a:t>環境規制の強化</a:t>
              </a:r>
              <a:br>
                <a:rPr kumimoji="1" lang="ja-JP" altLang="en-US" sz="1050" dirty="0">
                  <a:solidFill>
                    <a:schemeClr val="tx1"/>
                  </a:solidFill>
                </a:rPr>
              </a:br>
              <a:r>
                <a:rPr kumimoji="1" lang="ja-JP" altLang="en-US" sz="1050" dirty="0">
                  <a:solidFill>
                    <a:schemeClr val="tx1"/>
                  </a:solidFill>
                </a:rPr>
                <a:t>　世界的に環境規制が強化されており、</a:t>
              </a:r>
              <a:r>
                <a:rPr kumimoji="1" lang="en-US" altLang="ja-JP" sz="1050" dirty="0">
                  <a:solidFill>
                    <a:schemeClr val="tx1"/>
                  </a:solidFill>
                </a:rPr>
                <a:t>CO2</a:t>
              </a:r>
              <a:r>
                <a:rPr kumimoji="1" lang="ja-JP" altLang="en-US" sz="1050" dirty="0">
                  <a:solidFill>
                    <a:schemeClr val="tx1"/>
                  </a:solidFill>
                </a:rPr>
                <a:t>排出削減やエネルギー効率の向上が求められている。</a:t>
              </a:r>
            </a:p>
            <a:p>
              <a:endParaRPr kumimoji="1" lang="en-US" altLang="ja-JP" sz="1050" dirty="0">
                <a:solidFill>
                  <a:schemeClr val="tx1"/>
                </a:solidFill>
              </a:endParaRPr>
            </a:p>
          </p:txBody>
        </p:sp>
      </p:grpSp>
      <p:grpSp>
        <p:nvGrpSpPr>
          <p:cNvPr id="8" name="グループ化 7">
            <a:extLst>
              <a:ext uri="{FF2B5EF4-FFF2-40B4-BE49-F238E27FC236}">
                <a16:creationId xmlns:a16="http://schemas.microsoft.com/office/drawing/2014/main" id="{CA0D1CF1-DBF4-16A3-C049-DA26193CF274}"/>
              </a:ext>
            </a:extLst>
          </p:cNvPr>
          <p:cNvGrpSpPr/>
          <p:nvPr/>
        </p:nvGrpSpPr>
        <p:grpSpPr>
          <a:xfrm>
            <a:off x="5245325" y="1209687"/>
            <a:ext cx="7242711" cy="4368663"/>
            <a:chOff x="4399791" y="1209687"/>
            <a:chExt cx="8307794" cy="5412500"/>
          </a:xfrm>
        </p:grpSpPr>
        <p:sp>
          <p:nvSpPr>
            <p:cNvPr id="9" name="正方形/長方形 8">
              <a:extLst>
                <a:ext uri="{FF2B5EF4-FFF2-40B4-BE49-F238E27FC236}">
                  <a16:creationId xmlns:a16="http://schemas.microsoft.com/office/drawing/2014/main" id="{B1C8EC66-FED7-69E6-9DD8-99BF6C7F3B5A}"/>
                </a:ext>
              </a:extLst>
            </p:cNvPr>
            <p:cNvSpPr/>
            <p:nvPr/>
          </p:nvSpPr>
          <p:spPr>
            <a:xfrm>
              <a:off x="4399791" y="1209687"/>
              <a:ext cx="830779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endParaRPr>
            </a:p>
          </p:txBody>
        </p:sp>
        <p:sp>
          <p:nvSpPr>
            <p:cNvPr id="10" name="正方形/長方形 9">
              <a:extLst>
                <a:ext uri="{FF2B5EF4-FFF2-40B4-BE49-F238E27FC236}">
                  <a16:creationId xmlns:a16="http://schemas.microsoft.com/office/drawing/2014/main" id="{04DBF8C2-FE91-C9B0-31D1-4417C379CAD8}"/>
                </a:ext>
              </a:extLst>
            </p:cNvPr>
            <p:cNvSpPr/>
            <p:nvPr/>
          </p:nvSpPr>
          <p:spPr>
            <a:xfrm>
              <a:off x="4656229" y="1619726"/>
              <a:ext cx="3845039" cy="248580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③新たな製品・サービス</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名称</a:t>
              </a:r>
              <a:r>
                <a:rPr kumimoji="1" lang="en-US" altLang="ja-JP" sz="1050" dirty="0">
                  <a:solidFill>
                    <a:schemeClr val="tx1"/>
                  </a:solidFill>
                </a:rPr>
                <a:t>】</a:t>
              </a:r>
            </a:p>
            <a:p>
              <a:r>
                <a:rPr kumimoji="1" lang="ja-JP" altLang="en-US" sz="1050" dirty="0">
                  <a:solidFill>
                    <a:schemeClr val="tx1"/>
                  </a:solidFill>
                </a:rPr>
                <a:t>製品：</a:t>
              </a:r>
              <a:r>
                <a:rPr kumimoji="1" lang="en-US" altLang="ja-JP" sz="1050" dirty="0">
                  <a:solidFill>
                    <a:schemeClr val="tx1"/>
                  </a:solidFill>
                </a:rPr>
                <a:t>EV</a:t>
              </a:r>
              <a:r>
                <a:rPr kumimoji="1" lang="ja-JP" altLang="en-US" sz="1050" dirty="0">
                  <a:solidFill>
                    <a:schemeClr val="tx1"/>
                  </a:solidFill>
                </a:rPr>
                <a:t>及び</a:t>
              </a:r>
              <a:r>
                <a:rPr kumimoji="1" lang="en-US" altLang="ja-JP" sz="1050" dirty="0">
                  <a:solidFill>
                    <a:schemeClr val="tx1"/>
                  </a:solidFill>
                </a:rPr>
                <a:t>PHEV</a:t>
              </a:r>
              <a:r>
                <a:rPr kumimoji="1" lang="ja-JP" altLang="en-US" sz="1050" dirty="0">
                  <a:solidFill>
                    <a:schemeClr val="tx1"/>
                  </a:solidFill>
                </a:rPr>
                <a:t>向けバッテリー用保護ケース</a:t>
              </a:r>
              <a:endParaRPr kumimoji="1" lang="en-US" altLang="ja-JP" sz="1050" dirty="0">
                <a:solidFill>
                  <a:schemeClr val="tx1"/>
                </a:solidFill>
              </a:endParaRPr>
            </a:p>
            <a:p>
              <a:r>
                <a:rPr kumimoji="1" lang="ja-JP" altLang="en-US" sz="1050" dirty="0">
                  <a:solidFill>
                    <a:schemeClr val="tx1"/>
                  </a:solidFill>
                </a:rPr>
                <a:t>サービス：上記製品の製法ライセンス</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競合品に対する優位性</a:t>
              </a:r>
              <a:r>
                <a:rPr kumimoji="1" lang="en-US" altLang="ja-JP" sz="1050" dirty="0">
                  <a:solidFill>
                    <a:schemeClr val="tx1"/>
                  </a:solidFill>
                </a:rPr>
                <a:t>】</a:t>
              </a:r>
            </a:p>
            <a:p>
              <a:r>
                <a:rPr kumimoji="1" lang="en-US" altLang="ja-JP" sz="1050" dirty="0">
                  <a:solidFill>
                    <a:schemeClr val="tx1"/>
                  </a:solidFill>
                </a:rPr>
                <a:t>1</a:t>
              </a:r>
              <a:r>
                <a:rPr kumimoji="1" lang="ja-JP" altLang="en-US" sz="1050" dirty="0">
                  <a:solidFill>
                    <a:schemeClr val="tx1"/>
                  </a:solidFill>
                </a:rPr>
                <a:t>）性能面（品質面）：従来の</a:t>
              </a:r>
              <a:r>
                <a:rPr kumimoji="1" lang="en-US" altLang="ja-JP" sz="1050" dirty="0">
                  <a:solidFill>
                    <a:schemeClr val="tx1"/>
                  </a:solidFill>
                </a:rPr>
                <a:t>EV</a:t>
              </a:r>
              <a:r>
                <a:rPr kumimoji="1" lang="ja-JP" altLang="en-US" sz="1050" dirty="0">
                  <a:solidFill>
                    <a:schemeClr val="tx1"/>
                  </a:solidFill>
                </a:rPr>
                <a:t>及び</a:t>
              </a:r>
              <a:r>
                <a:rPr kumimoji="1" lang="en-US" altLang="ja-JP" sz="1050" dirty="0">
                  <a:solidFill>
                    <a:schemeClr val="tx1"/>
                  </a:solidFill>
                </a:rPr>
                <a:t>PHEV</a:t>
              </a:r>
              <a:r>
                <a:rPr kumimoji="1" lang="ja-JP" altLang="en-US" sz="1050" dirty="0">
                  <a:solidFill>
                    <a:schemeClr val="tx1"/>
                  </a:solidFill>
                </a:rPr>
                <a:t>向けバッテリー用保護ケースに比べ、大幅に優れた耐衝撃性、耐久性、放熱性を併せ持つ。</a:t>
              </a:r>
              <a:endParaRPr kumimoji="1" lang="en-US" altLang="ja-JP" sz="1050" dirty="0">
                <a:solidFill>
                  <a:schemeClr val="tx1"/>
                </a:solidFill>
              </a:endParaRPr>
            </a:p>
            <a:p>
              <a:r>
                <a:rPr kumimoji="1" lang="en-US" altLang="ja-JP" sz="1050" dirty="0">
                  <a:solidFill>
                    <a:schemeClr val="tx1"/>
                  </a:solidFill>
                </a:rPr>
                <a:t>2</a:t>
              </a:r>
              <a:r>
                <a:rPr kumimoji="1" lang="ja-JP" altLang="en-US" sz="1050" dirty="0">
                  <a:solidFill>
                    <a:schemeClr val="tx1"/>
                  </a:solidFill>
                </a:rPr>
                <a:t>）価格面：高価な高強度・軽量機能性材料を使用するが、高効率の新規接合法を駆使した複合材製造工程により、従来品や競合品に比べ約３０％の低価格化を可能とする</a:t>
              </a:r>
              <a:endParaRPr kumimoji="1" lang="en-US" altLang="ja-JP" sz="1050" dirty="0">
                <a:solidFill>
                  <a:schemeClr val="tx1"/>
                </a:solidFill>
              </a:endParaRPr>
            </a:p>
          </p:txBody>
        </p:sp>
        <p:sp>
          <p:nvSpPr>
            <p:cNvPr id="12" name="正方形/長方形 11">
              <a:extLst>
                <a:ext uri="{FF2B5EF4-FFF2-40B4-BE49-F238E27FC236}">
                  <a16:creationId xmlns:a16="http://schemas.microsoft.com/office/drawing/2014/main" id="{4A76A7F1-2507-5A37-45A0-16AA27B21086}"/>
                </a:ext>
              </a:extLst>
            </p:cNvPr>
            <p:cNvSpPr/>
            <p:nvPr/>
          </p:nvSpPr>
          <p:spPr>
            <a:xfrm>
              <a:off x="4656229" y="4142277"/>
              <a:ext cx="3845039" cy="2425671"/>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④収益化・事業化体制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販売開始時期</a:t>
              </a:r>
              <a:r>
                <a:rPr kumimoji="1" lang="en-US" altLang="ja-JP" sz="1050" dirty="0">
                  <a:solidFill>
                    <a:schemeClr val="tx1"/>
                  </a:solidFill>
                </a:rPr>
                <a:t>】Go-Tech</a:t>
              </a:r>
              <a:r>
                <a:rPr kumimoji="1" lang="ja-JP" altLang="en-US" sz="1050" dirty="0">
                  <a:solidFill>
                    <a:schemeClr val="tx1"/>
                  </a:solidFill>
                </a:rPr>
                <a:t>終了後３年以内</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生産体制</a:t>
              </a:r>
              <a:r>
                <a:rPr kumimoji="1" lang="en-US" altLang="ja-JP" sz="1050" dirty="0">
                  <a:solidFill>
                    <a:schemeClr val="tx1"/>
                  </a:solidFill>
                </a:rPr>
                <a:t>】</a:t>
              </a:r>
            </a:p>
            <a:p>
              <a:r>
                <a:rPr kumimoji="1" lang="ja-JP" altLang="en-US" sz="1050" dirty="0">
                  <a:solidFill>
                    <a:schemeClr val="tx1"/>
                  </a:solidFill>
                </a:rPr>
                <a:t>①原材料調達先～アルミ合金、</a:t>
              </a:r>
              <a:r>
                <a:rPr kumimoji="1" lang="en-US" altLang="ja-JP" sz="1050" dirty="0">
                  <a:solidFill>
                    <a:schemeClr val="tx1"/>
                  </a:solidFill>
                </a:rPr>
                <a:t>CFRP</a:t>
              </a:r>
              <a:r>
                <a:rPr kumimoji="1" lang="ja-JP" altLang="en-US" sz="1050" dirty="0">
                  <a:solidFill>
                    <a:schemeClr val="tx1"/>
                  </a:solidFill>
                </a:rPr>
                <a:t>メーカー企業　</a:t>
              </a:r>
              <a:endParaRPr kumimoji="1" lang="en-US" altLang="ja-JP" sz="1050" dirty="0">
                <a:solidFill>
                  <a:schemeClr val="tx1"/>
                </a:solidFill>
              </a:endParaRPr>
            </a:p>
            <a:p>
              <a:r>
                <a:rPr kumimoji="1" lang="ja-JP" altLang="en-US" sz="1050" dirty="0">
                  <a:solidFill>
                    <a:schemeClr val="tx1"/>
                  </a:solidFill>
                </a:rPr>
                <a:t>②アルミ合金</a:t>
              </a:r>
              <a:r>
                <a:rPr kumimoji="1" lang="en-US" altLang="ja-JP" sz="1050" dirty="0">
                  <a:solidFill>
                    <a:schemeClr val="tx1"/>
                  </a:solidFill>
                </a:rPr>
                <a:t>/CFRP</a:t>
              </a:r>
              <a:r>
                <a:rPr kumimoji="1" lang="ja-JP" altLang="en-US" sz="1050" dirty="0">
                  <a:solidFill>
                    <a:schemeClr val="tx1"/>
                  </a:solidFill>
                </a:rPr>
                <a:t>接合を含む、複合体を製造する企業</a:t>
              </a:r>
              <a:endParaRPr kumimoji="1" lang="en-US" altLang="ja-JP" sz="1050" dirty="0">
                <a:solidFill>
                  <a:schemeClr val="tx1"/>
                </a:solidFill>
              </a:endParaRPr>
            </a:p>
            <a:p>
              <a:r>
                <a:rPr kumimoji="1" lang="ja-JP" altLang="en-US" sz="1050" dirty="0">
                  <a:solidFill>
                    <a:schemeClr val="tx1"/>
                  </a:solidFill>
                </a:rPr>
                <a:t>　　　～自社及び外注先企業</a:t>
              </a:r>
              <a:endParaRPr kumimoji="1" lang="en-US" altLang="ja-JP" sz="1050" dirty="0">
                <a:solidFill>
                  <a:schemeClr val="tx1"/>
                </a:solidFill>
              </a:endParaRPr>
            </a:p>
            <a:p>
              <a:r>
                <a:rPr kumimoji="1" lang="ja-JP" altLang="en-US" sz="1050" dirty="0">
                  <a:solidFill>
                    <a:schemeClr val="tx1"/>
                  </a:solidFill>
                </a:rPr>
                <a:t>③最終製品</a:t>
              </a:r>
              <a:r>
                <a:rPr kumimoji="1" lang="en-US" altLang="ja-JP" sz="1050" dirty="0">
                  <a:solidFill>
                    <a:schemeClr val="tx1"/>
                  </a:solidFill>
                </a:rPr>
                <a:t>/</a:t>
              </a:r>
              <a:r>
                <a:rPr kumimoji="1" lang="ja-JP" altLang="en-US" sz="1050" dirty="0">
                  <a:solidFill>
                    <a:schemeClr val="tx1"/>
                  </a:solidFill>
                </a:rPr>
                <a:t>バッテリー保護ケースの製作企業</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販売体制</a:t>
              </a:r>
              <a:r>
                <a:rPr kumimoji="1" lang="en-US" altLang="ja-JP" sz="1050" dirty="0">
                  <a:solidFill>
                    <a:schemeClr val="tx1"/>
                  </a:solidFill>
                </a:rPr>
                <a:t>】</a:t>
              </a:r>
            </a:p>
            <a:p>
              <a:r>
                <a:rPr kumimoji="1" lang="ja-JP" altLang="en-US" sz="1050" dirty="0">
                  <a:solidFill>
                    <a:schemeClr val="tx1"/>
                  </a:solidFill>
                </a:rPr>
                <a:t>①最終製品</a:t>
              </a:r>
              <a:r>
                <a:rPr kumimoji="1" lang="en-US" altLang="ja-JP" sz="1050" dirty="0">
                  <a:solidFill>
                    <a:schemeClr val="tx1"/>
                  </a:solidFill>
                </a:rPr>
                <a:t>/</a:t>
              </a:r>
              <a:r>
                <a:rPr kumimoji="1" lang="ja-JP" altLang="en-US" sz="1050" dirty="0">
                  <a:solidFill>
                    <a:schemeClr val="tx1"/>
                  </a:solidFill>
                </a:rPr>
                <a:t>バッテリー保護ケースの卸売先商社等</a:t>
              </a:r>
              <a:endParaRPr kumimoji="1" lang="en-US" altLang="ja-JP" sz="1050" dirty="0">
                <a:solidFill>
                  <a:schemeClr val="tx1"/>
                </a:solidFill>
              </a:endParaRPr>
            </a:p>
            <a:p>
              <a:r>
                <a:rPr kumimoji="1" lang="ja-JP" altLang="en-US" sz="1050" dirty="0">
                  <a:solidFill>
                    <a:schemeClr val="tx1"/>
                  </a:solidFill>
                </a:rPr>
                <a:t>②最終販売先クルマメーカー企業</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想定する年間売上高</a:t>
              </a:r>
              <a:r>
                <a:rPr kumimoji="1" lang="en-US" altLang="ja-JP" sz="1050" dirty="0">
                  <a:solidFill>
                    <a:schemeClr val="tx1"/>
                  </a:solidFill>
                </a:rPr>
                <a:t>】</a:t>
              </a:r>
              <a:endParaRPr kumimoji="1" lang="ja-JP" altLang="en-US" sz="1050" dirty="0">
                <a:solidFill>
                  <a:schemeClr val="tx1"/>
                </a:solidFill>
              </a:endParaRPr>
            </a:p>
          </p:txBody>
        </p:sp>
        <p:sp>
          <p:nvSpPr>
            <p:cNvPr id="13" name="正方形/長方形 12">
              <a:extLst>
                <a:ext uri="{FF2B5EF4-FFF2-40B4-BE49-F238E27FC236}">
                  <a16:creationId xmlns:a16="http://schemas.microsoft.com/office/drawing/2014/main" id="{B973D439-C5C4-8DDB-3949-287FD304F7B4}"/>
                </a:ext>
              </a:extLst>
            </p:cNvPr>
            <p:cNvSpPr/>
            <p:nvPr/>
          </p:nvSpPr>
          <p:spPr>
            <a:xfrm>
              <a:off x="8597258" y="1619727"/>
              <a:ext cx="3929688" cy="487800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⑤ターゲット市場と顧客ニーズ</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ターゲット市場</a:t>
              </a:r>
              <a:r>
                <a:rPr kumimoji="1" lang="en-US" altLang="ja-JP" sz="1050" dirty="0">
                  <a:solidFill>
                    <a:schemeClr val="tx1"/>
                  </a:solidFill>
                </a:rPr>
                <a:t>】</a:t>
              </a:r>
              <a:r>
                <a:rPr kumimoji="1" lang="ja-JP" altLang="en-US" sz="1050" dirty="0">
                  <a:solidFill>
                    <a:schemeClr val="tx1"/>
                  </a:solidFill>
                </a:rPr>
                <a:t>最終製品のターゲット市場は</a:t>
              </a:r>
              <a:r>
                <a:rPr kumimoji="1" lang="en-US" altLang="ja-JP" sz="1050" dirty="0">
                  <a:solidFill>
                    <a:schemeClr val="tx1"/>
                  </a:solidFill>
                </a:rPr>
                <a:t>EV/PHEV</a:t>
              </a:r>
            </a:p>
            <a:p>
              <a:r>
                <a:rPr kumimoji="1" lang="en-US" altLang="ja-JP" sz="1050" dirty="0">
                  <a:solidFill>
                    <a:schemeClr val="tx1"/>
                  </a:solidFill>
                </a:rPr>
                <a:t>【</a:t>
              </a:r>
              <a:r>
                <a:rPr kumimoji="1" lang="ja-JP" altLang="en-US" sz="1050" dirty="0">
                  <a:solidFill>
                    <a:schemeClr val="tx1"/>
                  </a:solidFill>
                </a:rPr>
                <a:t>市場規模</a:t>
              </a:r>
              <a:r>
                <a:rPr kumimoji="1" lang="en-US" altLang="ja-JP" sz="1050" dirty="0">
                  <a:solidFill>
                    <a:schemeClr val="tx1"/>
                  </a:solidFill>
                </a:rPr>
                <a:t>】EV/PHEV</a:t>
              </a:r>
              <a:r>
                <a:rPr kumimoji="1" lang="ja-JP" altLang="en-US" sz="1050" dirty="0">
                  <a:solidFill>
                    <a:schemeClr val="tx1"/>
                  </a:solidFill>
                </a:rPr>
                <a:t>の世界市場　数百億ドル</a:t>
              </a:r>
              <a:r>
                <a:rPr kumimoji="1" lang="en-US" altLang="ja-JP" sz="1050" dirty="0">
                  <a:solidFill>
                    <a:schemeClr val="tx1"/>
                  </a:solidFill>
                </a:rPr>
                <a:t>/</a:t>
              </a:r>
              <a:r>
                <a:rPr kumimoji="1" lang="ja-JP" altLang="en-US" sz="1050" dirty="0">
                  <a:solidFill>
                    <a:schemeClr val="tx1"/>
                  </a:solidFill>
                </a:rPr>
                <a:t>年</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ターゲット顧客</a:t>
              </a:r>
              <a:r>
                <a:rPr kumimoji="1" lang="en-US" altLang="ja-JP" sz="1050" dirty="0">
                  <a:solidFill>
                    <a:schemeClr val="tx1"/>
                  </a:solidFill>
                </a:rPr>
                <a:t>】EV/PHEV</a:t>
              </a:r>
              <a:r>
                <a:rPr kumimoji="1" lang="ja-JP" altLang="en-US" sz="1050" dirty="0">
                  <a:solidFill>
                    <a:schemeClr val="tx1"/>
                  </a:solidFill>
                </a:rPr>
                <a:t>メーカー及びバッテリーメーカー</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顧客ニーズ</a:t>
              </a:r>
              <a:r>
                <a:rPr kumimoji="1" lang="en-US" altLang="ja-JP" sz="1050" dirty="0">
                  <a:solidFill>
                    <a:schemeClr val="tx1"/>
                  </a:solidFill>
                </a:rPr>
                <a:t>】</a:t>
              </a:r>
            </a:p>
            <a:p>
              <a:r>
                <a:rPr kumimoji="1" lang="en-US" altLang="ja-JP" sz="1050" dirty="0">
                  <a:solidFill>
                    <a:schemeClr val="tx1"/>
                  </a:solidFill>
                </a:rPr>
                <a:t>EV/PHEV</a:t>
              </a:r>
              <a:r>
                <a:rPr kumimoji="1" lang="ja-JP" altLang="en-US" sz="1050" dirty="0">
                  <a:solidFill>
                    <a:schemeClr val="tx1"/>
                  </a:solidFill>
                </a:rPr>
                <a:t>用バッテリー保護部品には、極めて高い耐衝撃性・耐久性・放熱性に加え、高強度・軽量性を兼ね備えた特殊機能性材料が求められており、アルミニウム合金／</a:t>
              </a:r>
              <a:r>
                <a:rPr kumimoji="1" lang="en-US" altLang="ja-JP" sz="1050" dirty="0">
                  <a:solidFill>
                    <a:schemeClr val="tx1"/>
                  </a:solidFill>
                </a:rPr>
                <a:t>CFRP</a:t>
              </a:r>
              <a:r>
                <a:rPr kumimoji="1" lang="ja-JP" altLang="en-US" sz="1050" dirty="0">
                  <a:solidFill>
                    <a:schemeClr val="tx1"/>
                  </a:solidFill>
                </a:rPr>
                <a:t>複合体が採用されつつある。しかし、従来の接合技術（機械的締結や接着接合）では、強度・耐熱性・製造効率に課題があり、製品価格の上昇要因となっている。当社が開発する新接合法は、接合界面の一体化により高い接合強度と耐熱性を実現し、接着剤を使わないことで軽量化と工程の簡素化を可能にする。これにより</a:t>
              </a:r>
              <a:r>
                <a:rPr kumimoji="1" lang="en-US" altLang="ja-JP" sz="1050" dirty="0">
                  <a:solidFill>
                    <a:schemeClr val="tx1"/>
                  </a:solidFill>
                </a:rPr>
                <a:t>EV</a:t>
              </a:r>
              <a:r>
                <a:rPr kumimoji="1" lang="ja-JP" altLang="en-US" sz="1050" dirty="0">
                  <a:solidFill>
                    <a:schemeClr val="tx1"/>
                  </a:solidFill>
                </a:rPr>
                <a:t>メーカーは、航続距離の延伸、電池寿命の向上、安全性強化、製造コストの削減といった多面的な価値を享受できる。</a:t>
              </a:r>
            </a:p>
            <a:p>
              <a:r>
                <a:rPr kumimoji="1" lang="en-US" altLang="ja-JP" sz="1050" dirty="0">
                  <a:solidFill>
                    <a:schemeClr val="tx1"/>
                  </a:solidFill>
                </a:rPr>
                <a:t>【</a:t>
              </a:r>
              <a:r>
                <a:rPr kumimoji="1" lang="ja-JP" altLang="en-US" sz="1050" dirty="0">
                  <a:solidFill>
                    <a:schemeClr val="tx1"/>
                  </a:solidFill>
                </a:rPr>
                <a:t>応用可能性と将来展望</a:t>
              </a:r>
              <a:r>
                <a:rPr kumimoji="1" lang="en-US" altLang="ja-JP" sz="1050" dirty="0">
                  <a:solidFill>
                    <a:schemeClr val="tx1"/>
                  </a:solidFill>
                </a:rPr>
                <a:t>】</a:t>
              </a:r>
            </a:p>
            <a:p>
              <a:r>
                <a:rPr kumimoji="1" lang="ja-JP" altLang="en-US" sz="1050" dirty="0">
                  <a:solidFill>
                    <a:schemeClr val="tx1"/>
                  </a:solidFill>
                </a:rPr>
                <a:t>本技術は</a:t>
              </a:r>
              <a:r>
                <a:rPr kumimoji="1" lang="en-US" altLang="ja-JP" sz="1050" dirty="0">
                  <a:solidFill>
                    <a:schemeClr val="tx1"/>
                  </a:solidFill>
                </a:rPr>
                <a:t>EV</a:t>
              </a:r>
              <a:r>
                <a:rPr kumimoji="1" lang="ja-JP" altLang="en-US" sz="1050" dirty="0">
                  <a:solidFill>
                    <a:schemeClr val="tx1"/>
                  </a:solidFill>
                </a:rPr>
                <a:t>／</a:t>
              </a:r>
              <a:r>
                <a:rPr kumimoji="1" lang="en-US" altLang="ja-JP" sz="1050" dirty="0">
                  <a:solidFill>
                    <a:schemeClr val="tx1"/>
                  </a:solidFill>
                </a:rPr>
                <a:t>PHEV</a:t>
              </a:r>
              <a:r>
                <a:rPr kumimoji="1" lang="ja-JP" altLang="en-US" sz="1050" dirty="0">
                  <a:solidFill>
                    <a:schemeClr val="tx1"/>
                  </a:solidFill>
                </a:rPr>
                <a:t>分野に加え、航空機、鉄道車両、産業機械、再生可能エネルギー機器、通信機器など異種材料接合が求められる分野にも展開可能である。今後は</a:t>
              </a:r>
              <a:r>
                <a:rPr kumimoji="1" lang="en-US" altLang="ja-JP" sz="1050" dirty="0">
                  <a:solidFill>
                    <a:schemeClr val="tx1"/>
                  </a:solidFill>
                </a:rPr>
                <a:t>EV</a:t>
              </a:r>
              <a:r>
                <a:rPr kumimoji="1" lang="ja-JP" altLang="en-US" sz="1050" dirty="0">
                  <a:solidFill>
                    <a:schemeClr val="tx1"/>
                  </a:solidFill>
                </a:rPr>
                <a:t>の高性能化やエネルギー・通信分野の技術進展に伴い、複合材への高度な性能要求が増す中、当社技術は柔軟に対応できる基盤技術として市場拡大に貢献する。</a:t>
              </a:r>
            </a:p>
          </p:txBody>
        </p:sp>
      </p:grpSp>
      <p:sp>
        <p:nvSpPr>
          <p:cNvPr id="14" name="正方形/長方形 13">
            <a:extLst>
              <a:ext uri="{FF2B5EF4-FFF2-40B4-BE49-F238E27FC236}">
                <a16:creationId xmlns:a16="http://schemas.microsoft.com/office/drawing/2014/main" id="{8A52B86C-8B46-3478-EA3C-239BE46196DB}"/>
              </a:ext>
            </a:extLst>
          </p:cNvPr>
          <p:cNvSpPr/>
          <p:nvPr/>
        </p:nvSpPr>
        <p:spPr>
          <a:xfrm>
            <a:off x="241081" y="6218026"/>
            <a:ext cx="12314871" cy="3277141"/>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正方形/長方形 14">
            <a:extLst>
              <a:ext uri="{FF2B5EF4-FFF2-40B4-BE49-F238E27FC236}">
                <a16:creationId xmlns:a16="http://schemas.microsoft.com/office/drawing/2014/main" id="{F41B5B51-A5A7-7414-C319-41765F3DF3CC}"/>
              </a:ext>
            </a:extLst>
          </p:cNvPr>
          <p:cNvSpPr/>
          <p:nvPr/>
        </p:nvSpPr>
        <p:spPr>
          <a:xfrm>
            <a:off x="3303946" y="6378962"/>
            <a:ext cx="9026717" cy="2976847"/>
          </a:xfrm>
          <a:prstGeom prst="rect">
            <a:avLst/>
          </a:prstGeom>
          <a:solidFill>
            <a:srgbClr val="E7F4F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600" b="1" dirty="0">
                <a:solidFill>
                  <a:schemeClr val="tx1"/>
                </a:solidFill>
              </a:rPr>
              <a:t>Go-Tech</a:t>
            </a:r>
            <a:r>
              <a:rPr kumimoji="1" lang="ja-JP" altLang="en-US" sz="1600" b="1" dirty="0">
                <a:solidFill>
                  <a:schemeClr val="tx1"/>
                </a:solidFill>
              </a:rPr>
              <a:t>で解決する課題（研究開発の内容）</a:t>
            </a:r>
          </a:p>
        </p:txBody>
      </p:sp>
      <p:sp>
        <p:nvSpPr>
          <p:cNvPr id="16" name="正方形/長方形 15">
            <a:extLst>
              <a:ext uri="{FF2B5EF4-FFF2-40B4-BE49-F238E27FC236}">
                <a16:creationId xmlns:a16="http://schemas.microsoft.com/office/drawing/2014/main" id="{A7DF6767-20E3-9D3D-CF0A-720C36C90FB0}"/>
              </a:ext>
            </a:extLst>
          </p:cNvPr>
          <p:cNvSpPr/>
          <p:nvPr/>
        </p:nvSpPr>
        <p:spPr>
          <a:xfrm>
            <a:off x="362378" y="6378962"/>
            <a:ext cx="2809145" cy="297684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⑥新ビジネスに必要な資源・取組</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経営戦略・事業戦略</a:t>
            </a:r>
            <a:r>
              <a:rPr kumimoji="1" lang="en-US" altLang="ja-JP" sz="1050" dirty="0">
                <a:solidFill>
                  <a:schemeClr val="tx1"/>
                </a:solidFill>
              </a:rPr>
              <a:t>】</a:t>
            </a:r>
          </a:p>
          <a:p>
            <a:r>
              <a:rPr kumimoji="1" lang="en-US" altLang="ja-JP" sz="1050" dirty="0">
                <a:solidFill>
                  <a:schemeClr val="tx1"/>
                </a:solidFill>
              </a:rPr>
              <a:t>EV</a:t>
            </a:r>
            <a:r>
              <a:rPr kumimoji="1" lang="ja-JP" altLang="en-US" sz="1050" dirty="0">
                <a:solidFill>
                  <a:schemeClr val="tx1"/>
                </a:solidFill>
              </a:rPr>
              <a:t>・</a:t>
            </a:r>
            <a:r>
              <a:rPr kumimoji="1" lang="en-US" altLang="ja-JP" sz="1050" dirty="0">
                <a:solidFill>
                  <a:schemeClr val="tx1"/>
                </a:solidFill>
              </a:rPr>
              <a:t>PHEV</a:t>
            </a:r>
            <a:r>
              <a:rPr kumimoji="1" lang="ja-JP" altLang="en-US" sz="1050" dirty="0">
                <a:solidFill>
                  <a:schemeClr val="tx1"/>
                </a:solidFill>
              </a:rPr>
              <a:t>市場の拡大に対応し、異種材接合による高性能・低価格な複合材製品の開発で新市場を開拓。従来製品の収益で移行期の</a:t>
            </a:r>
            <a:r>
              <a:rPr kumimoji="1" lang="en-US" altLang="ja-JP" sz="1050" dirty="0">
                <a:solidFill>
                  <a:schemeClr val="tx1"/>
                </a:solidFill>
              </a:rPr>
              <a:t>CF</a:t>
            </a:r>
            <a:r>
              <a:rPr kumimoji="1" lang="ja-JP" altLang="en-US" sz="1050" dirty="0">
                <a:solidFill>
                  <a:schemeClr val="tx1"/>
                </a:solidFill>
              </a:rPr>
              <a:t>を確保。</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人材</a:t>
            </a:r>
            <a:r>
              <a:rPr kumimoji="1" lang="en-US" altLang="ja-JP" sz="1050" dirty="0">
                <a:solidFill>
                  <a:schemeClr val="tx1"/>
                </a:solidFill>
              </a:rPr>
              <a:t>】</a:t>
            </a:r>
          </a:p>
          <a:p>
            <a:r>
              <a:rPr kumimoji="1" lang="ja-JP" altLang="en-US" sz="1050" dirty="0">
                <a:solidFill>
                  <a:schemeClr val="tx1"/>
                </a:solidFill>
              </a:rPr>
              <a:t>新接合法の開発・実装に向け、材料工学・接合技術に精通した技術者の確保が必要。大学・研究機関との連携による育成も併用。</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設備</a:t>
            </a:r>
            <a:r>
              <a:rPr kumimoji="1" lang="en-US" altLang="ja-JP" sz="1050" dirty="0">
                <a:solidFill>
                  <a:schemeClr val="tx1"/>
                </a:solidFill>
              </a:rPr>
              <a:t>】</a:t>
            </a:r>
          </a:p>
          <a:p>
            <a:r>
              <a:rPr kumimoji="1" lang="ja-JP" altLang="en-US" sz="1050" dirty="0">
                <a:solidFill>
                  <a:schemeClr val="tx1"/>
                </a:solidFill>
              </a:rPr>
              <a:t>新接合法に対応したパイロット装置の設計・導入が必要。既存の金属加工設備との連携により効率的な生産体制を構築。</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外部連携</a:t>
            </a:r>
            <a:r>
              <a:rPr kumimoji="1" lang="en-US" altLang="ja-JP" sz="1050" dirty="0">
                <a:solidFill>
                  <a:schemeClr val="tx1"/>
                </a:solidFill>
              </a:rPr>
              <a:t>】</a:t>
            </a:r>
          </a:p>
          <a:p>
            <a:r>
              <a:rPr kumimoji="1" lang="ja-JP" altLang="en-US" sz="1050" dirty="0">
                <a:solidFill>
                  <a:schemeClr val="tx1"/>
                </a:solidFill>
              </a:rPr>
              <a:t>アルミ合金・</a:t>
            </a:r>
            <a:r>
              <a:rPr kumimoji="1" lang="en-US" altLang="ja-JP" sz="1050" dirty="0">
                <a:solidFill>
                  <a:schemeClr val="tx1"/>
                </a:solidFill>
              </a:rPr>
              <a:t>CFRP</a:t>
            </a:r>
            <a:r>
              <a:rPr kumimoji="1" lang="ja-JP" altLang="en-US" sz="1050" dirty="0">
                <a:solidFill>
                  <a:schemeClr val="tx1"/>
                </a:solidFill>
              </a:rPr>
              <a:t>メーカー、大学など接合技術研究機関との連携により、材料供給・技術検証・装置開発を推進。</a:t>
            </a:r>
            <a:endParaRPr kumimoji="1" lang="en-US" altLang="ja-JP" sz="1050" dirty="0">
              <a:solidFill>
                <a:schemeClr val="tx1"/>
              </a:solidFill>
            </a:endParaRPr>
          </a:p>
        </p:txBody>
      </p:sp>
      <p:sp>
        <p:nvSpPr>
          <p:cNvPr id="17" name="正方形/長方形 16">
            <a:extLst>
              <a:ext uri="{FF2B5EF4-FFF2-40B4-BE49-F238E27FC236}">
                <a16:creationId xmlns:a16="http://schemas.microsoft.com/office/drawing/2014/main" id="{520D4A45-02A3-3A3A-136F-0F8823F9B2C3}"/>
              </a:ext>
            </a:extLst>
          </p:cNvPr>
          <p:cNvSpPr/>
          <p:nvPr/>
        </p:nvSpPr>
        <p:spPr>
          <a:xfrm>
            <a:off x="3417449" y="6676734"/>
            <a:ext cx="3133242"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⑦開発技術の名称・特徴</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技術名称</a:t>
            </a:r>
            <a:r>
              <a:rPr kumimoji="1" lang="en-US" altLang="ja-JP" sz="1050" dirty="0">
                <a:solidFill>
                  <a:schemeClr val="tx1"/>
                </a:solidFill>
              </a:rPr>
              <a:t>】</a:t>
            </a:r>
            <a:r>
              <a:rPr kumimoji="1" lang="ja-JP" altLang="en-US" sz="1050" dirty="0">
                <a:solidFill>
                  <a:schemeClr val="tx1"/>
                </a:solidFill>
              </a:rPr>
              <a:t>アルミ合金</a:t>
            </a:r>
            <a:r>
              <a:rPr kumimoji="1" lang="en-US" altLang="ja-JP" sz="1050" dirty="0">
                <a:solidFill>
                  <a:schemeClr val="tx1"/>
                </a:solidFill>
              </a:rPr>
              <a:t>/CFRP</a:t>
            </a:r>
            <a:r>
              <a:rPr kumimoji="1" lang="ja-JP" altLang="en-US" sz="1050" dirty="0">
                <a:solidFill>
                  <a:schemeClr val="tx1"/>
                </a:solidFill>
              </a:rPr>
              <a:t>異種材同士の新規な●●方式接合技術</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科学的な原理</a:t>
            </a:r>
            <a:r>
              <a:rPr kumimoji="1" lang="en-US" altLang="ja-JP" sz="1050" dirty="0">
                <a:solidFill>
                  <a:schemeClr val="tx1"/>
                </a:solidFill>
              </a:rPr>
              <a:t>】</a:t>
            </a:r>
          </a:p>
          <a:p>
            <a:r>
              <a:rPr kumimoji="1" lang="ja-JP" altLang="en-US" sz="1050" dirty="0">
                <a:solidFill>
                  <a:schemeClr val="tx1"/>
                </a:solidFill>
              </a:rPr>
              <a:t>従来の「機械締結」「接着接合」などとは全く異なる、「●●方式」を駆使したアルミ合金</a:t>
            </a:r>
            <a:r>
              <a:rPr kumimoji="1" lang="en-US" altLang="ja-JP" sz="1050" dirty="0">
                <a:solidFill>
                  <a:schemeClr val="tx1"/>
                </a:solidFill>
              </a:rPr>
              <a:t>/CFRP</a:t>
            </a:r>
            <a:r>
              <a:rPr kumimoji="1" lang="ja-JP" altLang="en-US" sz="1050" dirty="0">
                <a:solidFill>
                  <a:schemeClr val="tx1"/>
                </a:solidFill>
              </a:rPr>
              <a:t>の接合方法</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従来技術（注１）との違い</a:t>
            </a:r>
            <a:r>
              <a:rPr kumimoji="1" lang="en-US" altLang="ja-JP" sz="1050" dirty="0">
                <a:solidFill>
                  <a:schemeClr val="tx1"/>
                </a:solidFill>
              </a:rPr>
              <a:t>】</a:t>
            </a:r>
            <a:r>
              <a:rPr kumimoji="1" lang="ja-JP" altLang="en-US" sz="1050" dirty="0">
                <a:solidFill>
                  <a:schemeClr val="tx1"/>
                </a:solidFill>
              </a:rPr>
              <a:t>（</a:t>
            </a:r>
            <a:r>
              <a:rPr kumimoji="1" lang="en-US" altLang="ja-JP" sz="1050" dirty="0">
                <a:solidFill>
                  <a:schemeClr val="tx1"/>
                </a:solidFill>
              </a:rPr>
              <a:t>※</a:t>
            </a:r>
            <a:r>
              <a:rPr kumimoji="1" lang="ja-JP" altLang="en-US" sz="1050" dirty="0">
                <a:solidFill>
                  <a:schemeClr val="tx1"/>
                </a:solidFill>
              </a:rPr>
              <a:t>詳細別紙）</a:t>
            </a:r>
          </a:p>
        </p:txBody>
      </p:sp>
      <p:sp>
        <p:nvSpPr>
          <p:cNvPr id="18" name="正方形/長方形 17">
            <a:extLst>
              <a:ext uri="{FF2B5EF4-FFF2-40B4-BE49-F238E27FC236}">
                <a16:creationId xmlns:a16="http://schemas.microsoft.com/office/drawing/2014/main" id="{27D4B147-E862-590D-34A0-F3878A716C22}"/>
              </a:ext>
            </a:extLst>
          </p:cNvPr>
          <p:cNvSpPr/>
          <p:nvPr/>
        </p:nvSpPr>
        <p:spPr>
          <a:xfrm>
            <a:off x="6701054" y="6676734"/>
            <a:ext cx="3133242"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⑧実用化のための研究課題</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研究テーマは適宜増減可</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研究テーマごとに技術的課題と技術目標値を記入</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研究テーマ（１）</a:t>
            </a:r>
            <a:r>
              <a:rPr kumimoji="1" lang="en-US" altLang="ja-JP" sz="1050" dirty="0">
                <a:solidFill>
                  <a:schemeClr val="tx1"/>
                </a:solidFill>
              </a:rPr>
              <a:t>】</a:t>
            </a:r>
          </a:p>
          <a:p>
            <a:r>
              <a:rPr kumimoji="1" lang="ja-JP" altLang="en-US" sz="1050" dirty="0">
                <a:solidFill>
                  <a:schemeClr val="tx1"/>
                </a:solidFill>
              </a:rPr>
              <a:t>●●方式アルミ合金</a:t>
            </a:r>
            <a:r>
              <a:rPr kumimoji="1" lang="en-US" altLang="ja-JP" sz="1050" dirty="0">
                <a:solidFill>
                  <a:schemeClr val="tx1"/>
                </a:solidFill>
              </a:rPr>
              <a:t>/CFRP</a:t>
            </a:r>
            <a:r>
              <a:rPr kumimoji="1" lang="ja-JP" altLang="en-US" sz="1050" dirty="0">
                <a:solidFill>
                  <a:schemeClr val="tx1"/>
                </a:solidFill>
              </a:rPr>
              <a:t>接合条件の最適化</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研究テーマ（２）</a:t>
            </a:r>
            <a:r>
              <a:rPr kumimoji="1" lang="en-US" altLang="ja-JP" sz="1050" dirty="0">
                <a:solidFill>
                  <a:schemeClr val="tx1"/>
                </a:solidFill>
              </a:rPr>
              <a:t>】</a:t>
            </a:r>
          </a:p>
          <a:p>
            <a:r>
              <a:rPr kumimoji="1" lang="ja-JP" altLang="en-US" sz="1050" dirty="0">
                <a:solidFill>
                  <a:schemeClr val="tx1"/>
                </a:solidFill>
              </a:rPr>
              <a:t>●●方式アルミ合金</a:t>
            </a:r>
            <a:r>
              <a:rPr kumimoji="1" lang="en-US" altLang="ja-JP" sz="1050" dirty="0">
                <a:solidFill>
                  <a:schemeClr val="tx1"/>
                </a:solidFill>
              </a:rPr>
              <a:t>/CFRP</a:t>
            </a:r>
            <a:r>
              <a:rPr kumimoji="1" lang="ja-JP" altLang="en-US" sz="1050" dirty="0">
                <a:solidFill>
                  <a:schemeClr val="tx1"/>
                </a:solidFill>
              </a:rPr>
              <a:t>接合パイロット装置の設計・製作</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研究テーマ（３）</a:t>
            </a:r>
            <a:r>
              <a:rPr kumimoji="1" lang="en-US" altLang="ja-JP" sz="1050" dirty="0">
                <a:solidFill>
                  <a:schemeClr val="tx1"/>
                </a:solidFill>
              </a:rPr>
              <a:t>】</a:t>
            </a:r>
            <a:r>
              <a:rPr kumimoji="1" lang="ja-JP" altLang="en-US" sz="1050" dirty="0">
                <a:solidFill>
                  <a:schemeClr val="tx1"/>
                </a:solidFill>
              </a:rPr>
              <a:t> </a:t>
            </a:r>
            <a:endParaRPr kumimoji="1" lang="en-US" altLang="ja-JP" sz="1050" dirty="0">
              <a:solidFill>
                <a:schemeClr val="tx1"/>
              </a:solidFill>
            </a:endParaRPr>
          </a:p>
          <a:p>
            <a:r>
              <a:rPr kumimoji="1" lang="ja-JP" altLang="en-US" sz="1050" dirty="0">
                <a:solidFill>
                  <a:schemeClr val="tx1"/>
                </a:solidFill>
              </a:rPr>
              <a:t>●●方式アルミ合金</a:t>
            </a:r>
            <a:r>
              <a:rPr kumimoji="1" lang="en-US" altLang="ja-JP" sz="1050" dirty="0">
                <a:solidFill>
                  <a:schemeClr val="tx1"/>
                </a:solidFill>
              </a:rPr>
              <a:t>/CFRP</a:t>
            </a:r>
            <a:r>
              <a:rPr kumimoji="1" lang="ja-JP" altLang="en-US" sz="1050" dirty="0">
                <a:solidFill>
                  <a:schemeClr val="tx1"/>
                </a:solidFill>
              </a:rPr>
              <a:t>接合パイロット装置の試運転</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研究テーマ（４）</a:t>
            </a:r>
            <a:r>
              <a:rPr kumimoji="1" lang="en-US" altLang="ja-JP" sz="1050" dirty="0">
                <a:solidFill>
                  <a:schemeClr val="tx1"/>
                </a:solidFill>
              </a:rPr>
              <a:t>】</a:t>
            </a:r>
          </a:p>
          <a:p>
            <a:r>
              <a:rPr kumimoji="1" lang="ja-JP" altLang="en-US" sz="1050" dirty="0">
                <a:solidFill>
                  <a:schemeClr val="tx1"/>
                </a:solidFill>
              </a:rPr>
              <a:t>●●方式によるアルミ合金</a:t>
            </a:r>
            <a:r>
              <a:rPr kumimoji="1" lang="en-US" altLang="ja-JP" sz="1050" dirty="0">
                <a:solidFill>
                  <a:schemeClr val="tx1"/>
                </a:solidFill>
              </a:rPr>
              <a:t>/CFRP</a:t>
            </a:r>
            <a:r>
              <a:rPr kumimoji="1" lang="ja-JP" altLang="en-US" sz="1050" dirty="0">
                <a:solidFill>
                  <a:schemeClr val="tx1"/>
                </a:solidFill>
              </a:rPr>
              <a:t>接合機構の表面化学的解明</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技術目標値は、詳細未定</a:t>
            </a:r>
            <a:endParaRPr kumimoji="1" lang="en-US" altLang="ja-JP" sz="1050" dirty="0">
              <a:solidFill>
                <a:schemeClr val="tx1"/>
              </a:solidFill>
            </a:endParaRPr>
          </a:p>
        </p:txBody>
      </p:sp>
      <p:sp>
        <p:nvSpPr>
          <p:cNvPr id="19" name="正方形/長方形 18">
            <a:extLst>
              <a:ext uri="{FF2B5EF4-FFF2-40B4-BE49-F238E27FC236}">
                <a16:creationId xmlns:a16="http://schemas.microsoft.com/office/drawing/2014/main" id="{3EE895B7-52C6-3ADC-3549-5751D0617D3D}"/>
              </a:ext>
            </a:extLst>
          </p:cNvPr>
          <p:cNvSpPr/>
          <p:nvPr/>
        </p:nvSpPr>
        <p:spPr>
          <a:xfrm>
            <a:off x="9984658" y="6676734"/>
            <a:ext cx="2192110"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⑨研究開発体制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事業管理機関（注２）</a:t>
            </a:r>
            <a:r>
              <a:rPr kumimoji="1" lang="en-US" altLang="ja-JP" sz="1050" dirty="0">
                <a:solidFill>
                  <a:schemeClr val="tx1"/>
                </a:solidFill>
              </a:rPr>
              <a:t>】</a:t>
            </a:r>
          </a:p>
          <a:p>
            <a:r>
              <a:rPr kumimoji="1" lang="ja-JP" altLang="en-US" sz="1050" dirty="0">
                <a:solidFill>
                  <a:schemeClr val="tx1"/>
                </a:solidFill>
              </a:rPr>
              <a:t>　（公財）・・県産業振興財団</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研究機関</a:t>
            </a:r>
            <a:r>
              <a:rPr kumimoji="1" lang="en-US" altLang="ja-JP" sz="1050" dirty="0">
                <a:solidFill>
                  <a:schemeClr val="tx1"/>
                </a:solidFill>
              </a:rPr>
              <a:t>】</a:t>
            </a:r>
          </a:p>
          <a:p>
            <a:r>
              <a:rPr kumimoji="1" lang="ja-JP" altLang="en-US" sz="1050" dirty="0">
                <a:solidFill>
                  <a:schemeClr val="tx1"/>
                </a:solidFill>
              </a:rPr>
              <a:t>　▲▲株式会社</a:t>
            </a:r>
            <a:endParaRPr kumimoji="1" lang="en-US" altLang="ja-JP" sz="1050" dirty="0">
              <a:solidFill>
                <a:schemeClr val="tx1"/>
              </a:solidFill>
            </a:endParaRPr>
          </a:p>
          <a:p>
            <a:r>
              <a:rPr kumimoji="1" lang="ja-JP" altLang="en-US" sz="1050" dirty="0">
                <a:solidFill>
                  <a:schemeClr val="tx1"/>
                </a:solidFill>
              </a:rPr>
              <a:t>　◆◆大学・・学部</a:t>
            </a:r>
            <a:endParaRPr kumimoji="1" lang="en-US" altLang="ja-JP" sz="1050" dirty="0">
              <a:solidFill>
                <a:schemeClr val="tx1"/>
              </a:solidFill>
            </a:endParaRPr>
          </a:p>
          <a:p>
            <a:r>
              <a:rPr kumimoji="1" lang="ja-JP" altLang="en-US" sz="1050" dirty="0">
                <a:solidFill>
                  <a:schemeClr val="tx1"/>
                </a:solidFill>
              </a:rPr>
              <a:t>　●●株式会社</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アドバイザー</a:t>
            </a:r>
            <a:r>
              <a:rPr kumimoji="1" lang="en-US" altLang="ja-JP" sz="1050" dirty="0">
                <a:solidFill>
                  <a:schemeClr val="tx1"/>
                </a:solidFill>
              </a:rPr>
              <a:t>】</a:t>
            </a:r>
          </a:p>
          <a:p>
            <a:r>
              <a:rPr kumimoji="1" lang="ja-JP" altLang="en-US" sz="1050" dirty="0">
                <a:solidFill>
                  <a:schemeClr val="tx1"/>
                </a:solidFill>
              </a:rPr>
              <a:t>　顧客企業</a:t>
            </a:r>
            <a:r>
              <a:rPr kumimoji="1" lang="en-US" altLang="ja-JP" sz="1050" dirty="0">
                <a:solidFill>
                  <a:schemeClr val="tx1"/>
                </a:solidFill>
              </a:rPr>
              <a:t>/</a:t>
            </a:r>
            <a:r>
              <a:rPr kumimoji="1" lang="ja-JP" altLang="en-US" sz="1050" dirty="0">
                <a:solidFill>
                  <a:schemeClr val="tx1"/>
                </a:solidFill>
              </a:rPr>
              <a:t>・・株式会社・・課長</a:t>
            </a:r>
            <a:endParaRPr kumimoji="1" lang="en-US" altLang="ja-JP" sz="1050" dirty="0">
              <a:solidFill>
                <a:schemeClr val="tx1"/>
              </a:solidFill>
            </a:endParaRPr>
          </a:p>
          <a:p>
            <a:r>
              <a:rPr kumimoji="1" lang="ja-JP" altLang="en-US" sz="1050" dirty="0">
                <a:solidFill>
                  <a:schemeClr val="tx1"/>
                </a:solidFill>
              </a:rPr>
              <a:t>　研究開発助言</a:t>
            </a:r>
            <a:r>
              <a:rPr kumimoji="1" lang="en-US" altLang="ja-JP" sz="1050" dirty="0">
                <a:solidFill>
                  <a:schemeClr val="tx1"/>
                </a:solidFill>
              </a:rPr>
              <a:t>/</a:t>
            </a:r>
            <a:r>
              <a:rPr kumimoji="1" lang="ja-JP" altLang="en-US" sz="1050" dirty="0">
                <a:solidFill>
                  <a:schemeClr val="tx1"/>
                </a:solidFill>
              </a:rPr>
              <a:t>・・県産業技術セン　ター・・主任研究員</a:t>
            </a:r>
          </a:p>
        </p:txBody>
      </p:sp>
      <p:sp>
        <p:nvSpPr>
          <p:cNvPr id="62" name="正方形/長方形 61">
            <a:extLst>
              <a:ext uri="{FF2B5EF4-FFF2-40B4-BE49-F238E27FC236}">
                <a16:creationId xmlns:a16="http://schemas.microsoft.com/office/drawing/2014/main" id="{8A64D04B-A64A-C8C2-C7FD-95D12AF6ED12}"/>
              </a:ext>
            </a:extLst>
          </p:cNvPr>
          <p:cNvSpPr/>
          <p:nvPr/>
        </p:nvSpPr>
        <p:spPr>
          <a:xfrm>
            <a:off x="209797"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会社の現状</a:t>
            </a:r>
          </a:p>
        </p:txBody>
      </p:sp>
      <p:sp>
        <p:nvSpPr>
          <p:cNvPr id="63" name="正方形/長方形 62">
            <a:extLst>
              <a:ext uri="{FF2B5EF4-FFF2-40B4-BE49-F238E27FC236}">
                <a16:creationId xmlns:a16="http://schemas.microsoft.com/office/drawing/2014/main" id="{D2AA03EE-B666-B023-5A14-64138BD5D8F3}"/>
              </a:ext>
            </a:extLst>
          </p:cNvPr>
          <p:cNvSpPr/>
          <p:nvPr/>
        </p:nvSpPr>
        <p:spPr>
          <a:xfrm>
            <a:off x="5161641"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新たなビジネス</a:t>
            </a:r>
          </a:p>
        </p:txBody>
      </p:sp>
      <p:grpSp>
        <p:nvGrpSpPr>
          <p:cNvPr id="3" name="グループ化 2">
            <a:extLst>
              <a:ext uri="{FF2B5EF4-FFF2-40B4-BE49-F238E27FC236}">
                <a16:creationId xmlns:a16="http://schemas.microsoft.com/office/drawing/2014/main" id="{61B92369-95A8-2314-7213-F16CA58750FD}"/>
              </a:ext>
            </a:extLst>
          </p:cNvPr>
          <p:cNvGrpSpPr/>
          <p:nvPr/>
        </p:nvGrpSpPr>
        <p:grpSpPr>
          <a:xfrm>
            <a:off x="2933389" y="5477896"/>
            <a:ext cx="3618982" cy="839403"/>
            <a:chOff x="3509123" y="5477896"/>
            <a:chExt cx="3618982" cy="839403"/>
          </a:xfrm>
        </p:grpSpPr>
        <p:sp>
          <p:nvSpPr>
            <p:cNvPr id="61" name="矢印: 右 60">
              <a:extLst>
                <a:ext uri="{FF2B5EF4-FFF2-40B4-BE49-F238E27FC236}">
                  <a16:creationId xmlns:a16="http://schemas.microsoft.com/office/drawing/2014/main" id="{A876A2F0-B415-0B4F-518D-F385B2CD82D1}"/>
                </a:ext>
              </a:extLst>
            </p:cNvPr>
            <p:cNvSpPr/>
            <p:nvPr/>
          </p:nvSpPr>
          <p:spPr>
            <a:xfrm rot="16200000">
              <a:off x="6338511" y="5498049"/>
              <a:ext cx="809747"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4" name="正方形/長方形 63">
              <a:extLst>
                <a:ext uri="{FF2B5EF4-FFF2-40B4-BE49-F238E27FC236}">
                  <a16:creationId xmlns:a16="http://schemas.microsoft.com/office/drawing/2014/main" id="{79233F21-F42A-E921-4B84-C3D0D76367DE}"/>
                </a:ext>
              </a:extLst>
            </p:cNvPr>
            <p:cNvSpPr/>
            <p:nvPr/>
          </p:nvSpPr>
          <p:spPr>
            <a:xfrm>
              <a:off x="3509123" y="5975384"/>
              <a:ext cx="3424626"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これから取り組むこと</a:t>
              </a:r>
            </a:p>
          </p:txBody>
        </p:sp>
        <p:sp>
          <p:nvSpPr>
            <p:cNvPr id="66" name="正方形/長方形 65">
              <a:extLst>
                <a:ext uri="{FF2B5EF4-FFF2-40B4-BE49-F238E27FC236}">
                  <a16:creationId xmlns:a16="http://schemas.microsoft.com/office/drawing/2014/main" id="{E2858AED-D652-0F60-FF6A-D2AA0EACA935}"/>
                </a:ext>
              </a:extLst>
            </p:cNvPr>
            <p:cNvSpPr/>
            <p:nvPr/>
          </p:nvSpPr>
          <p:spPr>
            <a:xfrm>
              <a:off x="3509123" y="5482372"/>
              <a:ext cx="445666" cy="74770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21" name="表 20">
            <a:extLst>
              <a:ext uri="{FF2B5EF4-FFF2-40B4-BE49-F238E27FC236}">
                <a16:creationId xmlns:a16="http://schemas.microsoft.com/office/drawing/2014/main" id="{F31C4D18-99E8-4016-CB37-2A3B0CBAE159}"/>
              </a:ext>
            </a:extLst>
          </p:cNvPr>
          <p:cNvGraphicFramePr>
            <a:graphicFrameLocks noGrp="1"/>
          </p:cNvGraphicFramePr>
          <p:nvPr/>
        </p:nvGraphicFramePr>
        <p:xfrm>
          <a:off x="5728643" y="23785"/>
          <a:ext cx="6465242" cy="964330"/>
        </p:xfrm>
        <a:graphic>
          <a:graphicData uri="http://schemas.openxmlformats.org/drawingml/2006/table">
            <a:tbl>
              <a:tblPr firstRow="1" bandRow="1">
                <a:tableStyleId>{5C22544A-7EE6-4342-B048-85BDC9FD1C3A}</a:tableStyleId>
              </a:tblPr>
              <a:tblGrid>
                <a:gridCol w="6465242">
                  <a:extLst>
                    <a:ext uri="{9D8B030D-6E8A-4147-A177-3AD203B41FA5}">
                      <a16:colId xmlns:a16="http://schemas.microsoft.com/office/drawing/2014/main" val="2408973110"/>
                    </a:ext>
                  </a:extLst>
                </a:gridCol>
              </a:tblGrid>
              <a:tr h="482165">
                <a:tc>
                  <a:txBody>
                    <a:bodyPr/>
                    <a:lstStyle/>
                    <a:p>
                      <a:r>
                        <a:rPr lang="ja-JP" altLang="en-US" sz="1200" b="1" dirty="0">
                          <a:solidFill>
                            <a:srgbClr val="003198"/>
                          </a:solidFill>
                        </a:rPr>
                        <a:t>企業名　</a:t>
                      </a:r>
                      <a:r>
                        <a:rPr lang="ja-JP" altLang="en-US" sz="1200" b="0" dirty="0">
                          <a:solidFill>
                            <a:srgbClr val="003198"/>
                          </a:solidFill>
                        </a:rPr>
                        <a:t>：　　　　　　　　　　　　　　　　　　　</a:t>
                      </a:r>
                      <a:r>
                        <a:rPr lang="ja-JP" altLang="en-US" sz="1200" b="1" dirty="0">
                          <a:solidFill>
                            <a:srgbClr val="003198"/>
                          </a:solidFill>
                        </a:rPr>
                        <a:t>担当者名　</a:t>
                      </a:r>
                      <a:r>
                        <a:rPr lang="ja-JP" altLang="en-US" sz="1200" b="0" dirty="0">
                          <a:solidFill>
                            <a:srgbClr val="003198"/>
                          </a:solidFill>
                        </a:rPr>
                        <a:t>：</a:t>
                      </a:r>
                      <a:endParaRPr lang="en-US" altLang="ja-JP" sz="1200" b="0" dirty="0">
                        <a:solidFill>
                          <a:srgbClr val="003198"/>
                        </a:solidFill>
                      </a:endParaRPr>
                    </a:p>
                    <a:p>
                      <a:r>
                        <a:rPr lang="ja-JP" altLang="en-US" sz="1200" b="1" dirty="0">
                          <a:solidFill>
                            <a:srgbClr val="003198"/>
                          </a:solidFill>
                        </a:rPr>
                        <a:t>電話　</a:t>
                      </a:r>
                      <a:r>
                        <a:rPr lang="ja-JP" altLang="en-US" sz="1200" b="0" dirty="0">
                          <a:solidFill>
                            <a:srgbClr val="003198"/>
                          </a:solidFill>
                        </a:rPr>
                        <a:t>：　  　　　　　　　　　　　　　　　　　　　</a:t>
                      </a:r>
                      <a:r>
                        <a:rPr lang="ja-JP" altLang="en-US" sz="1200" b="1" dirty="0">
                          <a:solidFill>
                            <a:srgbClr val="003198"/>
                          </a:solidFill>
                        </a:rPr>
                        <a:t>メ  ー  ル　</a:t>
                      </a:r>
                      <a:r>
                        <a:rPr lang="ja-JP" altLang="en-US" sz="1200" b="0" dirty="0">
                          <a:solidFill>
                            <a:srgbClr val="003198"/>
                          </a:solidFill>
                        </a:rPr>
                        <a:t>：</a:t>
                      </a:r>
                    </a:p>
                  </a:txBody>
                  <a:tcPr anchor="b">
                    <a:lnL w="12700" cmpd="sng">
                      <a:noFill/>
                    </a:lnL>
                    <a:lnR w="12700" cmpd="sng">
                      <a:noFill/>
                    </a:lnR>
                    <a:lnT w="12700" cmpd="sng">
                      <a:noFill/>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3844818"/>
                  </a:ext>
                </a:extLst>
              </a:tr>
              <a:tr h="482165">
                <a:tc>
                  <a:txBody>
                    <a:bodyPr/>
                    <a:lstStyle/>
                    <a:p>
                      <a:r>
                        <a:rPr lang="en-US" altLang="ja-JP" sz="1200" b="1" dirty="0">
                          <a:solidFill>
                            <a:srgbClr val="003198"/>
                          </a:solidFill>
                        </a:rPr>
                        <a:t>Go-Tech</a:t>
                      </a:r>
                      <a:r>
                        <a:rPr lang="ja-JP" altLang="en-US" sz="1200" b="1" dirty="0">
                          <a:solidFill>
                            <a:srgbClr val="003198"/>
                          </a:solidFill>
                        </a:rPr>
                        <a:t>仮テーマ</a:t>
                      </a:r>
                      <a:r>
                        <a:rPr lang="ja-JP" altLang="en-US" sz="1200" b="1" dirty="0">
                          <a:solidFill>
                            <a:srgbClr val="0070C0"/>
                          </a:solidFill>
                        </a:rPr>
                        <a:t>　</a:t>
                      </a:r>
                      <a:r>
                        <a:rPr lang="ja-JP" altLang="en-US" sz="1200" b="0" dirty="0">
                          <a:solidFill>
                            <a:srgbClr val="0070C0"/>
                          </a:solidFill>
                        </a:rPr>
                        <a:t>：</a:t>
                      </a:r>
                      <a:r>
                        <a:rPr lang="ja-JP" altLang="en-US" sz="1200" b="0" dirty="0">
                          <a:solidFill>
                            <a:schemeClr val="tx1"/>
                          </a:solidFill>
                        </a:rPr>
                        <a:t>「</a:t>
                      </a:r>
                      <a:r>
                        <a:rPr kumimoji="1" lang="en-US" altLang="ja-JP" sz="1200" b="0" dirty="0">
                          <a:solidFill>
                            <a:schemeClr val="tx1"/>
                          </a:solidFill>
                        </a:rPr>
                        <a:t>EV</a:t>
                      </a:r>
                      <a:r>
                        <a:rPr kumimoji="1" lang="ja-JP" altLang="en-US" sz="1200" b="0" dirty="0">
                          <a:solidFill>
                            <a:schemeClr val="tx1"/>
                          </a:solidFill>
                        </a:rPr>
                        <a:t>、</a:t>
                      </a:r>
                      <a:r>
                        <a:rPr kumimoji="1" lang="en-US" altLang="ja-JP" sz="1200" b="0" dirty="0">
                          <a:solidFill>
                            <a:schemeClr val="tx1"/>
                          </a:solidFill>
                        </a:rPr>
                        <a:t>PHEV</a:t>
                      </a:r>
                      <a:r>
                        <a:rPr kumimoji="1" lang="ja-JP" altLang="en-US" sz="1200" b="0" dirty="0">
                          <a:solidFill>
                            <a:schemeClr val="tx1"/>
                          </a:solidFill>
                        </a:rPr>
                        <a:t>向けバッテリー保護ケース用にアルミ合金と</a:t>
                      </a:r>
                      <a:r>
                        <a:rPr kumimoji="1" lang="en-US" altLang="ja-JP" sz="1200" b="0" dirty="0">
                          <a:solidFill>
                            <a:schemeClr val="tx1"/>
                          </a:solidFill>
                        </a:rPr>
                        <a:t>CFRP</a:t>
                      </a:r>
                      <a:r>
                        <a:rPr kumimoji="1" lang="ja-JP" altLang="en-US" sz="1200" b="0" dirty="0">
                          <a:solidFill>
                            <a:schemeClr val="tx1"/>
                          </a:solidFill>
                        </a:rPr>
                        <a:t>異種材料同士を新規な●●接合法により高効率に接合出来る、高強度・軽量複合材製造・工業化技術の開発」</a:t>
                      </a:r>
                      <a:endParaRPr lang="ja-JP" altLang="en-US" sz="1200" b="0" dirty="0">
                        <a:solidFill>
                          <a:schemeClr val="tx1"/>
                        </a:solidFill>
                      </a:endParaRPr>
                    </a:p>
                  </a:txBody>
                  <a:tcPr anchor="b">
                    <a:lnL w="12700" cmpd="sng">
                      <a:noFill/>
                    </a:lnL>
                    <a:lnR w="12700" cmpd="sng">
                      <a:noFill/>
                    </a:lnR>
                    <a:lnT w="28575" cap="flat" cmpd="sng" algn="ctr">
                      <a:solidFill>
                        <a:srgbClr val="003198"/>
                      </a:solidFill>
                      <a:prstDash val="solid"/>
                      <a:round/>
                      <a:headEnd type="none" w="med" len="med"/>
                      <a:tailEnd type="none" w="med" len="med"/>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85127"/>
                  </a:ext>
                </a:extLst>
              </a:tr>
            </a:tbl>
          </a:graphicData>
        </a:graphic>
      </p:graphicFrame>
      <p:sp>
        <p:nvSpPr>
          <p:cNvPr id="20" name="正方形/長方形 19">
            <a:extLst>
              <a:ext uri="{FF2B5EF4-FFF2-40B4-BE49-F238E27FC236}">
                <a16:creationId xmlns:a16="http://schemas.microsoft.com/office/drawing/2014/main" id="{61F32F4F-AD2C-EDF1-46F8-970019F7FB1C}"/>
              </a:ext>
            </a:extLst>
          </p:cNvPr>
          <p:cNvSpPr/>
          <p:nvPr/>
        </p:nvSpPr>
        <p:spPr>
          <a:xfrm>
            <a:off x="10915047" y="65125"/>
            <a:ext cx="1765244" cy="36801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記入例ー１</a:t>
            </a:r>
          </a:p>
        </p:txBody>
      </p:sp>
    </p:spTree>
    <p:extLst>
      <p:ext uri="{BB962C8B-B14F-4D97-AF65-F5344CB8AC3E}">
        <p14:creationId xmlns:p14="http://schemas.microsoft.com/office/powerpoint/2010/main" val="1909006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4592067-C7A4-C4A7-8220-650D1484F7CD}"/>
              </a:ext>
            </a:extLst>
          </p:cNvPr>
          <p:cNvGraphicFramePr>
            <a:graphicFrameLocks noGrp="1"/>
          </p:cNvGraphicFramePr>
          <p:nvPr>
            <p:extLst>
              <p:ext uri="{D42A27DB-BD31-4B8C-83A1-F6EECF244321}">
                <p14:modId xmlns:p14="http://schemas.microsoft.com/office/powerpoint/2010/main" val="2562832475"/>
              </p:ext>
            </p:extLst>
          </p:nvPr>
        </p:nvGraphicFramePr>
        <p:xfrm>
          <a:off x="437492" y="1023258"/>
          <a:ext cx="12242800" cy="8202512"/>
        </p:xfrm>
        <a:graphic>
          <a:graphicData uri="http://schemas.openxmlformats.org/drawingml/2006/table">
            <a:tbl>
              <a:tblPr firstRow="1" bandRow="1">
                <a:tableStyleId>{5940675A-B579-460E-94D1-54222C63F5DA}</a:tableStyleId>
              </a:tblPr>
              <a:tblGrid>
                <a:gridCol w="1883229">
                  <a:extLst>
                    <a:ext uri="{9D8B030D-6E8A-4147-A177-3AD203B41FA5}">
                      <a16:colId xmlns:a16="http://schemas.microsoft.com/office/drawing/2014/main" val="2566993699"/>
                    </a:ext>
                  </a:extLst>
                </a:gridCol>
                <a:gridCol w="3497942">
                  <a:extLst>
                    <a:ext uri="{9D8B030D-6E8A-4147-A177-3AD203B41FA5}">
                      <a16:colId xmlns:a16="http://schemas.microsoft.com/office/drawing/2014/main" val="2718972697"/>
                    </a:ext>
                  </a:extLst>
                </a:gridCol>
                <a:gridCol w="3309258">
                  <a:extLst>
                    <a:ext uri="{9D8B030D-6E8A-4147-A177-3AD203B41FA5}">
                      <a16:colId xmlns:a16="http://schemas.microsoft.com/office/drawing/2014/main" val="2080200922"/>
                    </a:ext>
                  </a:extLst>
                </a:gridCol>
                <a:gridCol w="3552371">
                  <a:extLst>
                    <a:ext uri="{9D8B030D-6E8A-4147-A177-3AD203B41FA5}">
                      <a16:colId xmlns:a16="http://schemas.microsoft.com/office/drawing/2014/main" val="3374279229"/>
                    </a:ext>
                  </a:extLst>
                </a:gridCol>
              </a:tblGrid>
              <a:tr h="539958">
                <a:tc rowSpan="2">
                  <a:txBody>
                    <a:bodyPr/>
                    <a:lstStyle/>
                    <a:p>
                      <a:pPr algn="ctr"/>
                      <a:endParaRPr kumimoji="1" lang="ja-JP" altLang="en-US" dirty="0"/>
                    </a:p>
                  </a:txBody>
                  <a:tcPr anchor="ctr">
                    <a:lnTlToBr w="12700" cap="flat" cmpd="sng" algn="ctr">
                      <a:solidFill>
                        <a:schemeClr val="tx1"/>
                      </a:solidFill>
                      <a:prstDash val="solid"/>
                      <a:round/>
                      <a:headEnd type="none" w="med" len="med"/>
                      <a:tailEnd type="none" w="med" len="med"/>
                    </a:lnTlToBr>
                    <a:solidFill>
                      <a:srgbClr val="82B2E2"/>
                    </a:solidFill>
                  </a:tcPr>
                </a:tc>
                <a:tc gridSpan="3">
                  <a:txBody>
                    <a:bodyPr/>
                    <a:lstStyle/>
                    <a:p>
                      <a:pPr algn="ctr"/>
                      <a:r>
                        <a:rPr kumimoji="1" lang="ja-JP" altLang="en-US" sz="3200" b="1" dirty="0">
                          <a:solidFill>
                            <a:schemeClr val="tx1"/>
                          </a:solidFill>
                        </a:rPr>
                        <a:t>金属</a:t>
                      </a:r>
                      <a:r>
                        <a:rPr kumimoji="1" lang="en-US" altLang="ja-JP" sz="3200" b="1" dirty="0">
                          <a:solidFill>
                            <a:schemeClr val="tx1"/>
                          </a:solidFill>
                        </a:rPr>
                        <a:t>/</a:t>
                      </a:r>
                      <a:r>
                        <a:rPr kumimoji="1" lang="ja-JP" altLang="en-US" sz="3200" b="1" dirty="0">
                          <a:solidFill>
                            <a:schemeClr val="tx1"/>
                          </a:solidFill>
                        </a:rPr>
                        <a:t>樹脂　異種材料同士の接合に適用可能な技術</a:t>
                      </a:r>
                    </a:p>
                  </a:txBody>
                  <a:tcPr anchor="ctr">
                    <a:lnB w="12700" cap="flat" cmpd="sng" algn="ctr">
                      <a:solidFill>
                        <a:schemeClr val="tx1"/>
                      </a:solidFill>
                      <a:prstDash val="solid"/>
                      <a:round/>
                      <a:headEnd type="none" w="med" len="med"/>
                      <a:tailEnd type="none" w="med" len="med"/>
                    </a:lnB>
                    <a:solidFill>
                      <a:srgbClr val="82B2E2"/>
                    </a:solidFill>
                  </a:tcPr>
                </a:tc>
                <a:tc hMerge="1">
                  <a:txBody>
                    <a:bodyPr/>
                    <a:lstStyle/>
                    <a:p>
                      <a:endParaRPr kumimoji="1" lang="ja-JP" altLang="en-US"/>
                    </a:p>
                  </a:txBody>
                  <a:tcPr/>
                </a:tc>
                <a:tc hMerge="1">
                  <a:txBody>
                    <a:bodyPr/>
                    <a:lstStyle/>
                    <a:p>
                      <a:pPr algn="ctr"/>
                      <a:endParaRPr kumimoji="1" lang="ja-JP" altLang="en-US" sz="2000" b="1" dirty="0"/>
                    </a:p>
                  </a:txBody>
                  <a:tcPr anchor="ctr">
                    <a:lnB w="12700" cap="flat" cmpd="sng" algn="ctr">
                      <a:solidFill>
                        <a:schemeClr val="tx1"/>
                      </a:solidFill>
                      <a:prstDash val="solid"/>
                      <a:round/>
                      <a:headEnd type="none" w="med" len="med"/>
                      <a:tailEnd type="none" w="med" len="med"/>
                    </a:lnB>
                    <a:solidFill>
                      <a:srgbClr val="82B2E2"/>
                    </a:solidFill>
                  </a:tcPr>
                </a:tc>
                <a:extLst>
                  <a:ext uri="{0D108BD9-81ED-4DB2-BD59-A6C34878D82A}">
                    <a16:rowId xmlns:a16="http://schemas.microsoft.com/office/drawing/2014/main" val="2955949412"/>
                  </a:ext>
                </a:extLst>
              </a:tr>
              <a:tr h="412734">
                <a:tc vMerge="1">
                  <a:txBody>
                    <a:bodyPr/>
                    <a:lstStyle/>
                    <a:p>
                      <a:endParaRPr kumimoji="1" lang="ja-JP" altLang="en-US"/>
                    </a:p>
                  </a:txBody>
                  <a:tcPr/>
                </a:tc>
                <a:tc gridSpan="2">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2000" b="1" dirty="0">
                          <a:solidFill>
                            <a:schemeClr val="tx1"/>
                          </a:solidFill>
                        </a:rPr>
                        <a:t>従来技術</a:t>
                      </a:r>
                    </a:p>
                  </a:txBody>
                  <a:tcPr anchor="ctr">
                    <a:lnT w="12700" cap="flat" cmpd="sng" algn="ctr">
                      <a:solidFill>
                        <a:schemeClr val="tx1"/>
                      </a:solidFill>
                      <a:prstDash val="solid"/>
                      <a:round/>
                      <a:headEnd type="none" w="med" len="med"/>
                      <a:tailEnd type="none" w="med" len="med"/>
                    </a:lnT>
                    <a:solidFill>
                      <a:srgbClr val="82B2E2"/>
                    </a:solidFill>
                  </a:tcPr>
                </a:tc>
                <a:tc hMerge="1">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endParaRPr kumimoji="1" lang="ja-JP" altLang="en-US" sz="2000" b="1" dirty="0"/>
                    </a:p>
                  </a:txBody>
                  <a:tcPr anchor="ctr">
                    <a:solidFill>
                      <a:srgbClr val="82B2E2"/>
                    </a:solidFill>
                  </a:tcPr>
                </a:tc>
                <a:tc>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2000" b="1" dirty="0">
                          <a:solidFill>
                            <a:schemeClr val="tx1"/>
                          </a:solidFill>
                        </a:rPr>
                        <a:t>新技術</a:t>
                      </a:r>
                    </a:p>
                  </a:txBody>
                  <a:tcPr anchor="ctr">
                    <a:lnT w="12700" cap="flat" cmpd="sng" algn="ctr">
                      <a:solidFill>
                        <a:schemeClr val="tx1"/>
                      </a:solidFill>
                      <a:prstDash val="solid"/>
                      <a:round/>
                      <a:headEnd type="none" w="med" len="med"/>
                      <a:tailEnd type="none" w="med" len="med"/>
                    </a:lnT>
                    <a:solidFill>
                      <a:srgbClr val="82B2E2"/>
                    </a:solidFill>
                  </a:tcPr>
                </a:tc>
                <a:extLst>
                  <a:ext uri="{0D108BD9-81ED-4DB2-BD59-A6C34878D82A}">
                    <a16:rowId xmlns:a16="http://schemas.microsoft.com/office/drawing/2014/main" val="246944457"/>
                  </a:ext>
                </a:extLst>
              </a:tr>
              <a:tr h="474968">
                <a:tc rowSpan="2">
                  <a:txBody>
                    <a:bodyPr/>
                    <a:lstStyle/>
                    <a:p>
                      <a:pPr algn="ctr"/>
                      <a:r>
                        <a:rPr kumimoji="1" lang="ja-JP" altLang="en-US" sz="2000" b="1" dirty="0"/>
                        <a:t>名称</a:t>
                      </a:r>
                    </a:p>
                  </a:txBody>
                  <a:tcPr anchor="ctr">
                    <a:solidFill>
                      <a:srgbClr val="82B2E2"/>
                    </a:solidFill>
                  </a:tcPr>
                </a:tc>
                <a:tc>
                  <a:txBody>
                    <a:bodyPr/>
                    <a:lstStyle/>
                    <a:p>
                      <a:pPr algn="ctr"/>
                      <a:r>
                        <a:rPr kumimoji="1" lang="ja-JP" altLang="en-US" sz="2000" b="0" dirty="0">
                          <a:solidFill>
                            <a:schemeClr val="tx1"/>
                          </a:solidFill>
                        </a:rPr>
                        <a:t>機械的締結</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2">
                  <a:txBody>
                    <a:bodyPr/>
                    <a:lstStyle/>
                    <a:p>
                      <a:pPr algn="ctr"/>
                      <a:r>
                        <a:rPr kumimoji="1" lang="ja-JP" altLang="en-US" sz="2000" b="0" dirty="0">
                          <a:solidFill>
                            <a:schemeClr val="tx1"/>
                          </a:solidFill>
                        </a:rPr>
                        <a:t>接着接合</a:t>
                      </a:r>
                    </a:p>
                  </a:txBody>
                  <a:tcPr anchor="ctr">
                    <a:lnL w="12700" cap="flat" cmpd="sng" algn="ctr">
                      <a:solidFill>
                        <a:schemeClr val="tx1"/>
                      </a:solidFill>
                      <a:prstDash val="solid"/>
                      <a:round/>
                      <a:headEnd type="none" w="med" len="med"/>
                      <a:tailEnd type="none" w="med" len="med"/>
                    </a:lnL>
                  </a:tcPr>
                </a:tc>
                <a:tc rowSpan="2">
                  <a:txBody>
                    <a:bodyPr/>
                    <a:lstStyle/>
                    <a:p>
                      <a:pPr algn="ctr"/>
                      <a:r>
                        <a:rPr kumimoji="1" lang="ja-JP" altLang="en-US" sz="2000" b="0" dirty="0">
                          <a:solidFill>
                            <a:schemeClr val="tx1"/>
                          </a:solidFill>
                        </a:rPr>
                        <a:t>●●接合</a:t>
                      </a:r>
                    </a:p>
                  </a:txBody>
                  <a:tcPr anchor="ctr"/>
                </a:tc>
                <a:extLst>
                  <a:ext uri="{0D108BD9-81ED-4DB2-BD59-A6C34878D82A}">
                    <a16:rowId xmlns:a16="http://schemas.microsoft.com/office/drawing/2014/main" val="62167772"/>
                  </a:ext>
                </a:extLst>
              </a:tr>
              <a:tr h="412777">
                <a:tc vMerge="1">
                  <a:txBody>
                    <a:bodyPr/>
                    <a:lstStyle/>
                    <a:p>
                      <a:endParaRPr kumimoji="1" lang="ja-JP" altLang="en-US"/>
                    </a:p>
                  </a:txBody>
                  <a:tcPr/>
                </a:tc>
                <a:tc>
                  <a:txBody>
                    <a:bodyPr/>
                    <a:lstStyle/>
                    <a:p>
                      <a:pPr algn="ctr"/>
                      <a:r>
                        <a:rPr kumimoji="1" lang="ja-JP" altLang="en-US" b="0" dirty="0">
                          <a:solidFill>
                            <a:schemeClr val="tx1"/>
                          </a:solidFill>
                        </a:rPr>
                        <a:t>ボルト・ナット法、リベット法</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158934960"/>
                  </a:ext>
                </a:extLst>
              </a:tr>
              <a:tr h="1532430">
                <a:tc>
                  <a:txBody>
                    <a:bodyPr/>
                    <a:lstStyle/>
                    <a:p>
                      <a:pPr algn="ctr"/>
                      <a:r>
                        <a:rPr kumimoji="1" lang="ja-JP" altLang="en-US" sz="2000" b="1" dirty="0"/>
                        <a:t>イメージ図</a:t>
                      </a:r>
                      <a:endParaRPr kumimoji="1" lang="en-US" altLang="ja-JP" sz="2000" b="1" dirty="0"/>
                    </a:p>
                    <a:p>
                      <a:pPr algn="ctr"/>
                      <a:r>
                        <a:rPr kumimoji="1" lang="ja-JP" altLang="en-US" sz="2000" b="1" dirty="0"/>
                        <a:t>又は原理説明</a:t>
                      </a:r>
                    </a:p>
                  </a:txBody>
                  <a:tcPr anchor="ctr">
                    <a:solidFill>
                      <a:srgbClr val="82B2E2"/>
                    </a:solidFill>
                  </a:tcPr>
                </a:tc>
                <a:tc>
                  <a:txBody>
                    <a:bodyPr/>
                    <a:lstStyle/>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ねじ、ボルト、ナット、ピン、クリップなど金属金具を使用して引張力、圧縮力など物理的力と摩擦力で材料同士を固定する、強力な耐久性のある接合が可能な信頼性の高い接合方法。</a:t>
                      </a:r>
                      <a:endPar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endParaRPr>
                    </a:p>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（イメージポンチ絵でも可）</a:t>
                      </a:r>
                      <a:endParaRPr kumimoji="1" lang="ja-JP" altLang="en-US" sz="1800" b="0" dirty="0">
                        <a:solidFill>
                          <a:schemeClr val="tx1"/>
                        </a:solidFill>
                        <a:latin typeface="ＭＳ ゴシック" panose="020B0609070205080204" pitchFamily="49" charset="-128"/>
                        <a:ea typeface="ＭＳ ゴシック" panose="020B0609070205080204" pitchFamily="49" charset="-128"/>
                      </a:endParaRPr>
                    </a:p>
                  </a:txBody>
                  <a:tcPr>
                    <a:lnR w="12700" cap="flat" cmpd="sng" algn="ctr">
                      <a:solidFill>
                        <a:schemeClr val="tx1"/>
                      </a:solidFill>
                      <a:prstDash val="solid"/>
                      <a:round/>
                      <a:headEnd type="none" w="med" len="med"/>
                      <a:tailEnd type="none" w="med" len="med"/>
                    </a:lnR>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ＭＳ ゴシック" panose="020B0609070205080204" pitchFamily="49" charset="-128"/>
                          <a:ea typeface="ＭＳ ゴシック" panose="020B0609070205080204" pitchFamily="49" charset="-128"/>
                        </a:rPr>
                        <a:t>接合しようとする異種材料同士の間に、第三の材料として接着剤を塗工、隙間充填し、硬化反応による化学的又は物理的結合力で接合界面に高い接着性を付与する方法</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ＭＳ ゴシック" panose="020B0609070205080204" pitchFamily="49" charset="-128"/>
                          <a:ea typeface="ＭＳ ゴシック" panose="020B0609070205080204" pitchFamily="49" charset="-128"/>
                        </a:rPr>
                        <a:t>（</a:t>
                      </a:r>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イメージポンチ絵でも可）</a:t>
                      </a:r>
                      <a:endParaRPr kumimoji="1" lang="ja-JP" altLang="en-US" sz="1800"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ＭＳ ゴシック" panose="020B0609070205080204" pitchFamily="49" charset="-128"/>
                          <a:ea typeface="ＭＳ ゴシック" panose="020B0609070205080204" pitchFamily="49" charset="-128"/>
                        </a:rPr>
                        <a:t>機械的締結、接着接合の接着・接合原理とは全く異なる「●●現象」を駆使して、アルミ合金やチタン合金</a:t>
                      </a:r>
                      <a:r>
                        <a:rPr kumimoji="1" lang="en-US" altLang="ja-JP" sz="1800" b="0" dirty="0">
                          <a:solidFill>
                            <a:schemeClr val="tx1"/>
                          </a:solidFill>
                          <a:latin typeface="ＭＳ ゴシック" panose="020B0609070205080204" pitchFamily="49" charset="-128"/>
                          <a:ea typeface="ＭＳ ゴシック" panose="020B0609070205080204" pitchFamily="49" charset="-128"/>
                        </a:rPr>
                        <a:t>/CFRP</a:t>
                      </a:r>
                      <a:r>
                        <a:rPr kumimoji="1" lang="ja-JP" altLang="en-US" sz="1800" b="0" dirty="0">
                          <a:solidFill>
                            <a:schemeClr val="tx1"/>
                          </a:solidFill>
                          <a:latin typeface="ＭＳ ゴシック" panose="020B0609070205080204" pitchFamily="49" charset="-128"/>
                          <a:ea typeface="ＭＳ ゴシック" panose="020B0609070205080204" pitchFamily="49" charset="-128"/>
                        </a:rPr>
                        <a:t>異種材料の接合界面を接合後に「一体化」することで従来法よりも強固な接合力を短時間で付与する方法</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ＭＳ ゴシック" panose="020B0609070205080204" pitchFamily="49" charset="-128"/>
                          <a:ea typeface="ＭＳ ゴシック" panose="020B0609070205080204" pitchFamily="49" charset="-128"/>
                        </a:rPr>
                        <a:t>（イメージポンチ絵でも可）</a:t>
                      </a:r>
                    </a:p>
                  </a:txBody>
                  <a:tcPr/>
                </a:tc>
                <a:extLst>
                  <a:ext uri="{0D108BD9-81ED-4DB2-BD59-A6C34878D82A}">
                    <a16:rowId xmlns:a16="http://schemas.microsoft.com/office/drawing/2014/main" val="794139719"/>
                  </a:ext>
                </a:extLst>
              </a:tr>
              <a:tr h="653633">
                <a:tc rowSpan="2">
                  <a:txBody>
                    <a:bodyPr/>
                    <a:lstStyle/>
                    <a:p>
                      <a:pPr algn="ctr"/>
                      <a:r>
                        <a:rPr kumimoji="1" lang="ja-JP" altLang="en-US" sz="2000" b="1" dirty="0">
                          <a:solidFill>
                            <a:schemeClr val="tx1"/>
                          </a:solidFill>
                        </a:rPr>
                        <a:t>課題・特徴</a:t>
                      </a:r>
                    </a:p>
                  </a:txBody>
                  <a:tcPr anchor="ctr">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82B2E2"/>
                    </a:solidFill>
                  </a:tcPr>
                </a:tc>
                <a:tc gridSpan="2">
                  <a:txBody>
                    <a:bodyPr/>
                    <a:lstStyle/>
                    <a:p>
                      <a:pPr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従来技術の課題</a:t>
                      </a:r>
                    </a:p>
                  </a:txBody>
                  <a:tcPr anchor="ctr">
                    <a:solidFill>
                      <a:srgbClr val="E7F4FA"/>
                    </a:solidFill>
                  </a:tcPr>
                </a:tc>
                <a:tc hMerge="1">
                  <a:txBody>
                    <a:bodyPr/>
                    <a:lstStyle/>
                    <a:p>
                      <a:pPr algn="ctr"/>
                      <a:endParaRPr kumimoji="1" lang="ja-JP" altLang="en-US" sz="2000" b="1" dirty="0"/>
                    </a:p>
                  </a:txBody>
                  <a:tcPr anchor="ctr">
                    <a:solidFill>
                      <a:srgbClr val="E7F4FA"/>
                    </a:solidFill>
                  </a:tcPr>
                </a:tc>
                <a:tc>
                  <a:txBody>
                    <a:bodyPr/>
                    <a:lstStyle/>
                    <a:p>
                      <a:pPr algn="l"/>
                      <a:r>
                        <a:rPr kumimoji="1" lang="ja-JP" altLang="en-US" sz="1800" b="1" dirty="0">
                          <a:solidFill>
                            <a:schemeClr val="tx1"/>
                          </a:solidFill>
                          <a:latin typeface="ＭＳ ゴシック" panose="020B0609070205080204" pitchFamily="49" charset="-128"/>
                          <a:ea typeface="ＭＳ ゴシック" panose="020B0609070205080204" pitchFamily="49" charset="-128"/>
                        </a:rPr>
                        <a:t>従来技術の課題に対する</a:t>
                      </a:r>
                      <a:endParaRPr kumimoji="1" lang="en-US" altLang="ja-JP" sz="18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800" b="1" dirty="0">
                          <a:solidFill>
                            <a:schemeClr val="tx1"/>
                          </a:solidFill>
                          <a:latin typeface="ＭＳ ゴシック" panose="020B0609070205080204" pitchFamily="49" charset="-128"/>
                          <a:ea typeface="ＭＳ ゴシック" panose="020B0609070205080204" pitchFamily="49" charset="-128"/>
                        </a:rPr>
                        <a:t>新技術の特徴</a:t>
                      </a:r>
                    </a:p>
                  </a:txBody>
                  <a:tcPr anchor="ctr">
                    <a:solidFill>
                      <a:srgbClr val="E7F4FA"/>
                    </a:solidFill>
                  </a:tcPr>
                </a:tc>
                <a:extLst>
                  <a:ext uri="{0D108BD9-81ED-4DB2-BD59-A6C34878D82A}">
                    <a16:rowId xmlns:a16="http://schemas.microsoft.com/office/drawing/2014/main" val="3208412680"/>
                  </a:ext>
                </a:extLst>
              </a:tr>
              <a:tr h="2837405">
                <a:tc vMerge="1">
                  <a:txBody>
                    <a:bodyPr/>
                    <a:lstStyle/>
                    <a:p>
                      <a:endParaRPr kumimoji="1" lang="ja-JP" altLang="en-US" dirty="0"/>
                    </a:p>
                  </a:txBody>
                  <a:tcPr>
                    <a:solidFill>
                      <a:srgbClr val="82B2E2"/>
                    </a:solidFill>
                  </a:tcPr>
                </a:tc>
                <a:tc>
                  <a:txBody>
                    <a:bodyPr/>
                    <a:lstStyle/>
                    <a:p>
                      <a:pPr algn="l"/>
                      <a:r>
                        <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rPr>
                        <a:t>1.</a:t>
                      </a:r>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接合時に多数の締結部品や加工工程が必要なため、工数が多く製作日数が長くなり製作コストが高い。</a:t>
                      </a:r>
                      <a:endPar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endParaRPr>
                    </a:p>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２．継手が重ね継手になるなど、接合に要す付属部品による製品重量が過大となり一般に車載部品には不適当。</a:t>
                      </a:r>
                      <a:endParaRPr kumimoji="1" lang="ja-JP" altLang="en-US" sz="1800" b="0" dirty="0">
                        <a:solidFill>
                          <a:schemeClr val="tx1"/>
                        </a:solidFill>
                        <a:latin typeface="ＭＳ ゴシック" panose="020B0609070205080204" pitchFamily="49" charset="-128"/>
                        <a:ea typeface="ＭＳ ゴシック" panose="020B0609070205080204" pitchFamily="49" charset="-128"/>
                      </a:endParaRPr>
                    </a:p>
                  </a:txBody>
                  <a:tcPr>
                    <a:lnR w="12700" cap="flat" cmpd="sng" algn="ctr">
                      <a:solidFill>
                        <a:schemeClr val="tx1"/>
                      </a:solidFill>
                      <a:prstDash val="solid"/>
                      <a:round/>
                      <a:headEnd type="none" w="med" len="med"/>
                      <a:tailEnd type="none" w="med" len="med"/>
                    </a:lnR>
                  </a:tcPr>
                </a:tc>
                <a:tc>
                  <a:txBody>
                    <a:bodyPr/>
                    <a:lstStyle/>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１．硬化時間が必要なため、接合体の生産速度に大きく影響。</a:t>
                      </a:r>
                      <a:endPar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endParaRPr>
                    </a:p>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２．接合体の耐熱性は、接着剤の耐熱性によって大きく依存する。</a:t>
                      </a:r>
                      <a:endPar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endParaRPr>
                    </a:p>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３．接合後の接着性良否判定が難しい（非破壊検査が困難）</a:t>
                      </a:r>
                      <a:endParaRPr kumimoji="1" lang="ja-JP" altLang="en-US" sz="1800"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tcPr>
                </a:tc>
                <a:tc>
                  <a:txBody>
                    <a:bodyPr/>
                    <a:lstStyle/>
                    <a:p>
                      <a:r>
                        <a:rPr kumimoji="1" lang="ja-JP" altLang="en-US" sz="1800" b="0" dirty="0">
                          <a:solidFill>
                            <a:schemeClr val="tx1"/>
                          </a:solidFill>
                          <a:latin typeface="ＭＳ ゴシック" panose="020B0609070205080204" pitchFamily="49" charset="-128"/>
                          <a:ea typeface="ＭＳ ゴシック" panose="020B0609070205080204" pitchFamily="49" charset="-128"/>
                        </a:rPr>
                        <a:t>●接合界面一体化により接合強度の向上が可能</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800" b="0" dirty="0">
                          <a:solidFill>
                            <a:schemeClr val="tx1"/>
                          </a:solidFill>
                          <a:latin typeface="ＭＳ ゴシック" panose="020B0609070205080204" pitchFamily="49" charset="-128"/>
                          <a:ea typeface="ＭＳ ゴシック" panose="020B0609070205080204" pitchFamily="49" charset="-128"/>
                        </a:rPr>
                        <a:t>●接合工程が簡易となり加工時間短縮、加熱条件を緩和出来るので、接合に要す単位当たり所要時間を大幅に短縮</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800" b="0" dirty="0">
                          <a:solidFill>
                            <a:schemeClr val="tx1"/>
                          </a:solidFill>
                          <a:latin typeface="ＭＳ ゴシック" panose="020B0609070205080204" pitchFamily="49" charset="-128"/>
                          <a:ea typeface="ＭＳ ゴシック" panose="020B0609070205080204" pitchFamily="49" charset="-128"/>
                        </a:rPr>
                        <a:t>●接合後の重量増をきたす付属部品が不要なので接合体の軽量化が可能</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800" b="0" dirty="0">
                          <a:solidFill>
                            <a:schemeClr val="tx1"/>
                          </a:solidFill>
                          <a:latin typeface="ＭＳ ゴシック" panose="020B0609070205080204" pitchFamily="49" charset="-128"/>
                          <a:ea typeface="ＭＳ ゴシック" panose="020B0609070205080204" pitchFamily="49" charset="-128"/>
                        </a:rPr>
                        <a:t>●無接着剤のため接合体の耐熱性は接着剤でなく主材料（金属、</a:t>
                      </a:r>
                      <a:r>
                        <a:rPr kumimoji="1" lang="en-US" altLang="ja-JP" sz="1800" b="0" dirty="0">
                          <a:solidFill>
                            <a:schemeClr val="tx1"/>
                          </a:solidFill>
                          <a:latin typeface="ＭＳ ゴシック" panose="020B0609070205080204" pitchFamily="49" charset="-128"/>
                          <a:ea typeface="ＭＳ ゴシック" panose="020B0609070205080204" pitchFamily="49" charset="-128"/>
                        </a:rPr>
                        <a:t>CFRP</a:t>
                      </a:r>
                      <a:r>
                        <a:rPr kumimoji="1" lang="ja-JP" altLang="en-US" sz="1800" b="0" dirty="0">
                          <a:solidFill>
                            <a:schemeClr val="tx1"/>
                          </a:solidFill>
                          <a:latin typeface="ＭＳ ゴシック" panose="020B0609070205080204" pitchFamily="49" charset="-128"/>
                          <a:ea typeface="ＭＳ ゴシック" panose="020B0609070205080204" pitchFamily="49" charset="-128"/>
                        </a:rPr>
                        <a:t>）のみに依存</a:t>
                      </a:r>
                    </a:p>
                  </a:txBody>
                  <a:tcPr/>
                </a:tc>
                <a:extLst>
                  <a:ext uri="{0D108BD9-81ED-4DB2-BD59-A6C34878D82A}">
                    <a16:rowId xmlns:a16="http://schemas.microsoft.com/office/drawing/2014/main" val="2765318153"/>
                  </a:ext>
                </a:extLst>
              </a:tr>
            </a:tbl>
          </a:graphicData>
        </a:graphic>
      </p:graphicFrame>
      <p:sp>
        <p:nvSpPr>
          <p:cNvPr id="3" name="正方形/長方形 2">
            <a:extLst>
              <a:ext uri="{FF2B5EF4-FFF2-40B4-BE49-F238E27FC236}">
                <a16:creationId xmlns:a16="http://schemas.microsoft.com/office/drawing/2014/main" id="{06CF27FC-CF6D-8F00-253A-6CDEF2EA8156}"/>
              </a:ext>
            </a:extLst>
          </p:cNvPr>
          <p:cNvSpPr/>
          <p:nvPr/>
        </p:nvSpPr>
        <p:spPr>
          <a:xfrm>
            <a:off x="10915048" y="53703"/>
            <a:ext cx="1765244" cy="62969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記入例ー１</a:t>
            </a:r>
          </a:p>
        </p:txBody>
      </p:sp>
      <p:sp>
        <p:nvSpPr>
          <p:cNvPr id="4" name="テキスト ボックス 3">
            <a:extLst>
              <a:ext uri="{FF2B5EF4-FFF2-40B4-BE49-F238E27FC236}">
                <a16:creationId xmlns:a16="http://schemas.microsoft.com/office/drawing/2014/main" id="{28EAD897-6B2C-B574-E821-29FC5DFC333A}"/>
              </a:ext>
            </a:extLst>
          </p:cNvPr>
          <p:cNvSpPr txBox="1"/>
          <p:nvPr/>
        </p:nvSpPr>
        <p:spPr>
          <a:xfrm>
            <a:off x="121309" y="-4749"/>
            <a:ext cx="8542723" cy="769441"/>
          </a:xfrm>
          <a:prstGeom prst="rect">
            <a:avLst/>
          </a:prstGeom>
          <a:noFill/>
        </p:spPr>
        <p:txBody>
          <a:bodyPr wrap="none" rtlCol="0">
            <a:spAutoFit/>
          </a:bodyPr>
          <a:lstStyle/>
          <a:p>
            <a:r>
              <a:rPr kumimoji="1" lang="ja-JP" altLang="en-US" sz="4400" b="1" dirty="0">
                <a:solidFill>
                  <a:srgbClr val="003198"/>
                </a:solidFill>
                <a:latin typeface="+mj-ea"/>
                <a:ea typeface="+mj-ea"/>
              </a:rPr>
              <a:t>（別紙）従来技術と新技術の比較表</a:t>
            </a:r>
          </a:p>
        </p:txBody>
      </p:sp>
    </p:spTree>
    <p:extLst>
      <p:ext uri="{BB962C8B-B14F-4D97-AF65-F5344CB8AC3E}">
        <p14:creationId xmlns:p14="http://schemas.microsoft.com/office/powerpoint/2010/main" val="2733757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A29EF-B9D5-E132-3772-3EDFEE439E26}"/>
            </a:ext>
          </a:extLst>
        </p:cNvPr>
        <p:cNvGrpSpPr/>
        <p:nvPr/>
      </p:nvGrpSpPr>
      <p:grpSpPr>
        <a:xfrm>
          <a:off x="0" y="0"/>
          <a:ext cx="0" cy="0"/>
          <a:chOff x="0" y="0"/>
          <a:chExt cx="0" cy="0"/>
        </a:xfrm>
      </p:grpSpPr>
      <p:sp>
        <p:nvSpPr>
          <p:cNvPr id="37" name="テキスト ボックス 36">
            <a:extLst>
              <a:ext uri="{FF2B5EF4-FFF2-40B4-BE49-F238E27FC236}">
                <a16:creationId xmlns:a16="http://schemas.microsoft.com/office/drawing/2014/main" id="{B5DB69C3-A99A-6B35-BADC-EE85F1277D12}"/>
              </a:ext>
            </a:extLst>
          </p:cNvPr>
          <p:cNvSpPr txBox="1"/>
          <p:nvPr/>
        </p:nvSpPr>
        <p:spPr>
          <a:xfrm>
            <a:off x="121309" y="-4749"/>
            <a:ext cx="5598007" cy="769441"/>
          </a:xfrm>
          <a:prstGeom prst="rect">
            <a:avLst/>
          </a:prstGeom>
          <a:noFill/>
        </p:spPr>
        <p:txBody>
          <a:bodyPr wrap="none" rtlCol="0">
            <a:spAutoFit/>
          </a:bodyPr>
          <a:lstStyle/>
          <a:p>
            <a:r>
              <a:rPr kumimoji="1" lang="en-US" altLang="ja-JP" sz="4400" b="1" dirty="0">
                <a:solidFill>
                  <a:srgbClr val="003198"/>
                </a:solidFill>
                <a:latin typeface="+mj-ea"/>
                <a:ea typeface="+mj-ea"/>
              </a:rPr>
              <a:t>Go-Tech</a:t>
            </a:r>
            <a:r>
              <a:rPr kumimoji="1" lang="ja-JP" altLang="en-US" sz="4400" b="1" dirty="0">
                <a:solidFill>
                  <a:srgbClr val="003198"/>
                </a:solidFill>
                <a:latin typeface="+mj-ea"/>
                <a:ea typeface="+mj-ea"/>
              </a:rPr>
              <a:t>ビジョンシート</a:t>
            </a:r>
          </a:p>
        </p:txBody>
      </p:sp>
      <p:graphicFrame>
        <p:nvGraphicFramePr>
          <p:cNvPr id="38" name="表 37">
            <a:extLst>
              <a:ext uri="{FF2B5EF4-FFF2-40B4-BE49-F238E27FC236}">
                <a16:creationId xmlns:a16="http://schemas.microsoft.com/office/drawing/2014/main" id="{CF0C9B20-E272-907A-4D2F-DCBA4F5F7D7F}"/>
              </a:ext>
            </a:extLst>
          </p:cNvPr>
          <p:cNvGraphicFramePr>
            <a:graphicFrameLocks noGrp="1"/>
          </p:cNvGraphicFramePr>
          <p:nvPr/>
        </p:nvGraphicFramePr>
        <p:xfrm>
          <a:off x="6242343" y="-14965"/>
          <a:ext cx="6465242" cy="964330"/>
        </p:xfrm>
        <a:graphic>
          <a:graphicData uri="http://schemas.openxmlformats.org/drawingml/2006/table">
            <a:tbl>
              <a:tblPr firstRow="1" bandRow="1">
                <a:tableStyleId>{5C22544A-7EE6-4342-B048-85BDC9FD1C3A}</a:tableStyleId>
              </a:tblPr>
              <a:tblGrid>
                <a:gridCol w="6465242">
                  <a:extLst>
                    <a:ext uri="{9D8B030D-6E8A-4147-A177-3AD203B41FA5}">
                      <a16:colId xmlns:a16="http://schemas.microsoft.com/office/drawing/2014/main" val="2408973110"/>
                    </a:ext>
                  </a:extLst>
                </a:gridCol>
              </a:tblGrid>
              <a:tr h="482165">
                <a:tc>
                  <a:txBody>
                    <a:bodyPr/>
                    <a:lstStyle/>
                    <a:p>
                      <a:r>
                        <a:rPr lang="ja-JP" altLang="en-US" sz="1200" b="1" dirty="0">
                          <a:solidFill>
                            <a:srgbClr val="003198"/>
                          </a:solidFill>
                        </a:rPr>
                        <a:t>企業名　</a:t>
                      </a:r>
                      <a:r>
                        <a:rPr lang="ja-JP" altLang="en-US" sz="1200" b="0" dirty="0">
                          <a:solidFill>
                            <a:srgbClr val="003198"/>
                          </a:solidFill>
                        </a:rPr>
                        <a:t>：　　　　　　　　　　　　　　　　　　　</a:t>
                      </a:r>
                      <a:r>
                        <a:rPr lang="ja-JP" altLang="en-US" sz="1200" b="1" dirty="0">
                          <a:solidFill>
                            <a:srgbClr val="003198"/>
                          </a:solidFill>
                        </a:rPr>
                        <a:t>担当者名　</a:t>
                      </a:r>
                      <a:r>
                        <a:rPr lang="ja-JP" altLang="en-US" sz="1200" b="0" dirty="0">
                          <a:solidFill>
                            <a:srgbClr val="003198"/>
                          </a:solidFill>
                        </a:rPr>
                        <a:t>：</a:t>
                      </a:r>
                      <a:endParaRPr lang="en-US" altLang="ja-JP" sz="1200" b="0" dirty="0">
                        <a:solidFill>
                          <a:srgbClr val="003198"/>
                        </a:solidFill>
                      </a:endParaRPr>
                    </a:p>
                    <a:p>
                      <a:r>
                        <a:rPr lang="ja-JP" altLang="en-US" sz="1200" b="1" dirty="0">
                          <a:solidFill>
                            <a:srgbClr val="003198"/>
                          </a:solidFill>
                        </a:rPr>
                        <a:t>電話　</a:t>
                      </a:r>
                      <a:r>
                        <a:rPr lang="ja-JP" altLang="en-US" sz="1200" b="0" dirty="0">
                          <a:solidFill>
                            <a:srgbClr val="003198"/>
                          </a:solidFill>
                        </a:rPr>
                        <a:t>：　  　　　　　　　　　　　　　　　　　　　</a:t>
                      </a:r>
                      <a:r>
                        <a:rPr lang="ja-JP" altLang="en-US" sz="1200" b="1" dirty="0">
                          <a:solidFill>
                            <a:srgbClr val="003198"/>
                          </a:solidFill>
                        </a:rPr>
                        <a:t>メ  ー  ル　</a:t>
                      </a:r>
                      <a:r>
                        <a:rPr lang="ja-JP" altLang="en-US" sz="1200" b="0" dirty="0">
                          <a:solidFill>
                            <a:srgbClr val="003198"/>
                          </a:solidFill>
                        </a:rPr>
                        <a:t>：</a:t>
                      </a:r>
                    </a:p>
                  </a:txBody>
                  <a:tcPr anchor="b">
                    <a:lnL w="12700" cmpd="sng">
                      <a:noFill/>
                    </a:lnL>
                    <a:lnR w="12700" cmpd="sng">
                      <a:noFill/>
                    </a:lnR>
                    <a:lnT w="12700" cmpd="sng">
                      <a:noFill/>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3844818"/>
                  </a:ext>
                </a:extLst>
              </a:tr>
              <a:tr h="482165">
                <a:tc>
                  <a:txBody>
                    <a:bodyPr/>
                    <a:lstStyle/>
                    <a:p>
                      <a:r>
                        <a:rPr lang="en-US" altLang="ja-JP" sz="1200" b="1" dirty="0">
                          <a:solidFill>
                            <a:srgbClr val="003198"/>
                          </a:solidFill>
                        </a:rPr>
                        <a:t>Go-Tech</a:t>
                      </a:r>
                      <a:r>
                        <a:rPr lang="ja-JP" altLang="en-US" sz="1200" b="1" dirty="0">
                          <a:solidFill>
                            <a:srgbClr val="003198"/>
                          </a:solidFill>
                        </a:rPr>
                        <a:t>仮テーマ　</a:t>
                      </a:r>
                      <a:r>
                        <a:rPr lang="ja-JP" altLang="en-US" sz="1200" b="0" dirty="0">
                          <a:solidFill>
                            <a:srgbClr val="003198"/>
                          </a:solidFill>
                        </a:rPr>
                        <a:t>：</a:t>
                      </a:r>
                    </a:p>
                  </a:txBody>
                  <a:tcPr anchor="b">
                    <a:lnL w="12700" cmpd="sng">
                      <a:noFill/>
                    </a:lnL>
                    <a:lnR w="12700" cmpd="sng">
                      <a:noFill/>
                    </a:lnR>
                    <a:lnT w="28575" cap="flat" cmpd="sng" algn="ctr">
                      <a:solidFill>
                        <a:srgbClr val="003198"/>
                      </a:solidFill>
                      <a:prstDash val="solid"/>
                      <a:round/>
                      <a:headEnd type="none" w="med" len="med"/>
                      <a:tailEnd type="none" w="med" len="med"/>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85127"/>
                  </a:ext>
                </a:extLst>
              </a:tr>
            </a:tbl>
          </a:graphicData>
        </a:graphic>
      </p:graphicFrame>
      <p:grpSp>
        <p:nvGrpSpPr>
          <p:cNvPr id="39" name="グループ化 38">
            <a:extLst>
              <a:ext uri="{FF2B5EF4-FFF2-40B4-BE49-F238E27FC236}">
                <a16:creationId xmlns:a16="http://schemas.microsoft.com/office/drawing/2014/main" id="{7EC6F286-6329-A32E-9CDC-B8C06B91A225}"/>
              </a:ext>
            </a:extLst>
          </p:cNvPr>
          <p:cNvGrpSpPr/>
          <p:nvPr/>
        </p:nvGrpSpPr>
        <p:grpSpPr>
          <a:xfrm>
            <a:off x="241081" y="1198843"/>
            <a:ext cx="4021203" cy="4368662"/>
            <a:chOff x="157268" y="1182827"/>
            <a:chExt cx="4061884" cy="5412500"/>
          </a:xfrm>
        </p:grpSpPr>
        <p:sp>
          <p:nvSpPr>
            <p:cNvPr id="40" name="正方形/長方形 39">
              <a:extLst>
                <a:ext uri="{FF2B5EF4-FFF2-40B4-BE49-F238E27FC236}">
                  <a16:creationId xmlns:a16="http://schemas.microsoft.com/office/drawing/2014/main" id="{BDF4DDC2-41BD-1ECA-EF80-DB790763B07C}"/>
                </a:ext>
              </a:extLst>
            </p:cNvPr>
            <p:cNvSpPr/>
            <p:nvPr/>
          </p:nvSpPr>
          <p:spPr>
            <a:xfrm>
              <a:off x="157268" y="1182827"/>
              <a:ext cx="406188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41" name="正方形/長方形 40">
              <a:extLst>
                <a:ext uri="{FF2B5EF4-FFF2-40B4-BE49-F238E27FC236}">
                  <a16:creationId xmlns:a16="http://schemas.microsoft.com/office/drawing/2014/main" id="{469D5C73-6FCB-0D78-F39C-570181617187}"/>
                </a:ext>
              </a:extLst>
            </p:cNvPr>
            <p:cNvSpPr/>
            <p:nvPr/>
          </p:nvSpPr>
          <p:spPr>
            <a:xfrm>
              <a:off x="282175" y="1619727"/>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①会社概要</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事業内容</a:t>
              </a:r>
              <a:r>
                <a:rPr kumimoji="1" lang="en-US" altLang="ja-JP" sz="1050" dirty="0">
                  <a:solidFill>
                    <a:schemeClr val="tx1"/>
                  </a:solidFill>
                </a:rPr>
                <a:t>】</a:t>
              </a:r>
              <a:r>
                <a:rPr kumimoji="1" lang="ja-JP" altLang="en-US" sz="1050" dirty="0">
                  <a:solidFill>
                    <a:schemeClr val="tx1"/>
                  </a:solidFill>
                </a:rPr>
                <a:t>当社は独自の金型設計技術により特殊な断面形状の軟質樹脂を成形し、それをけが防止用の縁取り材とする住宅機器類の部品、例えばミラー、パネル類，引き出し，風呂蓋等を製造し住宅機器メーカーに納品している。また一部の製品はホームセンターで自社ブランドでも販売してい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資本金</a:t>
              </a:r>
              <a:r>
                <a:rPr kumimoji="1" lang="en-US" altLang="ja-JP" sz="1050" dirty="0">
                  <a:solidFill>
                    <a:schemeClr val="tx1"/>
                  </a:solidFill>
                </a:rPr>
                <a:t>】</a:t>
              </a:r>
              <a:r>
                <a:rPr kumimoji="1" lang="ja-JP" altLang="en-US" sz="1050" dirty="0">
                  <a:solidFill>
                    <a:schemeClr val="tx1"/>
                  </a:solidFill>
                </a:rPr>
                <a:t>　　　　　 </a:t>
              </a:r>
              <a:r>
                <a:rPr kumimoji="1" lang="en-US" altLang="ja-JP" sz="1050" dirty="0">
                  <a:solidFill>
                    <a:schemeClr val="tx1"/>
                  </a:solidFill>
                </a:rPr>
                <a:t> 100</a:t>
              </a:r>
              <a:r>
                <a:rPr kumimoji="1" lang="ja-JP" altLang="en-US" sz="1050" dirty="0">
                  <a:solidFill>
                    <a:schemeClr val="tx1"/>
                  </a:solidFill>
                </a:rPr>
                <a:t>名</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従業員数</a:t>
              </a:r>
              <a:r>
                <a:rPr kumimoji="1" lang="en-US" altLang="ja-JP" sz="1050" dirty="0">
                  <a:solidFill>
                    <a:schemeClr val="tx1"/>
                  </a:solidFill>
                </a:rPr>
                <a:t>】</a:t>
              </a:r>
              <a:r>
                <a:rPr kumimoji="1" lang="ja-JP" altLang="en-US" sz="1050" dirty="0">
                  <a:solidFill>
                    <a:schemeClr val="tx1"/>
                  </a:solidFill>
                </a:rPr>
                <a:t>　　　</a:t>
              </a:r>
              <a:r>
                <a:rPr kumimoji="1" lang="en-US" altLang="ja-JP" sz="1050" dirty="0">
                  <a:solidFill>
                    <a:schemeClr val="tx1"/>
                  </a:solidFill>
                </a:rPr>
                <a:t>5,000</a:t>
              </a:r>
              <a:r>
                <a:rPr kumimoji="1" lang="ja-JP" altLang="en-US" sz="1050" dirty="0">
                  <a:solidFill>
                    <a:schemeClr val="tx1"/>
                  </a:solidFill>
                </a:rPr>
                <a:t>万円</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年間売上高</a:t>
              </a:r>
              <a:r>
                <a:rPr kumimoji="1" lang="en-US" altLang="ja-JP" sz="1050" dirty="0">
                  <a:solidFill>
                    <a:schemeClr val="tx1"/>
                  </a:solidFill>
                </a:rPr>
                <a:t>】</a:t>
              </a:r>
              <a:r>
                <a:rPr kumimoji="1" lang="ja-JP" altLang="en-US" sz="1050" dirty="0">
                  <a:solidFill>
                    <a:schemeClr val="tx1"/>
                  </a:solidFill>
                </a:rPr>
                <a:t>　　約</a:t>
              </a:r>
              <a:r>
                <a:rPr kumimoji="1" lang="en-US" altLang="ja-JP" sz="1050" dirty="0">
                  <a:solidFill>
                    <a:schemeClr val="tx1"/>
                  </a:solidFill>
                </a:rPr>
                <a:t>30</a:t>
              </a:r>
              <a:r>
                <a:rPr kumimoji="1" lang="ja-JP" altLang="en-US" sz="1050" dirty="0">
                  <a:solidFill>
                    <a:schemeClr val="tx1"/>
                  </a:solidFill>
                </a:rPr>
                <a:t>億円</a:t>
              </a:r>
            </a:p>
            <a:p>
              <a:endParaRPr kumimoji="1" lang="ja-JP" altLang="en-US" sz="1050" dirty="0">
                <a:solidFill>
                  <a:schemeClr val="tx1"/>
                </a:solidFill>
              </a:endParaRPr>
            </a:p>
          </p:txBody>
        </p:sp>
        <p:sp>
          <p:nvSpPr>
            <p:cNvPr id="42" name="正方形/長方形 41">
              <a:extLst>
                <a:ext uri="{FF2B5EF4-FFF2-40B4-BE49-F238E27FC236}">
                  <a16:creationId xmlns:a16="http://schemas.microsoft.com/office/drawing/2014/main" id="{F9D9D0BE-508F-A543-319E-E13E81BCBF3F}"/>
                </a:ext>
              </a:extLst>
            </p:cNvPr>
            <p:cNvSpPr/>
            <p:nvPr/>
          </p:nvSpPr>
          <p:spPr>
            <a:xfrm>
              <a:off x="282175" y="4118715"/>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②会社を取り巻く環境変化・社会的背景</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 社会の変化</a:t>
              </a:r>
              <a:r>
                <a:rPr kumimoji="1" lang="en-US" altLang="ja-JP" sz="1050" dirty="0">
                  <a:solidFill>
                    <a:schemeClr val="tx1"/>
                  </a:solidFill>
                </a:rPr>
                <a:t>】</a:t>
              </a:r>
              <a:r>
                <a:rPr kumimoji="1" lang="ja-JP" altLang="en-US" sz="1050" dirty="0">
                  <a:solidFill>
                    <a:schemeClr val="tx1"/>
                  </a:solidFill>
                </a:rPr>
                <a:t>環境保護の面からプラスチックには厳しい目が注がれており、特に</a:t>
              </a:r>
              <a:r>
                <a:rPr kumimoji="1" lang="en-US" altLang="ja-JP" sz="1050" dirty="0">
                  <a:solidFill>
                    <a:schemeClr val="tx1"/>
                  </a:solidFill>
                </a:rPr>
                <a:t>PVC</a:t>
              </a:r>
              <a:r>
                <a:rPr kumimoji="1" lang="ja-JP" altLang="en-US" sz="1050" dirty="0">
                  <a:solidFill>
                    <a:schemeClr val="tx1"/>
                  </a:solidFill>
                </a:rPr>
                <a:t>樹脂に対しては多量の環境ホルモンを含有と焼却時の有毒ガス発生が懸念されている。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 顧客ニーズの変化</a:t>
              </a:r>
              <a:r>
                <a:rPr kumimoji="1" lang="en-US" altLang="ja-JP" sz="1050" dirty="0">
                  <a:solidFill>
                    <a:schemeClr val="tx1"/>
                  </a:solidFill>
                </a:rPr>
                <a:t>】</a:t>
              </a:r>
              <a:r>
                <a:rPr kumimoji="1" lang="ja-JP" altLang="en-US" sz="1050" dirty="0">
                  <a:solidFill>
                    <a:schemeClr val="tx1"/>
                  </a:solidFill>
                </a:rPr>
                <a:t>できるだけプラスチックを使用せず使用する場合もより環境負荷が小さい材料を選択する動きがある。</a:t>
              </a:r>
              <a:endParaRPr kumimoji="1" lang="en-US" altLang="ja-JP" sz="1050" b="1" dirty="0">
                <a:solidFill>
                  <a:schemeClr val="tx1"/>
                </a:solidFill>
              </a:endParaRPr>
            </a:p>
            <a:p>
              <a:r>
                <a:rPr kumimoji="1" lang="en-US" altLang="ja-JP" sz="1050" dirty="0">
                  <a:solidFill>
                    <a:schemeClr val="tx1"/>
                  </a:solidFill>
                </a:rPr>
                <a:t>【</a:t>
              </a:r>
              <a:r>
                <a:rPr kumimoji="1" lang="ja-JP" altLang="en-US" sz="1050" dirty="0">
                  <a:solidFill>
                    <a:schemeClr val="tx1"/>
                  </a:solidFill>
                </a:rPr>
                <a:t>市場・業界の変化</a:t>
              </a:r>
              <a:r>
                <a:rPr kumimoji="1" lang="en-US" altLang="ja-JP" sz="1050" dirty="0">
                  <a:solidFill>
                    <a:schemeClr val="tx1"/>
                  </a:solidFill>
                </a:rPr>
                <a:t>】</a:t>
              </a:r>
              <a:r>
                <a:rPr kumimoji="1" lang="ja-JP" altLang="en-US" sz="1050" dirty="0">
                  <a:solidFill>
                    <a:schemeClr val="tx1"/>
                  </a:solidFill>
                </a:rPr>
                <a:t>できるだけ環境負荷が小さい材料・製品を開発しようとする方向に進んでいる。</a:t>
              </a:r>
              <a:r>
                <a:rPr kumimoji="1" lang="en-US" altLang="ja-JP" sz="1050" dirty="0">
                  <a:solidFill>
                    <a:schemeClr val="tx1"/>
                  </a:solidFill>
                </a:rPr>
                <a:t>【</a:t>
              </a:r>
              <a:r>
                <a:rPr kumimoji="1" lang="ja-JP" altLang="en-US" sz="1050" dirty="0">
                  <a:solidFill>
                    <a:schemeClr val="tx1"/>
                  </a:solidFill>
                </a:rPr>
                <a:t>技術の変化</a:t>
              </a:r>
              <a:r>
                <a:rPr kumimoji="1" lang="en-US" altLang="ja-JP" sz="1050" dirty="0">
                  <a:solidFill>
                    <a:schemeClr val="tx1"/>
                  </a:solidFill>
                </a:rPr>
                <a:t>】POE</a:t>
              </a:r>
              <a:r>
                <a:rPr kumimoji="1" lang="ja-JP" altLang="en-US" sz="1050" dirty="0">
                  <a:solidFill>
                    <a:schemeClr val="tx1"/>
                  </a:solidFill>
                </a:rPr>
                <a:t>樹脂など強度・剛性等の機械的特性で</a:t>
              </a:r>
              <a:r>
                <a:rPr kumimoji="1" lang="en-US" altLang="ja-JP" sz="1050" dirty="0">
                  <a:solidFill>
                    <a:schemeClr val="tx1"/>
                  </a:solidFill>
                </a:rPr>
                <a:t>PVC</a:t>
              </a:r>
              <a:r>
                <a:rPr kumimoji="1" lang="ja-JP" altLang="en-US" sz="1050" dirty="0">
                  <a:solidFill>
                    <a:schemeClr val="tx1"/>
                  </a:solidFill>
                </a:rPr>
                <a:t>を代替可能で環境ホルモンや焼却時有毒ガス発生の問題が生じ無い樹脂が開発されている。</a:t>
              </a:r>
              <a:endParaRPr kumimoji="1" lang="en-US" altLang="ja-JP" sz="1050" dirty="0">
                <a:solidFill>
                  <a:schemeClr val="tx1"/>
                </a:solidFill>
              </a:endParaRPr>
            </a:p>
          </p:txBody>
        </p:sp>
      </p:grpSp>
      <p:grpSp>
        <p:nvGrpSpPr>
          <p:cNvPr id="43" name="グループ化 42">
            <a:extLst>
              <a:ext uri="{FF2B5EF4-FFF2-40B4-BE49-F238E27FC236}">
                <a16:creationId xmlns:a16="http://schemas.microsoft.com/office/drawing/2014/main" id="{C1421832-E48D-248F-76EB-F1419B101546}"/>
              </a:ext>
            </a:extLst>
          </p:cNvPr>
          <p:cNvGrpSpPr/>
          <p:nvPr/>
        </p:nvGrpSpPr>
        <p:grpSpPr>
          <a:xfrm>
            <a:off x="5250427" y="1144694"/>
            <a:ext cx="7242711" cy="4368663"/>
            <a:chOff x="4399791" y="1209687"/>
            <a:chExt cx="8307794" cy="5412500"/>
          </a:xfrm>
        </p:grpSpPr>
        <p:sp>
          <p:nvSpPr>
            <p:cNvPr id="44" name="正方形/長方形 43">
              <a:extLst>
                <a:ext uri="{FF2B5EF4-FFF2-40B4-BE49-F238E27FC236}">
                  <a16:creationId xmlns:a16="http://schemas.microsoft.com/office/drawing/2014/main" id="{70B6BCE2-DF37-9992-4E66-3583206F3219}"/>
                </a:ext>
              </a:extLst>
            </p:cNvPr>
            <p:cNvSpPr/>
            <p:nvPr/>
          </p:nvSpPr>
          <p:spPr>
            <a:xfrm>
              <a:off x="4399791" y="1209687"/>
              <a:ext cx="830779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45" name="正方形/長方形 44">
              <a:extLst>
                <a:ext uri="{FF2B5EF4-FFF2-40B4-BE49-F238E27FC236}">
                  <a16:creationId xmlns:a16="http://schemas.microsoft.com/office/drawing/2014/main" id="{49A7BD12-B6F8-790C-F397-7DBF80410449}"/>
                </a:ext>
              </a:extLst>
            </p:cNvPr>
            <p:cNvSpPr/>
            <p:nvPr/>
          </p:nvSpPr>
          <p:spPr>
            <a:xfrm>
              <a:off x="4656229" y="1619727"/>
              <a:ext cx="3845039" cy="254275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③新たな製品・サービス</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名称</a:t>
              </a:r>
              <a:r>
                <a:rPr kumimoji="1" lang="en-US" altLang="ja-JP" sz="1050" dirty="0">
                  <a:solidFill>
                    <a:schemeClr val="tx1"/>
                  </a:solidFill>
                </a:rPr>
                <a:t>】</a:t>
              </a:r>
              <a:r>
                <a:rPr kumimoji="1" lang="ja-JP" altLang="en-US" sz="1050" dirty="0">
                  <a:solidFill>
                    <a:schemeClr val="tx1"/>
                  </a:solidFill>
                </a:rPr>
                <a:t>　接着性を付与した</a:t>
              </a:r>
              <a:r>
                <a:rPr kumimoji="1" lang="en-US" altLang="ja-JP" sz="1050" dirty="0">
                  <a:solidFill>
                    <a:schemeClr val="tx1"/>
                  </a:solidFill>
                </a:rPr>
                <a:t>POE</a:t>
              </a:r>
              <a:r>
                <a:rPr kumimoji="1" lang="ja-JP" altLang="en-US" sz="1050" dirty="0">
                  <a:solidFill>
                    <a:schemeClr val="tx1"/>
                  </a:solidFill>
                </a:rPr>
                <a:t>押出成形品とそれを</a:t>
              </a:r>
              <a:r>
                <a:rPr kumimoji="1" lang="en-US" altLang="ja-JP" sz="1050" dirty="0">
                  <a:solidFill>
                    <a:schemeClr val="tx1"/>
                  </a:solidFill>
                </a:rPr>
                <a:t>PVC</a:t>
              </a:r>
              <a:r>
                <a:rPr kumimoji="1" lang="ja-JP" altLang="en-US" sz="1050" dirty="0">
                  <a:solidFill>
                    <a:schemeClr val="tx1"/>
                  </a:solidFill>
                </a:rPr>
                <a:t>と代替して縁取り材に用いた住宅機器の部品類</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競合品に対する優位性</a:t>
              </a:r>
              <a:r>
                <a:rPr kumimoji="1" lang="en-US" altLang="ja-JP" sz="1050" dirty="0">
                  <a:solidFill>
                    <a:schemeClr val="tx1"/>
                  </a:solidFill>
                </a:rPr>
                <a:t>】</a:t>
              </a:r>
            </a:p>
            <a:p>
              <a:r>
                <a:rPr kumimoji="1" lang="ja-JP" altLang="en-US" sz="1050" dirty="0">
                  <a:solidFill>
                    <a:schemeClr val="tx1"/>
                  </a:solidFill>
                </a:rPr>
                <a:t>１）品質面：</a:t>
              </a:r>
              <a:r>
                <a:rPr kumimoji="1" lang="en-US" altLang="ja-JP" sz="1050" dirty="0">
                  <a:solidFill>
                    <a:schemeClr val="tx1"/>
                  </a:solidFill>
                </a:rPr>
                <a:t> PVC</a:t>
              </a:r>
              <a:r>
                <a:rPr kumimoji="1" lang="ja-JP" altLang="en-US" sz="1050" dirty="0">
                  <a:solidFill>
                    <a:schemeClr val="tx1"/>
                  </a:solidFill>
                </a:rPr>
                <a:t>製品で問題となる環境ホルモンを全く含まず、焼却時に有毒な塩化水素ガスやダイオキシンを発生しない</a:t>
              </a:r>
              <a:endParaRPr kumimoji="1" lang="en-US" altLang="ja-JP" sz="1050" dirty="0">
                <a:solidFill>
                  <a:schemeClr val="tx1"/>
                </a:solidFill>
              </a:endParaRPr>
            </a:p>
            <a:p>
              <a:r>
                <a:rPr kumimoji="1" lang="ja-JP" altLang="en-US" sz="1050" dirty="0">
                  <a:solidFill>
                    <a:schemeClr val="tx1"/>
                  </a:solidFill>
                </a:rPr>
                <a:t>２）性能面：従来の</a:t>
              </a:r>
              <a:r>
                <a:rPr kumimoji="1" lang="en-US" altLang="ja-JP" sz="1050" dirty="0">
                  <a:solidFill>
                    <a:schemeClr val="tx1"/>
                  </a:solidFill>
                </a:rPr>
                <a:t>PVC</a:t>
              </a:r>
              <a:r>
                <a:rPr kumimoji="1" lang="ja-JP" altLang="en-US" sz="1050" dirty="0">
                  <a:solidFill>
                    <a:schemeClr val="tx1"/>
                  </a:solidFill>
                </a:rPr>
                <a:t>製品と同等な触感・クッション性及び接着性を有する一方で、時間経過によるべたつきやカビの発生が抑えられ耐久性が高い</a:t>
              </a:r>
              <a:endParaRPr kumimoji="1" lang="en-US" altLang="ja-JP" sz="1050" dirty="0">
                <a:solidFill>
                  <a:schemeClr val="tx1"/>
                </a:solidFill>
              </a:endParaRPr>
            </a:p>
            <a:p>
              <a:r>
                <a:rPr kumimoji="1" lang="ja-JP" altLang="en-US" sz="1050" dirty="0">
                  <a:solidFill>
                    <a:schemeClr val="tx1"/>
                  </a:solidFill>
                </a:rPr>
                <a:t>３）価格面：従来の</a:t>
              </a:r>
              <a:r>
                <a:rPr kumimoji="1" lang="en-US" altLang="ja-JP" sz="1050" dirty="0">
                  <a:solidFill>
                    <a:schemeClr val="tx1"/>
                  </a:solidFill>
                </a:rPr>
                <a:t>PVC</a:t>
              </a:r>
              <a:r>
                <a:rPr kumimoji="1" lang="ja-JP" altLang="en-US" sz="1050" dirty="0">
                  <a:solidFill>
                    <a:schemeClr val="tx1"/>
                  </a:solidFill>
                </a:rPr>
                <a:t>製品と同等の価格で販売</a:t>
              </a:r>
              <a:endParaRPr kumimoji="1" lang="en-US" altLang="ja-JP" sz="1050" dirty="0">
                <a:solidFill>
                  <a:schemeClr val="tx1"/>
                </a:solidFill>
              </a:endParaRPr>
            </a:p>
          </p:txBody>
        </p:sp>
        <p:sp>
          <p:nvSpPr>
            <p:cNvPr id="46" name="正方形/長方形 45">
              <a:extLst>
                <a:ext uri="{FF2B5EF4-FFF2-40B4-BE49-F238E27FC236}">
                  <a16:creationId xmlns:a16="http://schemas.microsoft.com/office/drawing/2014/main" id="{AE8B8BBF-4ABE-11B0-C470-F5CC21309032}"/>
                </a:ext>
              </a:extLst>
            </p:cNvPr>
            <p:cNvSpPr/>
            <p:nvPr/>
          </p:nvSpPr>
          <p:spPr>
            <a:xfrm>
              <a:off x="4656229" y="4335135"/>
              <a:ext cx="3845039" cy="200133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④収益化・事業化体制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販売開始時期</a:t>
              </a:r>
              <a:r>
                <a:rPr kumimoji="1" lang="en-US" altLang="ja-JP" sz="1050" dirty="0">
                  <a:solidFill>
                    <a:schemeClr val="tx1"/>
                  </a:solidFill>
                </a:rPr>
                <a:t>】</a:t>
              </a:r>
              <a:r>
                <a:rPr kumimoji="1" lang="ja-JP" altLang="en-US" sz="1050" dirty="0">
                  <a:solidFill>
                    <a:schemeClr val="tx1"/>
                  </a:solidFill>
                </a:rPr>
                <a:t>　事業終了後２～</a:t>
              </a:r>
              <a:r>
                <a:rPr kumimoji="1" lang="en-US" altLang="ja-JP" sz="1050" dirty="0">
                  <a:solidFill>
                    <a:schemeClr val="tx1"/>
                  </a:solidFill>
                </a:rPr>
                <a:t>3</a:t>
              </a:r>
              <a:r>
                <a:rPr kumimoji="1" lang="ja-JP" altLang="en-US" sz="1050" dirty="0">
                  <a:solidFill>
                    <a:schemeClr val="tx1"/>
                  </a:solidFill>
                </a:rPr>
                <a:t>年以内</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生産体制</a:t>
              </a:r>
              <a:r>
                <a:rPr kumimoji="1" lang="en-US" altLang="ja-JP" sz="1050" dirty="0">
                  <a:solidFill>
                    <a:schemeClr val="tx1"/>
                  </a:solidFill>
                </a:rPr>
                <a:t>】</a:t>
              </a:r>
              <a:r>
                <a:rPr kumimoji="1" lang="ja-JP" altLang="en-US" sz="1050" dirty="0">
                  <a:solidFill>
                    <a:schemeClr val="tx1"/>
                  </a:solidFill>
                </a:rPr>
                <a:t>　事業拡大に対応して生産ラインを増強する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販売体制</a:t>
              </a:r>
              <a:r>
                <a:rPr kumimoji="1" lang="en-US" altLang="ja-JP" sz="1050" dirty="0">
                  <a:solidFill>
                    <a:schemeClr val="tx1"/>
                  </a:solidFill>
                </a:rPr>
                <a:t>】</a:t>
              </a:r>
              <a:r>
                <a:rPr kumimoji="1" lang="ja-JP" altLang="en-US" sz="1050" dirty="0">
                  <a:solidFill>
                    <a:schemeClr val="tx1"/>
                  </a:solidFill>
                </a:rPr>
                <a:t>　基本的には従前どおり住宅機器メーカーに納品し、一部はホームセンターに卸す。また、住宅機器メーカーを通じて縁取り材や配管部品を他の部品メーカーにも供給する。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想定する年間売上高</a:t>
              </a:r>
              <a:r>
                <a:rPr kumimoji="1" lang="en-US" altLang="ja-JP" sz="1050" dirty="0">
                  <a:solidFill>
                    <a:schemeClr val="tx1"/>
                  </a:solidFill>
                </a:rPr>
                <a:t>】</a:t>
              </a:r>
              <a:r>
                <a:rPr kumimoji="1" lang="ja-JP" altLang="en-US" sz="1050" dirty="0">
                  <a:solidFill>
                    <a:schemeClr val="tx1"/>
                  </a:solidFill>
                </a:rPr>
                <a:t>　２０億円／年</a:t>
              </a:r>
              <a:endParaRPr kumimoji="1" lang="en-US" altLang="ja-JP" sz="1050" dirty="0">
                <a:solidFill>
                  <a:schemeClr val="tx1"/>
                </a:solidFill>
              </a:endParaRPr>
            </a:p>
            <a:p>
              <a:r>
                <a:rPr kumimoji="1" lang="ja-JP" altLang="en-US" sz="1050" dirty="0">
                  <a:solidFill>
                    <a:schemeClr val="tx1"/>
                  </a:solidFill>
                </a:rPr>
                <a:t>　　　　　　　　　　　　（現行出荷品１０億円の代替をむ）。</a:t>
              </a:r>
            </a:p>
          </p:txBody>
        </p:sp>
        <p:sp>
          <p:nvSpPr>
            <p:cNvPr id="47" name="正方形/長方形 46">
              <a:extLst>
                <a:ext uri="{FF2B5EF4-FFF2-40B4-BE49-F238E27FC236}">
                  <a16:creationId xmlns:a16="http://schemas.microsoft.com/office/drawing/2014/main" id="{75F5604A-1A68-CA88-97FF-F79C12041CFA}"/>
                </a:ext>
              </a:extLst>
            </p:cNvPr>
            <p:cNvSpPr/>
            <p:nvPr/>
          </p:nvSpPr>
          <p:spPr>
            <a:xfrm>
              <a:off x="8621110" y="1672750"/>
              <a:ext cx="3966979" cy="474772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⑤ターゲット市場と顧客ニーズ</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ターゲット市場</a:t>
              </a:r>
              <a:r>
                <a:rPr kumimoji="1" lang="en-US" altLang="ja-JP" sz="1050" dirty="0">
                  <a:solidFill>
                    <a:schemeClr val="tx1"/>
                  </a:solidFill>
                </a:rPr>
                <a:t>】</a:t>
              </a:r>
              <a:r>
                <a:rPr kumimoji="1" lang="ja-JP" altLang="en-US" sz="1050" dirty="0">
                  <a:solidFill>
                    <a:schemeClr val="tx1"/>
                  </a:solidFill>
                </a:rPr>
                <a:t>　住宅機器類</a:t>
              </a:r>
            </a:p>
            <a:p>
              <a:r>
                <a:rPr kumimoji="1" lang="en-US" altLang="ja-JP" sz="1050" dirty="0">
                  <a:solidFill>
                    <a:schemeClr val="tx1"/>
                  </a:solidFill>
                </a:rPr>
                <a:t>【</a:t>
              </a:r>
              <a:r>
                <a:rPr kumimoji="1" lang="ja-JP" altLang="en-US" sz="1050" dirty="0">
                  <a:solidFill>
                    <a:schemeClr val="tx1"/>
                  </a:solidFill>
                </a:rPr>
                <a:t>市場規模</a:t>
              </a:r>
              <a:r>
                <a:rPr kumimoji="1" lang="en-US" altLang="ja-JP" sz="1050" dirty="0">
                  <a:solidFill>
                    <a:schemeClr val="tx1"/>
                  </a:solidFill>
                </a:rPr>
                <a:t>】</a:t>
              </a:r>
              <a:r>
                <a:rPr kumimoji="1" lang="ja-JP" altLang="en-US" sz="1050" dirty="0">
                  <a:solidFill>
                    <a:schemeClr val="tx1"/>
                  </a:solidFill>
                </a:rPr>
                <a:t>　国内の住宅機器類の市場規模は約</a:t>
              </a:r>
              <a:r>
                <a:rPr kumimoji="1" lang="en-US" altLang="ja-JP" sz="1050" dirty="0">
                  <a:solidFill>
                    <a:schemeClr val="tx1"/>
                  </a:solidFill>
                </a:rPr>
                <a:t>2</a:t>
              </a:r>
              <a:r>
                <a:rPr kumimoji="1" lang="ja-JP" altLang="en-US" sz="1050" dirty="0">
                  <a:solidFill>
                    <a:schemeClr val="tx1"/>
                  </a:solidFill>
                </a:rPr>
                <a:t>兆円であり、今後</a:t>
              </a:r>
              <a:r>
                <a:rPr kumimoji="1" lang="en-US" altLang="ja-JP" sz="1050" dirty="0">
                  <a:solidFill>
                    <a:schemeClr val="tx1"/>
                  </a:solidFill>
                </a:rPr>
                <a:t>5</a:t>
              </a:r>
              <a:r>
                <a:rPr kumimoji="1" lang="ja-JP" altLang="en-US" sz="1050" dirty="0">
                  <a:solidFill>
                    <a:schemeClr val="tx1"/>
                  </a:solidFill>
                </a:rPr>
                <a:t>年間で１～</a:t>
              </a:r>
              <a:r>
                <a:rPr kumimoji="1" lang="en-US" altLang="ja-JP" sz="1050" dirty="0">
                  <a:solidFill>
                    <a:schemeClr val="tx1"/>
                  </a:solidFill>
                </a:rPr>
                <a:t>3</a:t>
              </a:r>
              <a:r>
                <a:rPr kumimoji="1" lang="ja-JP" altLang="en-US" sz="1050" dirty="0">
                  <a:solidFill>
                    <a:schemeClr val="tx1"/>
                  </a:solidFill>
                </a:rPr>
                <a:t>＆程度の成長が予測されている。</a:t>
              </a:r>
            </a:p>
            <a:p>
              <a:r>
                <a:rPr kumimoji="1" lang="ja-JP" altLang="en-US" sz="1050" dirty="0">
                  <a:solidFill>
                    <a:schemeClr val="tx1"/>
                  </a:solidFill>
                </a:rPr>
                <a:t>　　（矢野経済研究所</a:t>
              </a:r>
              <a:r>
                <a:rPr kumimoji="1" lang="en-US" altLang="ja-JP" sz="1050" dirty="0">
                  <a:solidFill>
                    <a:schemeClr val="tx1"/>
                  </a:solidFill>
                </a:rPr>
                <a:t>Press-Release No.3592</a:t>
              </a:r>
              <a:r>
                <a:rPr kumimoji="1" lang="ja-JP" altLang="en-US"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ターゲット顧客</a:t>
              </a:r>
              <a:r>
                <a:rPr kumimoji="1" lang="en-US" altLang="ja-JP" sz="1050" dirty="0">
                  <a:solidFill>
                    <a:schemeClr val="tx1"/>
                  </a:solidFill>
                </a:rPr>
                <a:t>】</a:t>
              </a:r>
              <a:r>
                <a:rPr kumimoji="1" lang="ja-JP" altLang="en-US" sz="1050" dirty="0">
                  <a:solidFill>
                    <a:schemeClr val="tx1"/>
                  </a:solidFill>
                </a:rPr>
                <a:t>　住宅機器メーカー</a:t>
              </a:r>
            </a:p>
            <a:p>
              <a:r>
                <a:rPr kumimoji="1" lang="en-US" altLang="ja-JP" sz="1050" dirty="0">
                  <a:solidFill>
                    <a:schemeClr val="tx1"/>
                  </a:solidFill>
                </a:rPr>
                <a:t>【</a:t>
              </a:r>
              <a:r>
                <a:rPr kumimoji="1" lang="ja-JP" altLang="en-US" sz="1050" dirty="0">
                  <a:solidFill>
                    <a:schemeClr val="tx1"/>
                  </a:solidFill>
                </a:rPr>
                <a:t>顧客ニーズ</a:t>
              </a:r>
              <a:r>
                <a:rPr kumimoji="1" lang="en-US" altLang="ja-JP" sz="1050" dirty="0">
                  <a:solidFill>
                    <a:schemeClr val="tx1"/>
                  </a:solidFill>
                </a:rPr>
                <a:t>】</a:t>
              </a:r>
              <a:r>
                <a:rPr kumimoji="1" lang="ja-JP" altLang="en-US" sz="1050" dirty="0">
                  <a:solidFill>
                    <a:schemeClr val="tx1"/>
                  </a:solidFill>
                </a:rPr>
                <a:t>社会的な環境意識の高まりを受けて、住宅機器メーカーでは少しでも環境適応性の高い材料を他社に先んじて市場投入することで製品シェアの拡大を図る動きがみられる。加えて、</a:t>
              </a:r>
              <a:r>
                <a:rPr kumimoji="1" lang="en-US" altLang="ja-JP" sz="1050" dirty="0">
                  <a:solidFill>
                    <a:schemeClr val="tx1"/>
                  </a:solidFill>
                </a:rPr>
                <a:t>ESG</a:t>
              </a:r>
              <a:r>
                <a:rPr kumimoji="1" lang="ja-JP" altLang="en-US" sz="1050" dirty="0">
                  <a:solidFill>
                    <a:schemeClr val="tx1"/>
                  </a:solidFill>
                </a:rPr>
                <a:t>・サステナビリティ方針に基づく調達基準の厳格化や、欧州をはじめとする環境規制への対応も求められており、環境負荷の低い素材へのニーズは今後さらに高まると予想される。</a:t>
              </a:r>
            </a:p>
            <a:p>
              <a:r>
                <a:rPr kumimoji="1" lang="en-US" altLang="ja-JP" sz="1050" dirty="0">
                  <a:solidFill>
                    <a:schemeClr val="tx1"/>
                  </a:solidFill>
                </a:rPr>
                <a:t>【</a:t>
              </a:r>
              <a:r>
                <a:rPr kumimoji="1" lang="ja-JP" altLang="en-US" sz="1050" dirty="0">
                  <a:solidFill>
                    <a:schemeClr val="tx1"/>
                  </a:solidFill>
                </a:rPr>
                <a:t>応用可能な市場</a:t>
              </a:r>
              <a:r>
                <a:rPr kumimoji="1" lang="en-US" altLang="ja-JP" sz="1050" dirty="0">
                  <a:solidFill>
                    <a:schemeClr val="tx1"/>
                  </a:solidFill>
                </a:rPr>
                <a:t>】</a:t>
              </a:r>
              <a:r>
                <a:rPr kumimoji="1" lang="ja-JP" altLang="en-US" sz="1050" dirty="0">
                  <a:solidFill>
                    <a:schemeClr val="tx1"/>
                  </a:solidFill>
                </a:rPr>
                <a:t>住宅機器分野に加え、自動車内装部品、医療・介護機器、家具・インテリア、家電製品の外装部品など、安全性・環境性・耐久性が求められる分野への応用も可能である。</a:t>
              </a:r>
            </a:p>
            <a:p>
              <a:r>
                <a:rPr kumimoji="1" lang="en-US" altLang="ja-JP" sz="1050" dirty="0">
                  <a:solidFill>
                    <a:schemeClr val="tx1"/>
                  </a:solidFill>
                </a:rPr>
                <a:t>【</a:t>
              </a:r>
              <a:r>
                <a:rPr kumimoji="1" lang="ja-JP" altLang="en-US" sz="1050" dirty="0">
                  <a:solidFill>
                    <a:schemeClr val="tx1"/>
                  </a:solidFill>
                </a:rPr>
                <a:t>顧客価値</a:t>
              </a:r>
              <a:r>
                <a:rPr kumimoji="1" lang="en-US" altLang="ja-JP" sz="1050" dirty="0">
                  <a:solidFill>
                    <a:schemeClr val="tx1"/>
                  </a:solidFill>
                </a:rPr>
                <a:t>】</a:t>
              </a:r>
              <a:r>
                <a:rPr kumimoji="1" lang="ja-JP" altLang="en-US" sz="1050" dirty="0">
                  <a:solidFill>
                    <a:schemeClr val="tx1"/>
                  </a:solidFill>
                </a:rPr>
                <a:t>当社技術により、住宅機器メーカーは環境対応の加速、製品差別化、品質向上、価格競争力の維持といった多面的な価値を享受できる。また、環境規制や技術的課題への対応、製造効率の向上といった顧客の課題に対して、具体的なソリューションを提供する。</a:t>
              </a:r>
              <a:endParaRPr kumimoji="1" lang="en-US" altLang="ja-JP" sz="1050" dirty="0">
                <a:solidFill>
                  <a:schemeClr val="tx1"/>
                </a:solidFill>
              </a:endParaRPr>
            </a:p>
            <a:p>
              <a:endParaRPr kumimoji="1" lang="ja-JP" altLang="en-US" sz="1050" dirty="0">
                <a:solidFill>
                  <a:srgbClr val="0070C0"/>
                </a:solidFill>
              </a:endParaRPr>
            </a:p>
          </p:txBody>
        </p:sp>
      </p:grpSp>
      <p:sp>
        <p:nvSpPr>
          <p:cNvPr id="48" name="正方形/長方形 47">
            <a:extLst>
              <a:ext uri="{FF2B5EF4-FFF2-40B4-BE49-F238E27FC236}">
                <a16:creationId xmlns:a16="http://schemas.microsoft.com/office/drawing/2014/main" id="{AE8D4CCC-EEAF-A4C3-D37C-58AE1DE97352}"/>
              </a:ext>
            </a:extLst>
          </p:cNvPr>
          <p:cNvSpPr/>
          <p:nvPr/>
        </p:nvSpPr>
        <p:spPr>
          <a:xfrm>
            <a:off x="241081" y="6218026"/>
            <a:ext cx="12314871" cy="3277141"/>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49" name="グループ化 48">
            <a:extLst>
              <a:ext uri="{FF2B5EF4-FFF2-40B4-BE49-F238E27FC236}">
                <a16:creationId xmlns:a16="http://schemas.microsoft.com/office/drawing/2014/main" id="{74C583C4-FC92-1EA0-289F-DF374ADA7FA2}"/>
              </a:ext>
            </a:extLst>
          </p:cNvPr>
          <p:cNvGrpSpPr/>
          <p:nvPr/>
        </p:nvGrpSpPr>
        <p:grpSpPr>
          <a:xfrm>
            <a:off x="362378" y="6359649"/>
            <a:ext cx="11968285" cy="3054808"/>
            <a:chOff x="282176" y="6749984"/>
            <a:chExt cx="12308679" cy="2718579"/>
          </a:xfrm>
        </p:grpSpPr>
        <p:sp>
          <p:nvSpPr>
            <p:cNvPr id="50" name="正方形/長方形 49">
              <a:extLst>
                <a:ext uri="{FF2B5EF4-FFF2-40B4-BE49-F238E27FC236}">
                  <a16:creationId xmlns:a16="http://schemas.microsoft.com/office/drawing/2014/main" id="{88E4FE95-4A4F-7B9D-D115-1E0982E62F22}"/>
                </a:ext>
              </a:extLst>
            </p:cNvPr>
            <p:cNvSpPr/>
            <p:nvPr/>
          </p:nvSpPr>
          <p:spPr>
            <a:xfrm>
              <a:off x="3307406" y="6749984"/>
              <a:ext cx="9283449" cy="2718579"/>
            </a:xfrm>
            <a:prstGeom prst="rect">
              <a:avLst/>
            </a:prstGeom>
            <a:solidFill>
              <a:srgbClr val="E7F4F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600" b="1" dirty="0">
                  <a:solidFill>
                    <a:schemeClr val="tx1"/>
                  </a:solidFill>
                </a:rPr>
                <a:t>Go-Tech</a:t>
              </a:r>
              <a:r>
                <a:rPr kumimoji="1" lang="ja-JP" altLang="en-US" sz="1600" b="1" dirty="0">
                  <a:solidFill>
                    <a:schemeClr val="tx1"/>
                  </a:solidFill>
                </a:rPr>
                <a:t>で解決する課題（研究開発の内容）</a:t>
              </a:r>
            </a:p>
          </p:txBody>
        </p:sp>
        <p:sp>
          <p:nvSpPr>
            <p:cNvPr id="51" name="正方形/長方形 50">
              <a:extLst>
                <a:ext uri="{FF2B5EF4-FFF2-40B4-BE49-F238E27FC236}">
                  <a16:creationId xmlns:a16="http://schemas.microsoft.com/office/drawing/2014/main" id="{026F8109-3697-ED1B-29C9-DBFD7D5587AD}"/>
                </a:ext>
              </a:extLst>
            </p:cNvPr>
            <p:cNvSpPr/>
            <p:nvPr/>
          </p:nvSpPr>
          <p:spPr>
            <a:xfrm>
              <a:off x="282176" y="6767174"/>
              <a:ext cx="2889041" cy="26492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⑥新ビジネスに必要な資源・取組</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経営戦略・事業戦略</a:t>
              </a:r>
              <a:r>
                <a:rPr kumimoji="1" lang="en-US" altLang="ja-JP" sz="1050" dirty="0">
                  <a:solidFill>
                    <a:schemeClr val="tx1"/>
                  </a:solidFill>
                </a:rPr>
                <a:t>】</a:t>
              </a:r>
            </a:p>
            <a:p>
              <a:r>
                <a:rPr kumimoji="1" lang="en-US" altLang="ja-JP" sz="1050" dirty="0">
                  <a:solidFill>
                    <a:schemeClr val="tx1"/>
                  </a:solidFill>
                </a:rPr>
                <a:t>POE</a:t>
              </a:r>
              <a:r>
                <a:rPr kumimoji="1" lang="ja-JP" altLang="en-US" sz="1050" dirty="0">
                  <a:solidFill>
                    <a:schemeClr val="tx1"/>
                  </a:solidFill>
                </a:rPr>
                <a:t>は</a:t>
              </a:r>
              <a:r>
                <a:rPr kumimoji="1" lang="en-US" altLang="ja-JP" sz="1050" dirty="0">
                  <a:solidFill>
                    <a:schemeClr val="tx1"/>
                  </a:solidFill>
                </a:rPr>
                <a:t>PVC</a:t>
              </a:r>
              <a:r>
                <a:rPr kumimoji="1" lang="ja-JP" altLang="en-US" sz="1050" dirty="0">
                  <a:solidFill>
                    <a:schemeClr val="tx1"/>
                  </a:solidFill>
                </a:rPr>
                <a:t>より高価であり、移行期間の利益減少分は既存事業の収益で</a:t>
              </a:r>
              <a:r>
                <a:rPr kumimoji="1" lang="en-US" altLang="ja-JP" sz="1050" dirty="0">
                  <a:solidFill>
                    <a:schemeClr val="tx1"/>
                  </a:solidFill>
                </a:rPr>
                <a:t>CF</a:t>
              </a:r>
              <a:r>
                <a:rPr kumimoji="1" lang="ja-JP" altLang="en-US" sz="1050" dirty="0">
                  <a:solidFill>
                    <a:schemeClr val="tx1"/>
                  </a:solidFill>
                </a:rPr>
                <a:t>を確保し、市場浸透までの収益安定化を図る戦略が必要。</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人材</a:t>
              </a:r>
              <a:r>
                <a:rPr kumimoji="1" lang="en-US" altLang="ja-JP" sz="1050" dirty="0">
                  <a:solidFill>
                    <a:schemeClr val="tx1"/>
                  </a:solidFill>
                </a:rPr>
                <a:t>】</a:t>
              </a:r>
            </a:p>
            <a:p>
              <a:r>
                <a:rPr kumimoji="1" lang="ja-JP" altLang="en-US" sz="1050" dirty="0">
                  <a:solidFill>
                    <a:schemeClr val="tx1"/>
                  </a:solidFill>
                </a:rPr>
                <a:t>プラズマ処理と後重合に対応する化学・電気系技術者の確保が急務であり、外部連携や育成を通じて補う。</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外部連携</a:t>
              </a:r>
              <a:r>
                <a:rPr kumimoji="1" lang="en-US" altLang="ja-JP" sz="1050" dirty="0">
                  <a:solidFill>
                    <a:schemeClr val="tx1"/>
                  </a:solidFill>
                </a:rPr>
                <a:t>】</a:t>
              </a:r>
            </a:p>
            <a:p>
              <a:r>
                <a:rPr kumimoji="1" lang="ja-JP" altLang="en-US" sz="1050" dirty="0">
                  <a:solidFill>
                    <a:schemeClr val="tx1"/>
                  </a:solidFill>
                </a:rPr>
                <a:t>用途に応じた</a:t>
              </a:r>
              <a:r>
                <a:rPr kumimoji="1" lang="en-US" altLang="ja-JP" sz="1050" dirty="0">
                  <a:solidFill>
                    <a:schemeClr val="tx1"/>
                  </a:solidFill>
                </a:rPr>
                <a:t>POE</a:t>
              </a:r>
              <a:r>
                <a:rPr kumimoji="1" lang="ja-JP" altLang="en-US" sz="1050" dirty="0">
                  <a:solidFill>
                    <a:schemeClr val="tx1"/>
                  </a:solidFill>
                </a:rPr>
                <a:t>特性の開発に向け、樹脂メーカーとの共同開発を推進。</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設備</a:t>
              </a:r>
              <a:r>
                <a:rPr kumimoji="1" lang="en-US" altLang="ja-JP" sz="1050" dirty="0">
                  <a:solidFill>
                    <a:schemeClr val="tx1"/>
                  </a:solidFill>
                </a:rPr>
                <a:t>】</a:t>
              </a:r>
            </a:p>
            <a:p>
              <a:r>
                <a:rPr kumimoji="1" lang="ja-JP" altLang="en-US" sz="1050" dirty="0">
                  <a:solidFill>
                    <a:schemeClr val="tx1"/>
                  </a:solidFill>
                </a:rPr>
                <a:t>差動排気型プラズマ処理装置の導入と既存設備の連携により効率化を図る。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組織体制</a:t>
              </a:r>
              <a:r>
                <a:rPr kumimoji="1" lang="en-US" altLang="ja-JP" sz="1050">
                  <a:solidFill>
                    <a:schemeClr val="tx1"/>
                  </a:solidFill>
                </a:rPr>
                <a:t>】</a:t>
              </a:r>
            </a:p>
            <a:p>
              <a:r>
                <a:rPr kumimoji="1" lang="ja-JP" altLang="en-US" sz="1050">
                  <a:solidFill>
                    <a:schemeClr val="tx1"/>
                  </a:solidFill>
                </a:rPr>
                <a:t>開発</a:t>
              </a:r>
              <a:r>
                <a:rPr kumimoji="1" lang="ja-JP" altLang="en-US" sz="1050" dirty="0">
                  <a:solidFill>
                    <a:schemeClr val="tx1"/>
                  </a:solidFill>
                </a:rPr>
                <a:t>・営業の連携強化により、環境対応型製品の市場展開を加速。</a:t>
              </a:r>
              <a:endParaRPr kumimoji="1" lang="en-US" altLang="ja-JP" sz="1050" dirty="0">
                <a:solidFill>
                  <a:schemeClr val="tx1"/>
                </a:solidFill>
              </a:endParaRPr>
            </a:p>
            <a:p>
              <a:endParaRPr kumimoji="1" lang="en-US" altLang="ja-JP" sz="1050" dirty="0">
                <a:solidFill>
                  <a:schemeClr val="tx1"/>
                </a:solidFill>
              </a:endParaRPr>
            </a:p>
          </p:txBody>
        </p:sp>
        <p:grpSp>
          <p:nvGrpSpPr>
            <p:cNvPr id="52" name="グループ化 51">
              <a:extLst>
                <a:ext uri="{FF2B5EF4-FFF2-40B4-BE49-F238E27FC236}">
                  <a16:creationId xmlns:a16="http://schemas.microsoft.com/office/drawing/2014/main" id="{605CE124-8ACE-C482-879D-18A56AF714FE}"/>
                </a:ext>
              </a:extLst>
            </p:cNvPr>
            <p:cNvGrpSpPr/>
            <p:nvPr/>
          </p:nvGrpSpPr>
          <p:grpSpPr>
            <a:xfrm>
              <a:off x="3384650" y="7032171"/>
              <a:ext cx="9114370" cy="2384202"/>
              <a:chOff x="3086105" y="7052392"/>
              <a:chExt cx="8493356" cy="2384202"/>
            </a:xfrm>
          </p:grpSpPr>
          <p:sp>
            <p:nvSpPr>
              <p:cNvPr id="53" name="正方形/長方形 52">
                <a:extLst>
                  <a:ext uri="{FF2B5EF4-FFF2-40B4-BE49-F238E27FC236}">
                    <a16:creationId xmlns:a16="http://schemas.microsoft.com/office/drawing/2014/main" id="{C42C4A5A-3812-BE69-D7A5-89BF34685D57}"/>
                  </a:ext>
                </a:extLst>
              </p:cNvPr>
              <p:cNvSpPr/>
              <p:nvPr/>
            </p:nvSpPr>
            <p:spPr>
              <a:xfrm>
                <a:off x="6233007" y="7063852"/>
                <a:ext cx="3002798" cy="236717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⑧実用化のための研究課題</a:t>
                </a:r>
                <a:endParaRPr kumimoji="1" lang="en-US" altLang="ja-JP" sz="1400" b="1" dirty="0">
                  <a:solidFill>
                    <a:schemeClr val="tx1"/>
                  </a:solidFill>
                </a:endParaRPr>
              </a:p>
              <a:p>
                <a:r>
                  <a:rPr kumimoji="1" lang="en-US" altLang="ja-JP" sz="1050" dirty="0">
                    <a:solidFill>
                      <a:schemeClr val="tx1"/>
                    </a:solidFill>
                    <a:latin typeface="+mn-ea"/>
                  </a:rPr>
                  <a:t>【</a:t>
                </a:r>
                <a:r>
                  <a:rPr kumimoji="1" lang="ja-JP" altLang="en-US" sz="1050" dirty="0">
                    <a:solidFill>
                      <a:schemeClr val="tx1"/>
                    </a:solidFill>
                    <a:latin typeface="+mn-ea"/>
                  </a:rPr>
                  <a:t>研究テーマ（１）</a:t>
                </a:r>
                <a:r>
                  <a:rPr kumimoji="1" lang="en-US" altLang="ja-JP" sz="1050" dirty="0">
                    <a:solidFill>
                      <a:schemeClr val="tx1"/>
                    </a:solidFill>
                    <a:latin typeface="+mn-ea"/>
                  </a:rPr>
                  <a:t>】</a:t>
                </a:r>
                <a:r>
                  <a:rPr kumimoji="1" lang="ja-JP" altLang="en-US" sz="1050" dirty="0">
                    <a:solidFill>
                      <a:schemeClr val="tx1"/>
                    </a:solidFill>
                    <a:latin typeface="+mn-ea"/>
                  </a:rPr>
                  <a:t>差動排気型プラズマ処理装置の開発</a:t>
                </a:r>
                <a:endParaRPr kumimoji="1" lang="en-US" altLang="ja-JP" sz="1050" dirty="0">
                  <a:solidFill>
                    <a:schemeClr val="tx1"/>
                  </a:solidFill>
                  <a:latin typeface="+mn-ea"/>
                </a:endParaRPr>
              </a:p>
              <a:p>
                <a:r>
                  <a:rPr kumimoji="1" lang="ja-JP" altLang="en-US" sz="1050" dirty="0">
                    <a:solidFill>
                      <a:schemeClr val="tx1"/>
                    </a:solidFill>
                    <a:latin typeface="+mn-ea"/>
                  </a:rPr>
                  <a:t>課題　プラズマ処理室の圧力変動に強く高速に処理できるプラズマ処理技術の開発</a:t>
                </a:r>
                <a:endParaRPr kumimoji="1" lang="en-US" altLang="ja-JP" sz="1050" dirty="0">
                  <a:solidFill>
                    <a:schemeClr val="tx1"/>
                  </a:solidFill>
                  <a:latin typeface="+mn-ea"/>
                </a:endParaRPr>
              </a:p>
              <a:p>
                <a:r>
                  <a:rPr kumimoji="1" lang="ja-JP" altLang="en-US" sz="1050" dirty="0">
                    <a:solidFill>
                      <a:schemeClr val="tx1"/>
                    </a:solidFill>
                    <a:latin typeface="+mn-ea"/>
                  </a:rPr>
                  <a:t>目標　プラズマ処理室の圧力　△ △</a:t>
                </a:r>
                <a:r>
                  <a:rPr kumimoji="1" lang="en-US" altLang="ja-JP" sz="1050" dirty="0">
                    <a:solidFill>
                      <a:schemeClr val="tx1"/>
                    </a:solidFill>
                    <a:latin typeface="+mn-ea"/>
                  </a:rPr>
                  <a:t>Pa</a:t>
                </a:r>
                <a:r>
                  <a:rPr kumimoji="1" lang="ja-JP" altLang="en-US" sz="1050" dirty="0">
                    <a:solidFill>
                      <a:schemeClr val="tx1"/>
                    </a:solidFill>
                    <a:latin typeface="+mn-ea"/>
                  </a:rPr>
                  <a:t>以下</a:t>
                </a:r>
                <a:endParaRPr kumimoji="1" lang="en-US" altLang="ja-JP" sz="1050" dirty="0">
                  <a:solidFill>
                    <a:schemeClr val="tx1"/>
                  </a:solidFill>
                  <a:latin typeface="+mn-ea"/>
                </a:endParaRPr>
              </a:p>
              <a:p>
                <a:r>
                  <a:rPr kumimoji="1" lang="en-US" altLang="ja-JP" sz="1050" dirty="0">
                    <a:solidFill>
                      <a:schemeClr val="tx1"/>
                    </a:solidFill>
                    <a:latin typeface="+mn-ea"/>
                  </a:rPr>
                  <a:t>【</a:t>
                </a:r>
                <a:r>
                  <a:rPr kumimoji="1" lang="ja-JP" altLang="en-US" sz="1050" dirty="0">
                    <a:solidFill>
                      <a:schemeClr val="tx1"/>
                    </a:solidFill>
                    <a:latin typeface="+mn-ea"/>
                  </a:rPr>
                  <a:t>研究テーマ（２）</a:t>
                </a:r>
                <a:r>
                  <a:rPr kumimoji="1" lang="en-US" altLang="ja-JP" sz="1050" dirty="0">
                    <a:solidFill>
                      <a:schemeClr val="tx1"/>
                    </a:solidFill>
                    <a:latin typeface="+mn-ea"/>
                  </a:rPr>
                  <a:t>】</a:t>
                </a:r>
                <a:r>
                  <a:rPr kumimoji="1" lang="ja-JP" altLang="en-US" sz="1050" dirty="0">
                    <a:solidFill>
                      <a:schemeClr val="tx1"/>
                    </a:solidFill>
                    <a:latin typeface="+mn-ea"/>
                  </a:rPr>
                  <a:t>必要な部位への反応性モノマー塗布・重合技術の開発</a:t>
                </a:r>
                <a:endParaRPr kumimoji="1" lang="en-US" altLang="ja-JP" sz="1050" dirty="0">
                  <a:solidFill>
                    <a:schemeClr val="tx1"/>
                  </a:solidFill>
                  <a:latin typeface="+mn-ea"/>
                </a:endParaRPr>
              </a:p>
              <a:p>
                <a:r>
                  <a:rPr kumimoji="1" lang="ja-JP" altLang="en-US" sz="1050" dirty="0">
                    <a:solidFill>
                      <a:schemeClr val="tx1"/>
                    </a:solidFill>
                    <a:latin typeface="+mn-ea"/>
                  </a:rPr>
                  <a:t>課題　必要な部位にのみ接着性を付与する機構の設計</a:t>
                </a:r>
                <a:endParaRPr kumimoji="1" lang="en-US" altLang="ja-JP" sz="1050" dirty="0">
                  <a:solidFill>
                    <a:schemeClr val="tx1"/>
                  </a:solidFill>
                  <a:latin typeface="+mn-ea"/>
                </a:endParaRPr>
              </a:p>
              <a:p>
                <a:r>
                  <a:rPr kumimoji="1" lang="ja-JP" altLang="en-US" sz="1050" dirty="0">
                    <a:solidFill>
                      <a:schemeClr val="tx1"/>
                    </a:solidFill>
                    <a:latin typeface="+mn-ea"/>
                  </a:rPr>
                  <a:t>目標　</a:t>
                </a:r>
                <a:r>
                  <a:rPr kumimoji="1" lang="en-US" altLang="ja-JP" sz="1050" dirty="0">
                    <a:solidFill>
                      <a:schemeClr val="tx1"/>
                    </a:solidFill>
                    <a:latin typeface="+mn-ea"/>
                  </a:rPr>
                  <a:t>JIS</a:t>
                </a:r>
                <a:r>
                  <a:rPr kumimoji="1" lang="ja-JP" altLang="en-US" sz="1050" dirty="0">
                    <a:solidFill>
                      <a:schemeClr val="tx1"/>
                    </a:solidFill>
                    <a:latin typeface="+mn-ea"/>
                  </a:rPr>
                  <a:t>法による接着強度　□ □ＭＰａ７以下</a:t>
                </a:r>
                <a:endParaRPr kumimoji="1" lang="en-US" altLang="ja-JP" sz="1050" dirty="0">
                  <a:solidFill>
                    <a:schemeClr val="tx1"/>
                  </a:solidFill>
                  <a:latin typeface="+mn-ea"/>
                </a:endParaRPr>
              </a:p>
              <a:p>
                <a:r>
                  <a:rPr kumimoji="1" lang="en-US" altLang="ja-JP" sz="1050" dirty="0">
                    <a:solidFill>
                      <a:schemeClr val="tx1"/>
                    </a:solidFill>
                    <a:latin typeface="+mn-ea"/>
                  </a:rPr>
                  <a:t>【</a:t>
                </a:r>
                <a:r>
                  <a:rPr kumimoji="1" lang="ja-JP" altLang="en-US" sz="1050" dirty="0">
                    <a:solidFill>
                      <a:schemeClr val="tx1"/>
                    </a:solidFill>
                    <a:latin typeface="+mn-ea"/>
                  </a:rPr>
                  <a:t>研究テーマ（３）</a:t>
                </a:r>
                <a:r>
                  <a:rPr kumimoji="1" lang="en-US" altLang="ja-JP" sz="1050" dirty="0">
                    <a:solidFill>
                      <a:schemeClr val="tx1"/>
                    </a:solidFill>
                    <a:latin typeface="+mn-ea"/>
                  </a:rPr>
                  <a:t>】</a:t>
                </a:r>
                <a:r>
                  <a:rPr kumimoji="1" lang="ja-JP" altLang="en-US" sz="1050" dirty="0">
                    <a:solidFill>
                      <a:schemeClr val="tx1"/>
                    </a:solidFill>
                    <a:latin typeface="+mn-ea"/>
                  </a:rPr>
                  <a:t>差動排気安定化を維持する為の押出成形品断面の寸法精度安定化技術の開発</a:t>
                </a:r>
                <a:endParaRPr kumimoji="1" lang="en-US" altLang="ja-JP" sz="1050" dirty="0">
                  <a:solidFill>
                    <a:schemeClr val="tx1"/>
                  </a:solidFill>
                  <a:latin typeface="+mn-ea"/>
                </a:endParaRPr>
              </a:p>
              <a:p>
                <a:r>
                  <a:rPr kumimoji="1" lang="ja-JP" altLang="en-US" sz="1050" dirty="0">
                    <a:solidFill>
                      <a:schemeClr val="tx1"/>
                    </a:solidFill>
                    <a:latin typeface="+mn-ea"/>
                  </a:rPr>
                  <a:t>課題　樹脂の粘度に対応した巻き取り速度の制御等</a:t>
                </a:r>
                <a:endParaRPr kumimoji="1" lang="en-US" altLang="ja-JP" sz="1050" dirty="0">
                  <a:solidFill>
                    <a:schemeClr val="tx1"/>
                  </a:solidFill>
                  <a:latin typeface="+mn-ea"/>
                </a:endParaRPr>
              </a:p>
              <a:p>
                <a:r>
                  <a:rPr kumimoji="1" lang="ja-JP" altLang="en-US" sz="1050" dirty="0">
                    <a:solidFill>
                      <a:schemeClr val="tx1"/>
                    </a:solidFill>
                    <a:latin typeface="+mn-ea"/>
                  </a:rPr>
                  <a:t>目標　プラズマ処理室の圧力　△ △</a:t>
                </a:r>
                <a:r>
                  <a:rPr kumimoji="1" lang="en-US" altLang="ja-JP" sz="1050" dirty="0">
                    <a:solidFill>
                      <a:schemeClr val="tx1"/>
                    </a:solidFill>
                    <a:latin typeface="+mn-ea"/>
                  </a:rPr>
                  <a:t>Pa</a:t>
                </a:r>
                <a:r>
                  <a:rPr kumimoji="1" lang="ja-JP" altLang="en-US" sz="1050" dirty="0">
                    <a:solidFill>
                      <a:schemeClr val="tx1"/>
                    </a:solidFill>
                    <a:latin typeface="+mn-ea"/>
                  </a:rPr>
                  <a:t>以下</a:t>
                </a:r>
                <a:endParaRPr kumimoji="1" lang="en-US" altLang="ja-JP" sz="1050" dirty="0">
                  <a:solidFill>
                    <a:schemeClr val="tx1"/>
                  </a:solidFill>
                  <a:latin typeface="+mn-ea"/>
                </a:endParaRPr>
              </a:p>
              <a:p>
                <a:endParaRPr kumimoji="1" lang="en-US" altLang="ja-JP" sz="1050" dirty="0">
                  <a:solidFill>
                    <a:schemeClr val="tx1"/>
                  </a:solidFill>
                </a:endParaRPr>
              </a:p>
            </p:txBody>
          </p:sp>
          <p:sp>
            <p:nvSpPr>
              <p:cNvPr id="54" name="正方形/長方形 53">
                <a:extLst>
                  <a:ext uri="{FF2B5EF4-FFF2-40B4-BE49-F238E27FC236}">
                    <a16:creationId xmlns:a16="http://schemas.microsoft.com/office/drawing/2014/main" id="{0292A5BE-133D-9709-F1D2-776A8669FE2A}"/>
                  </a:ext>
                </a:extLst>
              </p:cNvPr>
              <p:cNvSpPr/>
              <p:nvPr/>
            </p:nvSpPr>
            <p:spPr>
              <a:xfrm>
                <a:off x="3086105" y="7052392"/>
                <a:ext cx="3002798" cy="238420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⑦開発技術の名称・特徴</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技術名称</a:t>
                </a:r>
                <a:r>
                  <a:rPr kumimoji="1" lang="en-US" altLang="ja-JP" sz="1050" dirty="0">
                    <a:solidFill>
                      <a:schemeClr val="tx1"/>
                    </a:solidFill>
                  </a:rPr>
                  <a:t>】</a:t>
                </a:r>
                <a:r>
                  <a:rPr kumimoji="1" lang="ja-JP" altLang="en-US" sz="1050" dirty="0">
                    <a:solidFill>
                      <a:schemeClr val="tx1"/>
                    </a:solidFill>
                  </a:rPr>
                  <a:t>押出成形機直結差動排気型連続プラズマ処理</a:t>
                </a:r>
                <a:r>
                  <a:rPr kumimoji="1" lang="en-US" altLang="ja-JP" sz="1050" dirty="0">
                    <a:solidFill>
                      <a:schemeClr val="tx1"/>
                    </a:solidFill>
                  </a:rPr>
                  <a:t>+</a:t>
                </a:r>
                <a:r>
                  <a:rPr kumimoji="1" lang="ja-JP" altLang="en-US" sz="1050" dirty="0">
                    <a:solidFill>
                      <a:schemeClr val="tx1"/>
                    </a:solidFill>
                  </a:rPr>
                  <a:t>選択的後重合法による軟質オレフィン樹脂への接着性付与システムの開発</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科学的な原理</a:t>
                </a:r>
                <a:r>
                  <a:rPr kumimoji="1" lang="en-US" altLang="ja-JP" sz="1050" dirty="0">
                    <a:solidFill>
                      <a:schemeClr val="tx1"/>
                    </a:solidFill>
                  </a:rPr>
                  <a:t>】</a:t>
                </a:r>
                <a:r>
                  <a:rPr kumimoji="1" lang="ja-JP" altLang="en-US" sz="1050" dirty="0">
                    <a:solidFill>
                      <a:schemeClr val="tx1"/>
                    </a:solidFill>
                  </a:rPr>
                  <a:t>押出成形機から吐出された製品を直接プラズマ処理装置に導入する。プラズマ処理は真空で行うので差動排気によって処理室の真空を確保する。またプラズマ処理によって生じた活性は時間とともに失われるので接着性を付与したい部位に反応性モノマーを塗布・重合させることで接着性の高い薄膜を生成し永続的な接着性を確保す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従来技術との違い</a:t>
                </a:r>
                <a:r>
                  <a:rPr kumimoji="1" lang="en-US" altLang="ja-JP" sz="1050" dirty="0">
                    <a:solidFill>
                      <a:schemeClr val="tx1"/>
                    </a:solidFill>
                  </a:rPr>
                  <a:t>】</a:t>
                </a:r>
                <a:r>
                  <a:rPr kumimoji="1" lang="ja-JP" altLang="en-US" sz="1050" dirty="0">
                    <a:solidFill>
                      <a:schemeClr val="tx1"/>
                    </a:solidFill>
                  </a:rPr>
                  <a:t>（</a:t>
                </a:r>
                <a:r>
                  <a:rPr kumimoji="1" lang="en-US" altLang="ja-JP" sz="1050" dirty="0">
                    <a:solidFill>
                      <a:schemeClr val="tx1"/>
                    </a:solidFill>
                  </a:rPr>
                  <a:t>※</a:t>
                </a:r>
                <a:r>
                  <a:rPr kumimoji="1" lang="ja-JP" altLang="en-US" sz="1050" dirty="0">
                    <a:solidFill>
                      <a:schemeClr val="tx1"/>
                    </a:solidFill>
                  </a:rPr>
                  <a:t>詳細別紙）</a:t>
                </a:r>
                <a:endParaRPr kumimoji="1" lang="en-US" altLang="ja-JP" sz="1050" dirty="0">
                  <a:solidFill>
                    <a:schemeClr val="tx1"/>
                  </a:solidFill>
                </a:endParaRPr>
              </a:p>
              <a:p>
                <a:r>
                  <a:rPr kumimoji="1" lang="ja-JP" altLang="en-US" sz="1050" dirty="0">
                    <a:solidFill>
                      <a:schemeClr val="tx1"/>
                    </a:solidFill>
                  </a:rPr>
                  <a:t>一般的なプラズマ処理は真空容器中で行い、大気圧プラズマも高電圧パルスを用いるので、基本的にバッチ処理となる為、押出成形のような連続成形装置に直結して処理を行うには不向きである。</a:t>
                </a:r>
              </a:p>
            </p:txBody>
          </p:sp>
          <p:sp>
            <p:nvSpPr>
              <p:cNvPr id="55" name="正方形/長方形 54">
                <a:extLst>
                  <a:ext uri="{FF2B5EF4-FFF2-40B4-BE49-F238E27FC236}">
                    <a16:creationId xmlns:a16="http://schemas.microsoft.com/office/drawing/2014/main" id="{0EA7D749-C1F3-06D2-836D-7033829994F1}"/>
                  </a:ext>
                </a:extLst>
              </p:cNvPr>
              <p:cNvSpPr/>
              <p:nvPr/>
            </p:nvSpPr>
            <p:spPr>
              <a:xfrm>
                <a:off x="9379908" y="7063853"/>
                <a:ext cx="2199553" cy="236717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⑨研究開発体制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事業管理機関（注２）</a:t>
                </a:r>
                <a:r>
                  <a:rPr kumimoji="1" lang="en-US" altLang="ja-JP" sz="1050" dirty="0">
                    <a:solidFill>
                      <a:schemeClr val="tx1"/>
                    </a:solidFill>
                  </a:rPr>
                  <a:t>】</a:t>
                </a:r>
              </a:p>
              <a:p>
                <a:r>
                  <a:rPr kumimoji="1" lang="ja-JP" altLang="en-US" sz="1050" dirty="0">
                    <a:solidFill>
                      <a:schemeClr val="tx1"/>
                    </a:solidFill>
                  </a:rPr>
                  <a:t>　</a:t>
                </a:r>
                <a:r>
                  <a:rPr kumimoji="1" lang="zh-TW" altLang="en-US" sz="1050" dirty="0">
                    <a:solidFill>
                      <a:schemeClr val="tx1"/>
                    </a:solidFill>
                  </a:rPr>
                  <a:t>●●産業振興機構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研究機関</a:t>
                </a:r>
                <a:r>
                  <a:rPr kumimoji="1" lang="en-US" altLang="ja-JP" sz="1050" dirty="0">
                    <a:solidFill>
                      <a:schemeClr val="tx1"/>
                    </a:solidFill>
                  </a:rPr>
                  <a:t>】</a:t>
                </a:r>
              </a:p>
              <a:p>
                <a:r>
                  <a:rPr kumimoji="1" lang="ja-JP" altLang="en-US" sz="1050" dirty="0">
                    <a:solidFill>
                      <a:schemeClr val="tx1"/>
                    </a:solidFill>
                  </a:rPr>
                  <a:t>　●●大学●●学部</a:t>
                </a:r>
                <a:br>
                  <a:rPr kumimoji="1" lang="ja-JP" altLang="en-US" sz="1050" dirty="0">
                    <a:solidFill>
                      <a:schemeClr val="tx1"/>
                    </a:solidFill>
                  </a:rPr>
                </a:br>
                <a:r>
                  <a:rPr kumimoji="1" lang="ja-JP" altLang="en-US" sz="1050" dirty="0">
                    <a:solidFill>
                      <a:schemeClr val="tx1"/>
                    </a:solidFill>
                  </a:rPr>
                  <a:t>　●●県産業技術センター</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アドバイザー</a:t>
                </a:r>
                <a:r>
                  <a:rPr kumimoji="1" lang="en-US" altLang="ja-JP" sz="1050" dirty="0">
                    <a:solidFill>
                      <a:schemeClr val="tx1"/>
                    </a:solidFill>
                  </a:rPr>
                  <a:t>】</a:t>
                </a:r>
              </a:p>
              <a:p>
                <a:r>
                  <a:rPr kumimoji="1" lang="ja-JP" altLang="en-US" sz="1050" dirty="0">
                    <a:solidFill>
                      <a:schemeClr val="tx1"/>
                    </a:solidFill>
                  </a:rPr>
                  <a:t>　</a:t>
                </a:r>
                <a:r>
                  <a:rPr kumimoji="1" lang="zh-CN" altLang="en-US" sz="1050" dirty="0">
                    <a:solidFill>
                      <a:schemeClr val="tx1"/>
                    </a:solidFill>
                  </a:rPr>
                  <a:t>（株）●●　●●氏</a:t>
                </a:r>
                <a:br>
                  <a:rPr kumimoji="1" lang="zh-CN" altLang="en-US" sz="1050" dirty="0">
                    <a:solidFill>
                      <a:schemeClr val="tx1"/>
                    </a:solidFill>
                  </a:rPr>
                </a:br>
                <a:r>
                  <a:rPr kumimoji="1" lang="zh-CN" altLang="en-US" sz="1050" dirty="0">
                    <a:solidFill>
                      <a:schemeClr val="tx1"/>
                    </a:solidFill>
                  </a:rPr>
                  <a:t>　●●（株）　●●氏</a:t>
                </a:r>
                <a:br>
                  <a:rPr kumimoji="1" lang="zh-CN" altLang="en-US" sz="1050" dirty="0">
                    <a:solidFill>
                      <a:schemeClr val="tx1"/>
                    </a:solidFill>
                  </a:rPr>
                </a:br>
                <a:r>
                  <a:rPr kumimoji="1" lang="zh-CN" altLang="en-US" sz="1050" dirty="0">
                    <a:solidFill>
                      <a:schemeClr val="tx1"/>
                    </a:solidFill>
                  </a:rPr>
                  <a:t>　●●大学　●●教授</a:t>
                </a:r>
                <a:endParaRPr kumimoji="1" lang="en-US" altLang="zh-CN" sz="1050" dirty="0">
                  <a:solidFill>
                    <a:schemeClr val="tx1"/>
                  </a:solidFill>
                </a:endParaRPr>
              </a:p>
              <a:p>
                <a:endParaRPr kumimoji="1" lang="en-US" altLang="ja-JP" sz="1050" dirty="0">
                  <a:solidFill>
                    <a:schemeClr val="tx1"/>
                  </a:solidFill>
                </a:endParaRPr>
              </a:p>
              <a:p>
                <a:r>
                  <a:rPr kumimoji="1" lang="ja-JP" altLang="en-US" sz="1050" dirty="0">
                    <a:solidFill>
                      <a:schemeClr val="tx1"/>
                    </a:solidFill>
                  </a:rPr>
                  <a:t>　</a:t>
                </a:r>
              </a:p>
            </p:txBody>
          </p:sp>
        </p:grpSp>
      </p:grpSp>
      <p:sp>
        <p:nvSpPr>
          <p:cNvPr id="56" name="矢印: 右 55">
            <a:extLst>
              <a:ext uri="{FF2B5EF4-FFF2-40B4-BE49-F238E27FC236}">
                <a16:creationId xmlns:a16="http://schemas.microsoft.com/office/drawing/2014/main" id="{701D9B36-D827-245E-F5C8-BD0B2B8CE39C}"/>
              </a:ext>
            </a:extLst>
          </p:cNvPr>
          <p:cNvSpPr/>
          <p:nvPr/>
        </p:nvSpPr>
        <p:spPr>
          <a:xfrm>
            <a:off x="4352224" y="3274144"/>
            <a:ext cx="898203"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005D7669-9186-55D7-3AA7-56968527C3AB}"/>
              </a:ext>
            </a:extLst>
          </p:cNvPr>
          <p:cNvSpPr/>
          <p:nvPr/>
        </p:nvSpPr>
        <p:spPr>
          <a:xfrm>
            <a:off x="209797"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会社の現状</a:t>
            </a:r>
          </a:p>
        </p:txBody>
      </p:sp>
      <p:sp>
        <p:nvSpPr>
          <p:cNvPr id="59" name="正方形/長方形 58">
            <a:extLst>
              <a:ext uri="{FF2B5EF4-FFF2-40B4-BE49-F238E27FC236}">
                <a16:creationId xmlns:a16="http://schemas.microsoft.com/office/drawing/2014/main" id="{B46972F2-8B3B-8582-5235-FE606DC20882}"/>
              </a:ext>
            </a:extLst>
          </p:cNvPr>
          <p:cNvSpPr/>
          <p:nvPr/>
        </p:nvSpPr>
        <p:spPr>
          <a:xfrm>
            <a:off x="5161641"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新たなビジネス</a:t>
            </a:r>
          </a:p>
        </p:txBody>
      </p:sp>
      <p:grpSp>
        <p:nvGrpSpPr>
          <p:cNvPr id="60" name="グループ化 59">
            <a:extLst>
              <a:ext uri="{FF2B5EF4-FFF2-40B4-BE49-F238E27FC236}">
                <a16:creationId xmlns:a16="http://schemas.microsoft.com/office/drawing/2014/main" id="{E5106EF7-1F5B-DB8E-B4C0-9B2200CE9876}"/>
              </a:ext>
            </a:extLst>
          </p:cNvPr>
          <p:cNvGrpSpPr/>
          <p:nvPr/>
        </p:nvGrpSpPr>
        <p:grpSpPr>
          <a:xfrm>
            <a:off x="2933389" y="5477896"/>
            <a:ext cx="3618982" cy="839403"/>
            <a:chOff x="3509123" y="5477896"/>
            <a:chExt cx="3618982" cy="839403"/>
          </a:xfrm>
        </p:grpSpPr>
        <p:sp>
          <p:nvSpPr>
            <p:cNvPr id="65" name="矢印: 右 64">
              <a:extLst>
                <a:ext uri="{FF2B5EF4-FFF2-40B4-BE49-F238E27FC236}">
                  <a16:creationId xmlns:a16="http://schemas.microsoft.com/office/drawing/2014/main" id="{4A11271F-EBD5-6B6B-A78B-3AB9B95E6BFA}"/>
                </a:ext>
              </a:extLst>
            </p:cNvPr>
            <p:cNvSpPr/>
            <p:nvPr/>
          </p:nvSpPr>
          <p:spPr>
            <a:xfrm rot="16200000">
              <a:off x="6338511" y="5498049"/>
              <a:ext cx="809747"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8" name="正方形/長方形 67">
              <a:extLst>
                <a:ext uri="{FF2B5EF4-FFF2-40B4-BE49-F238E27FC236}">
                  <a16:creationId xmlns:a16="http://schemas.microsoft.com/office/drawing/2014/main" id="{3A8E7B36-656F-C350-6D54-2D58150EDFA8}"/>
                </a:ext>
              </a:extLst>
            </p:cNvPr>
            <p:cNvSpPr/>
            <p:nvPr/>
          </p:nvSpPr>
          <p:spPr>
            <a:xfrm>
              <a:off x="3509123" y="5975384"/>
              <a:ext cx="3424626"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これから取り組むこと</a:t>
              </a:r>
            </a:p>
          </p:txBody>
        </p:sp>
        <p:sp>
          <p:nvSpPr>
            <p:cNvPr id="69" name="正方形/長方形 68">
              <a:extLst>
                <a:ext uri="{FF2B5EF4-FFF2-40B4-BE49-F238E27FC236}">
                  <a16:creationId xmlns:a16="http://schemas.microsoft.com/office/drawing/2014/main" id="{80D0DBA2-AA0B-FA10-3543-7B6758EEAF5B}"/>
                </a:ext>
              </a:extLst>
            </p:cNvPr>
            <p:cNvSpPr/>
            <p:nvPr/>
          </p:nvSpPr>
          <p:spPr>
            <a:xfrm>
              <a:off x="3509123" y="5482372"/>
              <a:ext cx="445666" cy="74770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1" name="正方形/長方形 70">
            <a:extLst>
              <a:ext uri="{FF2B5EF4-FFF2-40B4-BE49-F238E27FC236}">
                <a16:creationId xmlns:a16="http://schemas.microsoft.com/office/drawing/2014/main" id="{49DF0D75-B2FE-FA72-1195-8E9D9D6E19DC}"/>
              </a:ext>
            </a:extLst>
          </p:cNvPr>
          <p:cNvSpPr/>
          <p:nvPr/>
        </p:nvSpPr>
        <p:spPr>
          <a:xfrm>
            <a:off x="10915047" y="6769"/>
            <a:ext cx="1765244" cy="48975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記入例ー２</a:t>
            </a:r>
          </a:p>
        </p:txBody>
      </p:sp>
    </p:spTree>
    <p:extLst>
      <p:ext uri="{BB962C8B-B14F-4D97-AF65-F5344CB8AC3E}">
        <p14:creationId xmlns:p14="http://schemas.microsoft.com/office/powerpoint/2010/main" val="2607952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D8FC992C-8ACA-7D73-7049-496ECFFD8FB0}"/>
              </a:ext>
            </a:extLst>
          </p:cNvPr>
          <p:cNvGraphicFramePr>
            <a:graphicFrameLocks noGrp="1"/>
          </p:cNvGraphicFramePr>
          <p:nvPr/>
        </p:nvGraphicFramePr>
        <p:xfrm>
          <a:off x="1900560" y="1904845"/>
          <a:ext cx="9182101" cy="6641421"/>
        </p:xfrm>
        <a:graphic>
          <a:graphicData uri="http://schemas.openxmlformats.org/drawingml/2006/table">
            <a:tbl>
              <a:tblPr firstRow="1" bandRow="1">
                <a:tableStyleId>{5940675A-B579-460E-94D1-54222C63F5DA}</a:tableStyleId>
              </a:tblPr>
              <a:tblGrid>
                <a:gridCol w="1412422">
                  <a:extLst>
                    <a:ext uri="{9D8B030D-6E8A-4147-A177-3AD203B41FA5}">
                      <a16:colId xmlns:a16="http://schemas.microsoft.com/office/drawing/2014/main" val="2566993699"/>
                    </a:ext>
                  </a:extLst>
                </a:gridCol>
                <a:gridCol w="3700139">
                  <a:extLst>
                    <a:ext uri="{9D8B030D-6E8A-4147-A177-3AD203B41FA5}">
                      <a16:colId xmlns:a16="http://schemas.microsoft.com/office/drawing/2014/main" val="2718972697"/>
                    </a:ext>
                  </a:extLst>
                </a:gridCol>
                <a:gridCol w="4069540">
                  <a:extLst>
                    <a:ext uri="{9D8B030D-6E8A-4147-A177-3AD203B41FA5}">
                      <a16:colId xmlns:a16="http://schemas.microsoft.com/office/drawing/2014/main" val="3374279229"/>
                    </a:ext>
                  </a:extLst>
                </a:gridCol>
              </a:tblGrid>
              <a:tr h="434340">
                <a:tc rowSpan="2">
                  <a:txBody>
                    <a:bodyPr/>
                    <a:lstStyle/>
                    <a:p>
                      <a:pPr algn="ctr"/>
                      <a:endParaRPr kumimoji="1" lang="ja-JP" altLang="en-US" sz="1400" dirty="0"/>
                    </a:p>
                  </a:txBody>
                  <a:tcPr marL="68580" marR="68580" marT="34290" marB="34290" anchor="ctr">
                    <a:lnTlToBr w="12700" cap="flat" cmpd="sng" algn="ctr">
                      <a:solidFill>
                        <a:schemeClr val="tx1"/>
                      </a:solidFill>
                      <a:prstDash val="solid"/>
                      <a:round/>
                      <a:headEnd type="none" w="med" len="med"/>
                      <a:tailEnd type="none" w="med" len="med"/>
                    </a:lnTlToBr>
                    <a:solidFill>
                      <a:srgbClr val="82B2E2"/>
                    </a:solidFill>
                  </a:tcPr>
                </a:tc>
                <a:tc gridSpan="2">
                  <a:txBody>
                    <a:bodyPr/>
                    <a:lstStyle/>
                    <a:p>
                      <a:pPr algn="ctr"/>
                      <a:r>
                        <a:rPr kumimoji="1" lang="ja-JP" altLang="en-US" sz="2100" b="1" dirty="0">
                          <a:solidFill>
                            <a:schemeClr val="tx1"/>
                          </a:solidFill>
                        </a:rPr>
                        <a:t>押出成形機直結差動排気型連続プラズマ処理</a:t>
                      </a:r>
                      <a:r>
                        <a:rPr kumimoji="1" lang="en-US" altLang="ja-JP" sz="2100" b="1" dirty="0">
                          <a:solidFill>
                            <a:schemeClr val="tx1"/>
                          </a:solidFill>
                        </a:rPr>
                        <a:t>+</a:t>
                      </a:r>
                      <a:r>
                        <a:rPr kumimoji="1" lang="ja-JP" altLang="en-US" sz="2100" b="1" dirty="0">
                          <a:solidFill>
                            <a:schemeClr val="tx1"/>
                          </a:solidFill>
                        </a:rPr>
                        <a:t>選択的後重合法</a:t>
                      </a:r>
                    </a:p>
                  </a:txBody>
                  <a:tcPr marL="68580" marR="68580" marT="34290" marB="34290" anchor="ctr">
                    <a:lnB w="12700" cap="flat" cmpd="sng" algn="ctr">
                      <a:solidFill>
                        <a:schemeClr val="tx1"/>
                      </a:solidFill>
                      <a:prstDash val="solid"/>
                      <a:round/>
                      <a:headEnd type="none" w="med" len="med"/>
                      <a:tailEnd type="none" w="med" len="med"/>
                    </a:lnB>
                    <a:solidFill>
                      <a:srgbClr val="82B2E2"/>
                    </a:solidFill>
                  </a:tcPr>
                </a:tc>
                <a:tc hMerge="1">
                  <a:txBody>
                    <a:bodyPr/>
                    <a:lstStyle/>
                    <a:p>
                      <a:pPr algn="ctr"/>
                      <a:endParaRPr kumimoji="1" lang="ja-JP" altLang="en-US" sz="2000" b="1" dirty="0"/>
                    </a:p>
                  </a:txBody>
                  <a:tcPr anchor="ctr">
                    <a:lnB w="12700" cap="flat" cmpd="sng" algn="ctr">
                      <a:solidFill>
                        <a:schemeClr val="tx1"/>
                      </a:solidFill>
                      <a:prstDash val="solid"/>
                      <a:round/>
                      <a:headEnd type="none" w="med" len="med"/>
                      <a:tailEnd type="none" w="med" len="med"/>
                    </a:lnB>
                    <a:solidFill>
                      <a:srgbClr val="82B2E2"/>
                    </a:solidFill>
                  </a:tcPr>
                </a:tc>
                <a:extLst>
                  <a:ext uri="{0D108BD9-81ED-4DB2-BD59-A6C34878D82A}">
                    <a16:rowId xmlns:a16="http://schemas.microsoft.com/office/drawing/2014/main" val="2955949412"/>
                  </a:ext>
                </a:extLst>
              </a:tr>
              <a:tr h="309551">
                <a:tc vMerge="1">
                  <a:txBody>
                    <a:bodyPr/>
                    <a:lstStyle/>
                    <a:p>
                      <a:endParaRPr kumimoji="1" lang="ja-JP" altLang="en-US"/>
                    </a:p>
                  </a:txBody>
                  <a:tcPr/>
                </a:tc>
                <a:tc>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1500" b="1" dirty="0">
                          <a:solidFill>
                            <a:schemeClr val="tx1"/>
                          </a:solidFill>
                        </a:rPr>
                        <a:t>従来技術</a:t>
                      </a:r>
                    </a:p>
                  </a:txBody>
                  <a:tcPr marL="68580" marR="68580" marT="34290" marB="34290" anchor="ctr">
                    <a:lnT w="12700" cap="flat" cmpd="sng" algn="ctr">
                      <a:solidFill>
                        <a:schemeClr val="tx1"/>
                      </a:solidFill>
                      <a:prstDash val="solid"/>
                      <a:round/>
                      <a:headEnd type="none" w="med" len="med"/>
                      <a:tailEnd type="none" w="med" len="med"/>
                    </a:lnT>
                    <a:solidFill>
                      <a:srgbClr val="82B2E2"/>
                    </a:solidFill>
                  </a:tcPr>
                </a:tc>
                <a:tc>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1500" b="1" dirty="0">
                          <a:solidFill>
                            <a:schemeClr val="tx1"/>
                          </a:solidFill>
                        </a:rPr>
                        <a:t>新技術</a:t>
                      </a:r>
                    </a:p>
                  </a:txBody>
                  <a:tcPr marL="68580" marR="68580" marT="34290" marB="34290" anchor="ctr">
                    <a:lnT w="12700" cap="flat" cmpd="sng" algn="ctr">
                      <a:solidFill>
                        <a:schemeClr val="tx1"/>
                      </a:solidFill>
                      <a:prstDash val="solid"/>
                      <a:round/>
                      <a:headEnd type="none" w="med" len="med"/>
                      <a:tailEnd type="none" w="med" len="med"/>
                    </a:lnT>
                    <a:solidFill>
                      <a:srgbClr val="82B2E2"/>
                    </a:solidFill>
                  </a:tcPr>
                </a:tc>
                <a:extLst>
                  <a:ext uri="{0D108BD9-81ED-4DB2-BD59-A6C34878D82A}">
                    <a16:rowId xmlns:a16="http://schemas.microsoft.com/office/drawing/2014/main" val="246944457"/>
                  </a:ext>
                </a:extLst>
              </a:tr>
              <a:tr h="680940">
                <a:tc>
                  <a:txBody>
                    <a:bodyPr/>
                    <a:lstStyle/>
                    <a:p>
                      <a:pPr algn="ctr"/>
                      <a:r>
                        <a:rPr kumimoji="1" lang="ja-JP" altLang="en-US" sz="1500" b="1" dirty="0"/>
                        <a:t>名称</a:t>
                      </a:r>
                    </a:p>
                  </a:txBody>
                  <a:tcPr marL="68580" marR="68580" marT="34290" marB="34290" anchor="ctr">
                    <a:solidFill>
                      <a:srgbClr val="82B2E2"/>
                    </a:solidFill>
                  </a:tcPr>
                </a:tc>
                <a:tc>
                  <a:txBody>
                    <a:bodyPr/>
                    <a:lstStyle/>
                    <a:p>
                      <a:pPr algn="ctr"/>
                      <a:r>
                        <a:rPr kumimoji="1" lang="ja-JP" altLang="en-US" sz="1500" b="0" dirty="0">
                          <a:solidFill>
                            <a:schemeClr val="tx1"/>
                          </a:solidFill>
                        </a:rPr>
                        <a:t>バッチ式プラズマ処理による接着性改善</a:t>
                      </a:r>
                      <a:endParaRPr kumimoji="1" lang="ja-JP" altLang="en-US" sz="1400" b="0" dirty="0">
                        <a:solidFill>
                          <a:schemeClr val="tx1"/>
                        </a:solidFill>
                      </a:endParaRPr>
                    </a:p>
                  </a:txBody>
                  <a:tcPr marL="68580" marR="68580" marT="34290" marB="34290" anchor="ctr"/>
                </a:tc>
                <a:tc>
                  <a:txBody>
                    <a:bodyPr/>
                    <a:lstStyle/>
                    <a:p>
                      <a:pPr algn="l"/>
                      <a:r>
                        <a:rPr kumimoji="1" lang="ja-JP" altLang="en-US" sz="1500" b="0" dirty="0">
                          <a:solidFill>
                            <a:schemeClr val="tx1"/>
                          </a:solidFill>
                        </a:rPr>
                        <a:t>　　差動排気による</a:t>
                      </a:r>
                      <a:endParaRPr kumimoji="1" lang="en-US" altLang="ja-JP" sz="1500" b="0" dirty="0">
                        <a:solidFill>
                          <a:schemeClr val="tx1"/>
                        </a:solidFill>
                      </a:endParaRPr>
                    </a:p>
                    <a:p>
                      <a:pPr algn="ctr"/>
                      <a:r>
                        <a:rPr kumimoji="1" lang="ja-JP" altLang="en-US" sz="1500" b="0" dirty="0">
                          <a:solidFill>
                            <a:schemeClr val="tx1"/>
                          </a:solidFill>
                        </a:rPr>
                        <a:t>連続式プラズマ処理による接着性改善</a:t>
                      </a:r>
                    </a:p>
                  </a:txBody>
                  <a:tcPr marL="68580" marR="68580" marT="34290" marB="34290" anchor="ctr"/>
                </a:tc>
                <a:extLst>
                  <a:ext uri="{0D108BD9-81ED-4DB2-BD59-A6C34878D82A}">
                    <a16:rowId xmlns:a16="http://schemas.microsoft.com/office/drawing/2014/main" val="62167772"/>
                  </a:ext>
                </a:extLst>
              </a:tr>
              <a:tr h="2188905">
                <a:tc>
                  <a:txBody>
                    <a:bodyPr/>
                    <a:lstStyle/>
                    <a:p>
                      <a:pPr algn="ctr"/>
                      <a:r>
                        <a:rPr kumimoji="1" lang="ja-JP" altLang="en-US" sz="1500" b="1" dirty="0"/>
                        <a:t>イメージ図</a:t>
                      </a:r>
                      <a:endParaRPr kumimoji="1" lang="en-US" altLang="ja-JP" sz="1500" b="1" dirty="0"/>
                    </a:p>
                    <a:p>
                      <a:pPr algn="ctr"/>
                      <a:r>
                        <a:rPr kumimoji="1" lang="ja-JP" altLang="en-US" sz="1500" b="1" dirty="0"/>
                        <a:t>又は原理説明</a:t>
                      </a:r>
                    </a:p>
                  </a:txBody>
                  <a:tcPr marL="68580" marR="68580" marT="34290" marB="34290" anchor="ctr">
                    <a:solidFill>
                      <a:srgbClr val="82B2E2"/>
                    </a:solidFill>
                  </a:tcPr>
                </a:tc>
                <a:tc>
                  <a:txBody>
                    <a:bodyPr/>
                    <a:lstStyle/>
                    <a:p>
                      <a:pPr algn="l"/>
                      <a:endParaRPr kumimoji="1" lang="ja-JP" altLang="en-US" sz="1400" b="0" dirty="0">
                        <a:solidFill>
                          <a:srgbClr val="FF0000"/>
                        </a:solidFill>
                        <a:latin typeface="ＭＳ ゴシック" panose="020B0609070205080204" pitchFamily="49" charset="-128"/>
                        <a:ea typeface="ＭＳ ゴシック" panose="020B0609070205080204" pitchFamily="49" charset="-128"/>
                      </a:endParaRPr>
                    </a:p>
                  </a:txBody>
                  <a:tcPr marL="68580" marR="68580" marT="34290" marB="34290"/>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endParaRPr kumimoji="1" lang="ja-JP" altLang="en-US" sz="1400" b="0" dirty="0">
                        <a:solidFill>
                          <a:srgbClr val="FF0000"/>
                        </a:solidFill>
                        <a:latin typeface="ＭＳ ゴシック" panose="020B0609070205080204" pitchFamily="49" charset="-128"/>
                        <a:ea typeface="ＭＳ ゴシック" panose="020B0609070205080204" pitchFamily="49" charset="-128"/>
                      </a:endParaRPr>
                    </a:p>
                  </a:txBody>
                  <a:tcPr marL="68580" marR="68580" marT="34290" marB="34290"/>
                </a:tc>
                <a:extLst>
                  <a:ext uri="{0D108BD9-81ED-4DB2-BD59-A6C34878D82A}">
                    <a16:rowId xmlns:a16="http://schemas.microsoft.com/office/drawing/2014/main" val="794139719"/>
                  </a:ext>
                </a:extLst>
              </a:tr>
              <a:tr h="490225">
                <a:tc rowSpan="2">
                  <a:txBody>
                    <a:bodyPr/>
                    <a:lstStyle/>
                    <a:p>
                      <a:pPr algn="ctr"/>
                      <a:r>
                        <a:rPr kumimoji="1" lang="ja-JP" altLang="en-US" sz="1500" b="1" dirty="0">
                          <a:solidFill>
                            <a:schemeClr val="tx1"/>
                          </a:solidFill>
                        </a:rPr>
                        <a:t>課題・特徴</a:t>
                      </a:r>
                    </a:p>
                  </a:txBody>
                  <a:tcPr marL="68580" marR="68580" marT="34290" marB="34290" anchor="ctr">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82B2E2"/>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従来技術の課題</a:t>
                      </a:r>
                      <a:endParaRPr kumimoji="1" lang="ja-JP" altLang="en-US" sz="1400" b="1" dirty="0">
                        <a:solidFill>
                          <a:srgbClr val="FF0000"/>
                        </a:solidFill>
                        <a:latin typeface="ＭＳ ゴシック" panose="020B0609070205080204" pitchFamily="49" charset="-128"/>
                        <a:ea typeface="ＭＳ ゴシック" panose="020B0609070205080204" pitchFamily="49" charset="-128"/>
                      </a:endParaRPr>
                    </a:p>
                  </a:txBody>
                  <a:tcPr marL="68580" marR="68580" marT="34290" marB="34290" anchor="ctr">
                    <a:solidFill>
                      <a:srgbClr val="E7F4FA"/>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従来技術の課題に対する新技術の特徴</a:t>
                      </a:r>
                    </a:p>
                  </a:txBody>
                  <a:tcPr marL="68580" marR="68580" marT="34290" marB="34290" anchor="ctr">
                    <a:solidFill>
                      <a:srgbClr val="E7F4FA"/>
                    </a:solidFill>
                  </a:tcPr>
                </a:tc>
                <a:extLst>
                  <a:ext uri="{0D108BD9-81ED-4DB2-BD59-A6C34878D82A}">
                    <a16:rowId xmlns:a16="http://schemas.microsoft.com/office/drawing/2014/main" val="3208412680"/>
                  </a:ext>
                </a:extLst>
              </a:tr>
              <a:tr h="2537460">
                <a:tc vMerge="1">
                  <a:txBody>
                    <a:bodyPr/>
                    <a:lstStyle/>
                    <a:p>
                      <a:endParaRPr kumimoji="1" lang="ja-JP" altLang="en-US" dirty="0"/>
                    </a:p>
                  </a:txBody>
                  <a:tcPr>
                    <a:solidFill>
                      <a:srgbClr val="82B2E2"/>
                    </a:solidFill>
                  </a:tcPr>
                </a:tc>
                <a:tc>
                  <a:txBody>
                    <a:bodyPr/>
                    <a:lstStyle/>
                    <a:p>
                      <a:pPr algn="l"/>
                      <a:r>
                        <a:rPr kumimoji="1" lang="ja-JP" altLang="en-US" sz="1300" b="0" dirty="0">
                          <a:solidFill>
                            <a:schemeClr val="tx1"/>
                          </a:solidFill>
                          <a:latin typeface="ＭＳ Ｐ明朝" panose="02020600040205080304" pitchFamily="18" charset="-128"/>
                          <a:ea typeface="ＭＳ Ｐ明朝" panose="02020600040205080304" pitchFamily="18" charset="-128"/>
                        </a:rPr>
                        <a:t>①真空チャンバー内でプラズマを発生する為縁取り材のような紐状製品や長尺のパイプ等の処理には不向き</a:t>
                      </a:r>
                      <a:endParaRPr kumimoji="1" lang="en-US" altLang="ja-JP" sz="1300" b="0" dirty="0">
                        <a:solidFill>
                          <a:schemeClr val="tx1"/>
                        </a:solidFill>
                        <a:latin typeface="ＭＳ Ｐ明朝" panose="02020600040205080304" pitchFamily="18" charset="-128"/>
                        <a:ea typeface="ＭＳ Ｐ明朝" panose="02020600040205080304" pitchFamily="18" charset="-128"/>
                      </a:endParaRPr>
                    </a:p>
                    <a:p>
                      <a:pPr algn="l"/>
                      <a:r>
                        <a:rPr kumimoji="1" lang="ja-JP" altLang="en-US" sz="1300" b="0" dirty="0">
                          <a:solidFill>
                            <a:schemeClr val="tx1"/>
                          </a:solidFill>
                          <a:latin typeface="ＭＳ Ｐ明朝" panose="02020600040205080304" pitchFamily="18" charset="-128"/>
                          <a:ea typeface="ＭＳ Ｐ明朝" panose="02020600040205080304" pitchFamily="18" charset="-128"/>
                        </a:rPr>
                        <a:t>②</a:t>
                      </a:r>
                      <a:r>
                        <a:rPr kumimoji="1" lang="en-US" altLang="ja-JP" sz="1300" b="0" dirty="0">
                          <a:solidFill>
                            <a:schemeClr val="tx1"/>
                          </a:solidFill>
                          <a:latin typeface="ＭＳ Ｐ明朝" panose="02020600040205080304" pitchFamily="18" charset="-128"/>
                          <a:ea typeface="ＭＳ Ｐ明朝" panose="02020600040205080304" pitchFamily="18" charset="-128"/>
                        </a:rPr>
                        <a:t>1</a:t>
                      </a:r>
                      <a:r>
                        <a:rPr kumimoji="1" lang="ja-JP" altLang="en-US" sz="1300" b="0" dirty="0">
                          <a:solidFill>
                            <a:schemeClr val="tx1"/>
                          </a:solidFill>
                          <a:latin typeface="ＭＳ Ｐ明朝" panose="02020600040205080304" pitchFamily="18" charset="-128"/>
                          <a:ea typeface="ＭＳ Ｐ明朝" panose="02020600040205080304" pitchFamily="18" charset="-128"/>
                        </a:rPr>
                        <a:t>処理ごとに“真空引きープラズマ処理ー真空解除”の処理を繰り返すため処理効率が悪い</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a:solidFill>
                            <a:schemeClr val="tx1"/>
                          </a:solidFill>
                          <a:latin typeface="ＭＳ Ｐ明朝" panose="02020600040205080304" pitchFamily="18" charset="-128"/>
                          <a:ea typeface="ＭＳ Ｐ明朝" panose="02020600040205080304" pitchFamily="18" charset="-128"/>
                        </a:rPr>
                        <a:t>①</a:t>
                      </a:r>
                      <a:r>
                        <a:rPr kumimoji="1" lang="ja-JP" altLang="en-US" sz="1300" dirty="0">
                          <a:latin typeface="ＭＳ Ｐ明朝" panose="02020600040205080304" pitchFamily="18" charset="-128"/>
                          <a:ea typeface="ＭＳ Ｐ明朝" panose="02020600040205080304" pitchFamily="18" charset="-128"/>
                        </a:rPr>
                        <a:t>複数の容器を直列</a:t>
                      </a:r>
                      <a:r>
                        <a:rPr lang="ja-JP" altLang="en-US" sz="1300" dirty="0">
                          <a:latin typeface="ＭＳ Ｐ明朝" panose="02020600040205080304" pitchFamily="18" charset="-128"/>
                          <a:ea typeface="ＭＳ Ｐ明朝" panose="02020600040205080304" pitchFamily="18" charset="-128"/>
                        </a:rPr>
                        <a:t>に接続し徐々圧力を下げて最終的に真空室内でプラズマ処理する方式の為、</a:t>
                      </a:r>
                      <a:r>
                        <a:rPr kumimoji="1" lang="ja-JP" altLang="en-US" sz="1300" b="0" dirty="0">
                          <a:solidFill>
                            <a:schemeClr val="tx1"/>
                          </a:solidFill>
                          <a:latin typeface="ＭＳ Ｐ明朝" panose="02020600040205080304" pitchFamily="18" charset="-128"/>
                          <a:ea typeface="ＭＳ Ｐ明朝" panose="02020600040205080304" pitchFamily="18" charset="-128"/>
                        </a:rPr>
                        <a:t>紐状製品や長尺のパイプの処理が可能。</a:t>
                      </a:r>
                      <a:endParaRPr kumimoji="1" lang="en-US" altLang="ja-JP" sz="1300" b="0" dirty="0">
                        <a:solidFill>
                          <a:schemeClr val="tx1"/>
                        </a:solidFill>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a:solidFill>
                            <a:schemeClr val="tx1"/>
                          </a:solidFill>
                          <a:latin typeface="ＭＳ Ｐ明朝" panose="02020600040205080304" pitchFamily="18" charset="-128"/>
                          <a:ea typeface="ＭＳ Ｐ明朝" panose="02020600040205080304" pitchFamily="18" charset="-128"/>
                        </a:rPr>
                        <a:t>②本</a:t>
                      </a:r>
                      <a:r>
                        <a:rPr kumimoji="1" lang="en-US" altLang="ja-JP" sz="1300" b="0" dirty="0">
                          <a:solidFill>
                            <a:schemeClr val="tx1"/>
                          </a:solidFill>
                          <a:latin typeface="ＭＳ Ｐ明朝" panose="02020600040205080304" pitchFamily="18" charset="-128"/>
                          <a:ea typeface="ＭＳ Ｐ明朝" panose="02020600040205080304" pitchFamily="18" charset="-128"/>
                        </a:rPr>
                        <a:t>Go-Tech</a:t>
                      </a:r>
                      <a:r>
                        <a:rPr kumimoji="1" lang="ja-JP" altLang="en-US" sz="1300" b="0" dirty="0">
                          <a:solidFill>
                            <a:schemeClr val="tx1"/>
                          </a:solidFill>
                          <a:latin typeface="ＭＳ Ｐ明朝" panose="02020600040205080304" pitchFamily="18" charset="-128"/>
                          <a:ea typeface="ＭＳ Ｐ明朝" panose="02020600040205080304" pitchFamily="18" charset="-128"/>
                        </a:rPr>
                        <a:t>事業では押出成形機で吐出された紐状製品を直接真空室ない</a:t>
                      </a:r>
                      <a:r>
                        <a:rPr lang="ja-JP" altLang="en-US" sz="1300" dirty="0"/>
                        <a:t>に導入して連続的にプラズマ処理する装置を開発する</a:t>
                      </a:r>
                      <a:endParaRPr kumimoji="1" lang="ja-JP" altLang="en-US" sz="1300" dirty="0">
                        <a:latin typeface="ＭＳ Ｐ明朝" panose="02020600040205080304" pitchFamily="18" charset="-128"/>
                        <a:ea typeface="ＭＳ Ｐ明朝" panose="02020600040205080304" pitchFamily="18" charset="-128"/>
                      </a:endParaRPr>
                    </a:p>
                    <a:p>
                      <a:pPr algn="l"/>
                      <a:endParaRPr kumimoji="1" lang="en-US" altLang="ja-JP" sz="1300" b="0" dirty="0">
                        <a:solidFill>
                          <a:schemeClr val="tx1"/>
                        </a:solidFill>
                        <a:latin typeface="ＭＳ ゴシック" panose="020B0609070205080204" pitchFamily="49" charset="-128"/>
                        <a:ea typeface="ＭＳ ゴシック" panose="020B0609070205080204" pitchFamily="49" charset="-128"/>
                      </a:endParaRPr>
                    </a:p>
                    <a:p>
                      <a:pPr algn="l"/>
                      <a:endParaRPr kumimoji="1" lang="ja-JP" altLang="en-US" sz="1400" b="0" dirty="0">
                        <a:solidFill>
                          <a:srgbClr val="FF0000"/>
                        </a:solidFill>
                        <a:latin typeface="ＭＳ ゴシック" panose="020B0609070205080204" pitchFamily="49" charset="-128"/>
                        <a:ea typeface="ＭＳ ゴシック" panose="020B0609070205080204" pitchFamily="49" charset="-128"/>
                      </a:endParaRPr>
                    </a:p>
                  </a:txBody>
                  <a:tcPr marL="68580" marR="68580" marT="34290" marB="34290"/>
                </a:tc>
                <a:extLst>
                  <a:ext uri="{0D108BD9-81ED-4DB2-BD59-A6C34878D82A}">
                    <a16:rowId xmlns:a16="http://schemas.microsoft.com/office/drawing/2014/main" val="2765318153"/>
                  </a:ext>
                </a:extLst>
              </a:tr>
            </a:tbl>
          </a:graphicData>
        </a:graphic>
      </p:graphicFrame>
      <p:sp>
        <p:nvSpPr>
          <p:cNvPr id="3" name="テキスト ボックス 2">
            <a:extLst>
              <a:ext uri="{FF2B5EF4-FFF2-40B4-BE49-F238E27FC236}">
                <a16:creationId xmlns:a16="http://schemas.microsoft.com/office/drawing/2014/main" id="{57474CEC-ABDE-3412-FD91-D4586725CC8F}"/>
              </a:ext>
            </a:extLst>
          </p:cNvPr>
          <p:cNvSpPr txBox="1"/>
          <p:nvPr/>
        </p:nvSpPr>
        <p:spPr>
          <a:xfrm>
            <a:off x="1691182" y="1196589"/>
            <a:ext cx="6458819" cy="600164"/>
          </a:xfrm>
          <a:prstGeom prst="rect">
            <a:avLst/>
          </a:prstGeom>
          <a:noFill/>
        </p:spPr>
        <p:txBody>
          <a:bodyPr wrap="none" rtlCol="0">
            <a:spAutoFit/>
          </a:bodyPr>
          <a:lstStyle/>
          <a:p>
            <a:r>
              <a:rPr lang="ja-JP" altLang="en-US" sz="3300" b="1" dirty="0">
                <a:solidFill>
                  <a:srgbClr val="003198"/>
                </a:solidFill>
                <a:latin typeface="+mj-ea"/>
                <a:ea typeface="+mj-ea"/>
              </a:rPr>
              <a:t>（別紙）従来技術と新技術の比較表</a:t>
            </a:r>
          </a:p>
        </p:txBody>
      </p:sp>
      <p:grpSp>
        <p:nvGrpSpPr>
          <p:cNvPr id="4" name="グループ化 3">
            <a:extLst>
              <a:ext uri="{FF2B5EF4-FFF2-40B4-BE49-F238E27FC236}">
                <a16:creationId xmlns:a16="http://schemas.microsoft.com/office/drawing/2014/main" id="{26566443-5BEB-3288-3157-7D503ADE57C8}"/>
              </a:ext>
            </a:extLst>
          </p:cNvPr>
          <p:cNvGrpSpPr/>
          <p:nvPr/>
        </p:nvGrpSpPr>
        <p:grpSpPr>
          <a:xfrm>
            <a:off x="4178446" y="3463149"/>
            <a:ext cx="2362395" cy="1512322"/>
            <a:chOff x="4107921" y="2389016"/>
            <a:chExt cx="2249900" cy="1440307"/>
          </a:xfrm>
        </p:grpSpPr>
        <p:pic>
          <p:nvPicPr>
            <p:cNvPr id="5" name="図 4">
              <a:extLst>
                <a:ext uri="{FF2B5EF4-FFF2-40B4-BE49-F238E27FC236}">
                  <a16:creationId xmlns:a16="http://schemas.microsoft.com/office/drawing/2014/main" id="{18137325-1A81-A2C4-2A5A-86C030A8A09F}"/>
                </a:ext>
              </a:extLst>
            </p:cNvPr>
            <p:cNvPicPr>
              <a:picLocks noChangeAspect="1"/>
            </p:cNvPicPr>
            <p:nvPr/>
          </p:nvPicPr>
          <p:blipFill>
            <a:blip r:embed="rId2"/>
            <a:stretch>
              <a:fillRect/>
            </a:stretch>
          </p:blipFill>
          <p:spPr>
            <a:xfrm>
              <a:off x="4107921" y="2389016"/>
              <a:ext cx="2011716" cy="1312249"/>
            </a:xfrm>
            <a:prstGeom prst="rect">
              <a:avLst/>
            </a:prstGeom>
          </p:spPr>
        </p:pic>
        <p:sp>
          <p:nvSpPr>
            <p:cNvPr id="6" name="テキスト ボックス 5">
              <a:extLst>
                <a:ext uri="{FF2B5EF4-FFF2-40B4-BE49-F238E27FC236}">
                  <a16:creationId xmlns:a16="http://schemas.microsoft.com/office/drawing/2014/main" id="{CD411799-2806-F2D6-12BB-18E307534CB6}"/>
                </a:ext>
              </a:extLst>
            </p:cNvPr>
            <p:cNvSpPr txBox="1"/>
            <p:nvPr/>
          </p:nvSpPr>
          <p:spPr>
            <a:xfrm>
              <a:off x="4407807" y="3587498"/>
              <a:ext cx="469982" cy="241825"/>
            </a:xfrm>
            <a:prstGeom prst="rect">
              <a:avLst/>
            </a:prstGeom>
            <a:noFill/>
          </p:spPr>
          <p:txBody>
            <a:bodyPr wrap="square" rtlCol="0">
              <a:spAutoFit/>
            </a:bodyPr>
            <a:lstStyle/>
            <a:p>
              <a:r>
                <a:rPr kumimoji="1" lang="ja-JP" altLang="en-US" sz="1050" dirty="0"/>
                <a:t>真空</a:t>
              </a:r>
            </a:p>
          </p:txBody>
        </p:sp>
        <p:sp>
          <p:nvSpPr>
            <p:cNvPr id="7" name="テキスト ボックス 6">
              <a:extLst>
                <a:ext uri="{FF2B5EF4-FFF2-40B4-BE49-F238E27FC236}">
                  <a16:creationId xmlns:a16="http://schemas.microsoft.com/office/drawing/2014/main" id="{BB74FCA7-0C0C-0E7B-757C-25CC75A18271}"/>
                </a:ext>
              </a:extLst>
            </p:cNvPr>
            <p:cNvSpPr txBox="1"/>
            <p:nvPr/>
          </p:nvSpPr>
          <p:spPr>
            <a:xfrm>
              <a:off x="5753079" y="3562049"/>
              <a:ext cx="604742" cy="241825"/>
            </a:xfrm>
            <a:prstGeom prst="rect">
              <a:avLst/>
            </a:prstGeom>
            <a:noFill/>
          </p:spPr>
          <p:txBody>
            <a:bodyPr wrap="square" rtlCol="0">
              <a:spAutoFit/>
            </a:bodyPr>
            <a:lstStyle/>
            <a:p>
              <a:r>
                <a:rPr lang="ja-JP" altLang="en-US" sz="1050" dirty="0"/>
                <a:t>常</a:t>
              </a:r>
              <a:r>
                <a:rPr kumimoji="1" lang="ja-JP" altLang="en-US" sz="1050" dirty="0"/>
                <a:t>圧</a:t>
              </a:r>
            </a:p>
          </p:txBody>
        </p:sp>
        <p:sp>
          <p:nvSpPr>
            <p:cNvPr id="8" name="矢印: 右 7">
              <a:extLst>
                <a:ext uri="{FF2B5EF4-FFF2-40B4-BE49-F238E27FC236}">
                  <a16:creationId xmlns:a16="http://schemas.microsoft.com/office/drawing/2014/main" id="{1381CC3E-E492-F0A9-D7F0-1AB5F34CCD4D}"/>
                </a:ext>
              </a:extLst>
            </p:cNvPr>
            <p:cNvSpPr/>
            <p:nvPr/>
          </p:nvSpPr>
          <p:spPr>
            <a:xfrm>
              <a:off x="4838155" y="3188561"/>
              <a:ext cx="204297" cy="81941"/>
            </a:xfrm>
            <a:prstGeom prst="rightArrow">
              <a:avLst/>
            </a:prstGeom>
            <a:no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90"/>
            </a:p>
          </p:txBody>
        </p:sp>
      </p:grpSp>
      <p:grpSp>
        <p:nvGrpSpPr>
          <p:cNvPr id="9" name="グループ化 8">
            <a:extLst>
              <a:ext uri="{FF2B5EF4-FFF2-40B4-BE49-F238E27FC236}">
                <a16:creationId xmlns:a16="http://schemas.microsoft.com/office/drawing/2014/main" id="{1487FD9D-4033-CA27-65F5-3A35B95EDFFB}"/>
              </a:ext>
            </a:extLst>
          </p:cNvPr>
          <p:cNvGrpSpPr/>
          <p:nvPr/>
        </p:nvGrpSpPr>
        <p:grpSpPr>
          <a:xfrm>
            <a:off x="6887119" y="3409291"/>
            <a:ext cx="4298778" cy="1539459"/>
            <a:chOff x="6619463" y="2245960"/>
            <a:chExt cx="4094074" cy="1466152"/>
          </a:xfrm>
        </p:grpSpPr>
        <p:pic>
          <p:nvPicPr>
            <p:cNvPr id="10" name="図 9">
              <a:extLst>
                <a:ext uri="{FF2B5EF4-FFF2-40B4-BE49-F238E27FC236}">
                  <a16:creationId xmlns:a16="http://schemas.microsoft.com/office/drawing/2014/main" id="{8453BF14-137A-51DA-7FC1-BB21DB7297A8}"/>
                </a:ext>
              </a:extLst>
            </p:cNvPr>
            <p:cNvPicPr>
              <a:picLocks noChangeAspect="1"/>
            </p:cNvPicPr>
            <p:nvPr/>
          </p:nvPicPr>
          <p:blipFill>
            <a:blip r:embed="rId3"/>
            <a:stretch>
              <a:fillRect/>
            </a:stretch>
          </p:blipFill>
          <p:spPr>
            <a:xfrm>
              <a:off x="7611680" y="2245960"/>
              <a:ext cx="2409941" cy="1312249"/>
            </a:xfrm>
            <a:prstGeom prst="rect">
              <a:avLst/>
            </a:prstGeom>
          </p:spPr>
        </p:pic>
        <p:sp>
          <p:nvSpPr>
            <p:cNvPr id="11" name="矢印: 五方向 10">
              <a:extLst>
                <a:ext uri="{FF2B5EF4-FFF2-40B4-BE49-F238E27FC236}">
                  <a16:creationId xmlns:a16="http://schemas.microsoft.com/office/drawing/2014/main" id="{1EC5084D-BD95-025D-4205-52976C788AE8}"/>
                </a:ext>
              </a:extLst>
            </p:cNvPr>
            <p:cNvSpPr/>
            <p:nvPr/>
          </p:nvSpPr>
          <p:spPr>
            <a:xfrm>
              <a:off x="6764389" y="2963274"/>
              <a:ext cx="457200" cy="225287"/>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90"/>
            </a:p>
          </p:txBody>
        </p:sp>
        <p:sp>
          <p:nvSpPr>
            <p:cNvPr id="12" name="矢印: 右 11">
              <a:extLst>
                <a:ext uri="{FF2B5EF4-FFF2-40B4-BE49-F238E27FC236}">
                  <a16:creationId xmlns:a16="http://schemas.microsoft.com/office/drawing/2014/main" id="{C08FC78F-D4A3-657A-B0A7-F0B226F74B14}"/>
                </a:ext>
              </a:extLst>
            </p:cNvPr>
            <p:cNvSpPr/>
            <p:nvPr/>
          </p:nvSpPr>
          <p:spPr>
            <a:xfrm>
              <a:off x="7256290" y="3022909"/>
              <a:ext cx="315634" cy="13914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90"/>
            </a:p>
          </p:txBody>
        </p:sp>
        <p:sp>
          <p:nvSpPr>
            <p:cNvPr id="13" name="テキスト ボックス 12">
              <a:extLst>
                <a:ext uri="{FF2B5EF4-FFF2-40B4-BE49-F238E27FC236}">
                  <a16:creationId xmlns:a16="http://schemas.microsoft.com/office/drawing/2014/main" id="{EE439A43-E573-4FCA-DBA0-D0B6546D8746}"/>
                </a:ext>
              </a:extLst>
            </p:cNvPr>
            <p:cNvSpPr txBox="1"/>
            <p:nvPr/>
          </p:nvSpPr>
          <p:spPr>
            <a:xfrm>
              <a:off x="6619463" y="2726110"/>
              <a:ext cx="947530" cy="272602"/>
            </a:xfrm>
            <a:prstGeom prst="rect">
              <a:avLst/>
            </a:prstGeom>
            <a:noFill/>
          </p:spPr>
          <p:txBody>
            <a:bodyPr wrap="square" rtlCol="0">
              <a:spAutoFit/>
            </a:bodyPr>
            <a:lstStyle/>
            <a:p>
              <a:r>
                <a:rPr kumimoji="1" lang="ja-JP" altLang="en-US" sz="1260" dirty="0"/>
                <a:t>押出成形機</a:t>
              </a:r>
            </a:p>
          </p:txBody>
        </p:sp>
        <p:sp>
          <p:nvSpPr>
            <p:cNvPr id="14" name="矢印: 右 13">
              <a:extLst>
                <a:ext uri="{FF2B5EF4-FFF2-40B4-BE49-F238E27FC236}">
                  <a16:creationId xmlns:a16="http://schemas.microsoft.com/office/drawing/2014/main" id="{A6D0B530-4A1B-8779-537A-B20949F07878}"/>
                </a:ext>
              </a:extLst>
            </p:cNvPr>
            <p:cNvSpPr/>
            <p:nvPr/>
          </p:nvSpPr>
          <p:spPr>
            <a:xfrm>
              <a:off x="10066309" y="3022909"/>
              <a:ext cx="315634" cy="13914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90"/>
            </a:p>
          </p:txBody>
        </p:sp>
        <p:sp>
          <p:nvSpPr>
            <p:cNvPr id="15" name="テキスト ボックス 14">
              <a:extLst>
                <a:ext uri="{FF2B5EF4-FFF2-40B4-BE49-F238E27FC236}">
                  <a16:creationId xmlns:a16="http://schemas.microsoft.com/office/drawing/2014/main" id="{C1428297-0118-5F3B-341A-191220A0B5D4}"/>
                </a:ext>
              </a:extLst>
            </p:cNvPr>
            <p:cNvSpPr txBox="1"/>
            <p:nvPr/>
          </p:nvSpPr>
          <p:spPr>
            <a:xfrm>
              <a:off x="9889437" y="2745910"/>
              <a:ext cx="824100" cy="272602"/>
            </a:xfrm>
            <a:prstGeom prst="rect">
              <a:avLst/>
            </a:prstGeom>
            <a:noFill/>
          </p:spPr>
          <p:txBody>
            <a:bodyPr wrap="square" rtlCol="0">
              <a:spAutoFit/>
            </a:bodyPr>
            <a:lstStyle/>
            <a:p>
              <a:r>
                <a:rPr kumimoji="1" lang="ja-JP" altLang="en-US" sz="1260" dirty="0"/>
                <a:t>後重合へ</a:t>
              </a:r>
            </a:p>
          </p:txBody>
        </p:sp>
        <p:sp>
          <p:nvSpPr>
            <p:cNvPr id="16" name="テキスト ボックス 15">
              <a:extLst>
                <a:ext uri="{FF2B5EF4-FFF2-40B4-BE49-F238E27FC236}">
                  <a16:creationId xmlns:a16="http://schemas.microsoft.com/office/drawing/2014/main" id="{F04ECEB7-06EA-B094-ED49-9BF3CE095796}"/>
                </a:ext>
              </a:extLst>
            </p:cNvPr>
            <p:cNvSpPr txBox="1"/>
            <p:nvPr/>
          </p:nvSpPr>
          <p:spPr>
            <a:xfrm>
              <a:off x="7479495" y="3455044"/>
              <a:ext cx="604742" cy="241825"/>
            </a:xfrm>
            <a:prstGeom prst="rect">
              <a:avLst/>
            </a:prstGeom>
            <a:noFill/>
          </p:spPr>
          <p:txBody>
            <a:bodyPr wrap="square" rtlCol="0">
              <a:spAutoFit/>
            </a:bodyPr>
            <a:lstStyle/>
            <a:p>
              <a:r>
                <a:rPr kumimoji="1" lang="ja-JP" altLang="en-US" sz="1050" dirty="0"/>
                <a:t>常圧</a:t>
              </a:r>
            </a:p>
          </p:txBody>
        </p:sp>
        <p:sp>
          <p:nvSpPr>
            <p:cNvPr id="17" name="テキスト ボックス 16">
              <a:extLst>
                <a:ext uri="{FF2B5EF4-FFF2-40B4-BE49-F238E27FC236}">
                  <a16:creationId xmlns:a16="http://schemas.microsoft.com/office/drawing/2014/main" id="{73695370-F013-A29E-EA7A-2E9A3F844AED}"/>
                </a:ext>
              </a:extLst>
            </p:cNvPr>
            <p:cNvSpPr txBox="1"/>
            <p:nvPr/>
          </p:nvSpPr>
          <p:spPr>
            <a:xfrm>
              <a:off x="7828012" y="3455044"/>
              <a:ext cx="604742" cy="241825"/>
            </a:xfrm>
            <a:prstGeom prst="rect">
              <a:avLst/>
            </a:prstGeom>
            <a:noFill/>
          </p:spPr>
          <p:txBody>
            <a:bodyPr wrap="square" rtlCol="0">
              <a:spAutoFit/>
            </a:bodyPr>
            <a:lstStyle/>
            <a:p>
              <a:r>
                <a:rPr kumimoji="1" lang="ja-JP" altLang="en-US" sz="1050" dirty="0"/>
                <a:t>低圧</a:t>
              </a:r>
            </a:p>
          </p:txBody>
        </p:sp>
        <p:sp>
          <p:nvSpPr>
            <p:cNvPr id="18" name="テキスト ボックス 17">
              <a:extLst>
                <a:ext uri="{FF2B5EF4-FFF2-40B4-BE49-F238E27FC236}">
                  <a16:creationId xmlns:a16="http://schemas.microsoft.com/office/drawing/2014/main" id="{09642977-EDD9-36A6-ED94-D967381AA0D5}"/>
                </a:ext>
              </a:extLst>
            </p:cNvPr>
            <p:cNvSpPr txBox="1"/>
            <p:nvPr/>
          </p:nvSpPr>
          <p:spPr>
            <a:xfrm>
              <a:off x="8130383" y="3455044"/>
              <a:ext cx="604742" cy="241825"/>
            </a:xfrm>
            <a:prstGeom prst="rect">
              <a:avLst/>
            </a:prstGeom>
            <a:noFill/>
          </p:spPr>
          <p:txBody>
            <a:bodyPr wrap="square" rtlCol="0">
              <a:spAutoFit/>
            </a:bodyPr>
            <a:lstStyle/>
            <a:p>
              <a:r>
                <a:rPr kumimoji="1" lang="ja-JP" altLang="en-US" sz="1050" dirty="0"/>
                <a:t>低圧</a:t>
              </a:r>
            </a:p>
          </p:txBody>
        </p:sp>
        <p:sp>
          <p:nvSpPr>
            <p:cNvPr id="19" name="テキスト ボックス 18">
              <a:extLst>
                <a:ext uri="{FF2B5EF4-FFF2-40B4-BE49-F238E27FC236}">
                  <a16:creationId xmlns:a16="http://schemas.microsoft.com/office/drawing/2014/main" id="{DED22340-E6BF-BCD7-03A0-6C9FAAE32F4A}"/>
                </a:ext>
              </a:extLst>
            </p:cNvPr>
            <p:cNvSpPr txBox="1"/>
            <p:nvPr/>
          </p:nvSpPr>
          <p:spPr>
            <a:xfrm>
              <a:off x="8402995" y="3464388"/>
              <a:ext cx="469982" cy="241825"/>
            </a:xfrm>
            <a:prstGeom prst="rect">
              <a:avLst/>
            </a:prstGeom>
            <a:noFill/>
          </p:spPr>
          <p:txBody>
            <a:bodyPr wrap="square" rtlCol="0">
              <a:spAutoFit/>
            </a:bodyPr>
            <a:lstStyle/>
            <a:p>
              <a:r>
                <a:rPr kumimoji="1" lang="ja-JP" altLang="en-US" sz="1050" dirty="0"/>
                <a:t>真空</a:t>
              </a:r>
            </a:p>
          </p:txBody>
        </p:sp>
        <p:sp>
          <p:nvSpPr>
            <p:cNvPr id="20" name="テキスト ボックス 19">
              <a:extLst>
                <a:ext uri="{FF2B5EF4-FFF2-40B4-BE49-F238E27FC236}">
                  <a16:creationId xmlns:a16="http://schemas.microsoft.com/office/drawing/2014/main" id="{AE34CED6-0EE9-E099-D7AB-418A8190D649}"/>
                </a:ext>
              </a:extLst>
            </p:cNvPr>
            <p:cNvSpPr txBox="1"/>
            <p:nvPr/>
          </p:nvSpPr>
          <p:spPr>
            <a:xfrm>
              <a:off x="9633211" y="3435098"/>
              <a:ext cx="604742" cy="241825"/>
            </a:xfrm>
            <a:prstGeom prst="rect">
              <a:avLst/>
            </a:prstGeom>
            <a:noFill/>
          </p:spPr>
          <p:txBody>
            <a:bodyPr wrap="square" rtlCol="0">
              <a:spAutoFit/>
            </a:bodyPr>
            <a:lstStyle/>
            <a:p>
              <a:r>
                <a:rPr lang="ja-JP" altLang="en-US" sz="1050" dirty="0"/>
                <a:t>常</a:t>
              </a:r>
              <a:r>
                <a:rPr kumimoji="1" lang="ja-JP" altLang="en-US" sz="1050" dirty="0"/>
                <a:t>圧</a:t>
              </a:r>
            </a:p>
          </p:txBody>
        </p:sp>
        <p:sp>
          <p:nvSpPr>
            <p:cNvPr id="21" name="テキスト ボックス 20">
              <a:extLst>
                <a:ext uri="{FF2B5EF4-FFF2-40B4-BE49-F238E27FC236}">
                  <a16:creationId xmlns:a16="http://schemas.microsoft.com/office/drawing/2014/main" id="{DB864D73-AEE4-9B09-F246-0CBA40A19505}"/>
                </a:ext>
              </a:extLst>
            </p:cNvPr>
            <p:cNvSpPr txBox="1"/>
            <p:nvPr/>
          </p:nvSpPr>
          <p:spPr>
            <a:xfrm>
              <a:off x="9010664" y="3470287"/>
              <a:ext cx="604742" cy="241825"/>
            </a:xfrm>
            <a:prstGeom prst="rect">
              <a:avLst/>
            </a:prstGeom>
            <a:noFill/>
          </p:spPr>
          <p:txBody>
            <a:bodyPr wrap="square" rtlCol="0">
              <a:spAutoFit/>
            </a:bodyPr>
            <a:lstStyle/>
            <a:p>
              <a:r>
                <a:rPr kumimoji="1" lang="ja-JP" altLang="en-US" sz="1050" dirty="0"/>
                <a:t>低圧</a:t>
              </a:r>
            </a:p>
          </p:txBody>
        </p:sp>
        <p:sp>
          <p:nvSpPr>
            <p:cNvPr id="22" name="テキスト ボックス 21">
              <a:extLst>
                <a:ext uri="{FF2B5EF4-FFF2-40B4-BE49-F238E27FC236}">
                  <a16:creationId xmlns:a16="http://schemas.microsoft.com/office/drawing/2014/main" id="{FB653566-FF77-FF47-5B7E-D3FEB15E3BBB}"/>
                </a:ext>
              </a:extLst>
            </p:cNvPr>
            <p:cNvSpPr txBox="1"/>
            <p:nvPr/>
          </p:nvSpPr>
          <p:spPr>
            <a:xfrm>
              <a:off x="9290691" y="3455043"/>
              <a:ext cx="604742" cy="241825"/>
            </a:xfrm>
            <a:prstGeom prst="rect">
              <a:avLst/>
            </a:prstGeom>
            <a:noFill/>
          </p:spPr>
          <p:txBody>
            <a:bodyPr wrap="square" rtlCol="0">
              <a:spAutoFit/>
            </a:bodyPr>
            <a:lstStyle/>
            <a:p>
              <a:r>
                <a:rPr kumimoji="1" lang="ja-JP" altLang="en-US" sz="1050" dirty="0"/>
                <a:t>低圧</a:t>
              </a:r>
            </a:p>
          </p:txBody>
        </p:sp>
      </p:grpSp>
      <p:sp>
        <p:nvSpPr>
          <p:cNvPr id="23" name="テキスト ボックス 22">
            <a:extLst>
              <a:ext uri="{FF2B5EF4-FFF2-40B4-BE49-F238E27FC236}">
                <a16:creationId xmlns:a16="http://schemas.microsoft.com/office/drawing/2014/main" id="{8B3F7C78-C01B-F99F-CBF6-E7FA833F3C0A}"/>
              </a:ext>
            </a:extLst>
          </p:cNvPr>
          <p:cNvSpPr txBox="1"/>
          <p:nvPr/>
        </p:nvSpPr>
        <p:spPr>
          <a:xfrm>
            <a:off x="3370156" y="4998885"/>
            <a:ext cx="3414717" cy="480131"/>
          </a:xfrm>
          <a:prstGeom prst="rect">
            <a:avLst/>
          </a:prstGeom>
          <a:noFill/>
        </p:spPr>
        <p:txBody>
          <a:bodyPr wrap="none" rtlCol="0">
            <a:spAutoFit/>
          </a:bodyPr>
          <a:lstStyle/>
          <a:p>
            <a:r>
              <a:rPr kumimoji="1" lang="ja-JP" altLang="en-US" sz="1260" dirty="0"/>
              <a:t>試料を容器内に入れ真空引き後プラズマ処理し</a:t>
            </a:r>
            <a:endParaRPr kumimoji="1" lang="en-US" altLang="ja-JP" sz="1260" dirty="0"/>
          </a:p>
          <a:p>
            <a:r>
              <a:rPr lang="ja-JP" altLang="en-US" sz="1260" dirty="0"/>
              <a:t>常圧に戻して試料を取り出す</a:t>
            </a:r>
            <a:endParaRPr kumimoji="1" lang="ja-JP" altLang="en-US" sz="1260" dirty="0"/>
          </a:p>
        </p:txBody>
      </p:sp>
      <p:sp>
        <p:nvSpPr>
          <p:cNvPr id="24" name="テキスト ボックス 23">
            <a:extLst>
              <a:ext uri="{FF2B5EF4-FFF2-40B4-BE49-F238E27FC236}">
                <a16:creationId xmlns:a16="http://schemas.microsoft.com/office/drawing/2014/main" id="{075B3FAC-B1E4-E050-CC37-A2ED1AE3E01B}"/>
              </a:ext>
            </a:extLst>
          </p:cNvPr>
          <p:cNvSpPr txBox="1"/>
          <p:nvPr/>
        </p:nvSpPr>
        <p:spPr>
          <a:xfrm>
            <a:off x="6957292" y="4988935"/>
            <a:ext cx="3959684" cy="480131"/>
          </a:xfrm>
          <a:prstGeom prst="rect">
            <a:avLst/>
          </a:prstGeom>
          <a:noFill/>
        </p:spPr>
        <p:txBody>
          <a:bodyPr wrap="square" rtlCol="0">
            <a:spAutoFit/>
          </a:bodyPr>
          <a:lstStyle/>
          <a:p>
            <a:r>
              <a:rPr kumimoji="1" lang="ja-JP" altLang="en-US" sz="1260" dirty="0"/>
              <a:t>複数の容器を直列</a:t>
            </a:r>
            <a:r>
              <a:rPr lang="ja-JP" altLang="en-US" sz="1260" dirty="0"/>
              <a:t>に接続し徐々圧力を下げて最終的に真空室内でプラズマ処理する</a:t>
            </a:r>
            <a:endParaRPr kumimoji="1" lang="ja-JP" altLang="en-US" sz="1260" dirty="0"/>
          </a:p>
        </p:txBody>
      </p:sp>
      <p:sp>
        <p:nvSpPr>
          <p:cNvPr id="26" name="正方形/長方形 25">
            <a:extLst>
              <a:ext uri="{FF2B5EF4-FFF2-40B4-BE49-F238E27FC236}">
                <a16:creationId xmlns:a16="http://schemas.microsoft.com/office/drawing/2014/main" id="{F84AAC57-0884-E381-4FBB-D2F6DC60429F}"/>
              </a:ext>
            </a:extLst>
          </p:cNvPr>
          <p:cNvSpPr/>
          <p:nvPr/>
        </p:nvSpPr>
        <p:spPr>
          <a:xfrm>
            <a:off x="10915048" y="53703"/>
            <a:ext cx="1765244" cy="62969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記入例ー２</a:t>
            </a:r>
          </a:p>
        </p:txBody>
      </p:sp>
    </p:spTree>
    <p:extLst>
      <p:ext uri="{BB962C8B-B14F-4D97-AF65-F5344CB8AC3E}">
        <p14:creationId xmlns:p14="http://schemas.microsoft.com/office/powerpoint/2010/main" val="90694400"/>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CCABBE3F36E2247BAC688DD25300894" ma:contentTypeVersion="16" ma:contentTypeDescription="新しいドキュメントを作成します。" ma:contentTypeScope="" ma:versionID="43e27a65cd3e2126ddf7a3f59d0da906">
  <xsd:schema xmlns:xsd="http://www.w3.org/2001/XMLSchema" xmlns:xs="http://www.w3.org/2001/XMLSchema" xmlns:p="http://schemas.microsoft.com/office/2006/metadata/properties" xmlns:ns2="450ac6bd-2d2c-4b65-82e0-22a536d0f2e1" xmlns:ns3="b6f69c7a-c7f5-4aec-964e-8ee28c42406c" targetNamespace="http://schemas.microsoft.com/office/2006/metadata/properties" ma:root="true" ma:fieldsID="c03c6c38d5b7ed095af859a97c4e59be" ns2:_="" ns3:_="">
    <xsd:import namespace="450ac6bd-2d2c-4b65-82e0-22a536d0f2e1"/>
    <xsd:import namespace="b6f69c7a-c7f5-4aec-964e-8ee28c42406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0ac6bd-2d2c-4b65-82e0-22a536d0f2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f69c7a-c7f5-4aec-964e-8ee28c42406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3830861-a7fd-4614-9f5c-4a84c386a6e0}" ma:internalName="TaxCatchAll" ma:showField="CatchAllData" ma:web="b6f69c7a-c7f5-4aec-964e-8ee28c4240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50ac6bd-2d2c-4b65-82e0-22a536d0f2e1">
      <Terms xmlns="http://schemas.microsoft.com/office/infopath/2007/PartnerControls"/>
    </lcf76f155ced4ddcb4097134ff3c332f>
    <TaxCatchAll xmlns="b6f69c7a-c7f5-4aec-964e-8ee28c42406c" xsi:nil="true"/>
  </documentManagement>
</p:properties>
</file>

<file path=customXml/itemProps1.xml><?xml version="1.0" encoding="utf-8"?>
<ds:datastoreItem xmlns:ds="http://schemas.openxmlformats.org/officeDocument/2006/customXml" ds:itemID="{97695866-5CA8-4AD3-9D72-3E58FA1CBA59}"/>
</file>

<file path=customXml/itemProps2.xml><?xml version="1.0" encoding="utf-8"?>
<ds:datastoreItem xmlns:ds="http://schemas.openxmlformats.org/officeDocument/2006/customXml" ds:itemID="{193361D8-5232-493E-9370-4FD20541A484}"/>
</file>

<file path=customXml/itemProps3.xml><?xml version="1.0" encoding="utf-8"?>
<ds:datastoreItem xmlns:ds="http://schemas.openxmlformats.org/officeDocument/2006/customXml" ds:itemID="{623A14B3-3250-4A8D-A8F3-9E1C4A7D5176}"/>
</file>

<file path=docProps/app.xml><?xml version="1.0" encoding="utf-8"?>
<Properties xmlns="http://schemas.openxmlformats.org/officeDocument/2006/extended-properties" xmlns:vt="http://schemas.openxmlformats.org/officeDocument/2006/docPropsVTypes">
  <Template/>
  <TotalTime>0</TotalTime>
  <Words>5263</Words>
  <Application>Microsoft Office PowerPoint</Application>
  <PresentationFormat>A3 297x420 mm</PresentationFormat>
  <Paragraphs>370</Paragraphs>
  <Slides>9</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9</vt:i4>
      </vt:variant>
    </vt:vector>
  </HeadingPairs>
  <TitlesOfParts>
    <vt:vector size="18" baseType="lpstr">
      <vt:lpstr>ＭＳ Ｐ明朝</vt:lpstr>
      <vt:lpstr>ＭＳ ゴシック</vt:lpstr>
      <vt:lpstr>游ゴシック</vt:lpstr>
      <vt:lpstr>游ゴシック Light</vt:lpstr>
      <vt:lpstr>Calibri</vt:lpstr>
      <vt:lpstr>Calibri Light</vt:lpstr>
      <vt:lpstr>Segoe UI</vt:lpstr>
      <vt:lpstr>Wingdings 2</vt:lpstr>
      <vt:lpstr>HDOfficeLightV0</vt:lpstr>
      <vt:lpstr>Go-Tech事業にチャレンジされる皆様へ</vt:lpstr>
      <vt:lpstr>PowerPoint プレゼンテーション</vt:lpstr>
      <vt:lpstr>PowerPoint プレゼンテーション</vt:lpstr>
      <vt:lpstr>PowerPoint プレゼンテーション</vt:lpstr>
      <vt:lpstr>記入例</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2025-10-16T09:14:23Z</dcterms:created>
  <dcterms:modified xsi:type="dcterms:W3CDTF">2025-10-16T09:14:46Z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0x0101002CCABBE3F36E2247BAC688DD25300894</vt:lpwstr>
  </property>
  <property fmtid="{D5CDD505-2E9C-101B-9397-08002B2CF9AE}" pid="3" name="MediaServiceImageTags">
    <vt:lpwstr/>
  </property>
</Properties>
</file>