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3"/>
  </p:sldMasterIdLst>
  <p:notesMasterIdLst>
    <p:notesMasterId r:id="rId12"/>
  </p:notesMasterIdLst>
  <p:sldIdLst>
    <p:sldId id="257" r:id="rId4"/>
    <p:sldId id="2147380143" r:id="rId5"/>
    <p:sldId id="2147380126" r:id="rId6"/>
    <p:sldId id="2147380142" r:id="rId7"/>
    <p:sldId id="2147380141" r:id="rId8"/>
    <p:sldId id="2147380140" r:id="rId9"/>
    <p:sldId id="2147380145" r:id="rId10"/>
    <p:sldId id="2147380144" r:id="rId1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718FAE-77F9-42D4-B917-FFF4E94D5619}" v="34" dt="2024-07-02T13:48:17.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53" autoAdjust="0"/>
  </p:normalViewPr>
  <p:slideViewPr>
    <p:cSldViewPr snapToGrid="0">
      <p:cViewPr varScale="1">
        <p:scale>
          <a:sx n="71" d="100"/>
          <a:sy n="71"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9BEE2-F368-49B5-B979-E37984B1D4B0}" type="datetimeFigureOut">
              <a:rPr kumimoji="1" lang="ja-JP" altLang="en-US" smtClean="0"/>
              <a:t>2024/7/5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D7D55-0202-4C3D-941D-23A7E293E45E}" type="slidenum">
              <a:rPr kumimoji="1" lang="ja-JP" altLang="en-US" smtClean="0"/>
              <a:t>‹#›</a:t>
            </a:fld>
            <a:endParaRPr kumimoji="1" lang="ja-JP" altLang="en-US"/>
          </a:p>
        </p:txBody>
      </p:sp>
    </p:spTree>
    <p:extLst>
      <p:ext uri="{BB962C8B-B14F-4D97-AF65-F5344CB8AC3E}">
        <p14:creationId xmlns:p14="http://schemas.microsoft.com/office/powerpoint/2010/main" val="1823857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rPr>
              <a:t>機密性○</a:t>
            </a:r>
            <a:endParaRPr kumimoji="1" lang="en-US" altLang="ja-JP" sz="1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Tree>
    <p:extLst>
      <p:ext uri="{BB962C8B-B14F-4D97-AF65-F5344CB8AC3E}">
        <p14:creationId xmlns:p14="http://schemas.microsoft.com/office/powerpoint/2010/main" val="1906321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rPr>
              <a:t>機密性○</a:t>
            </a:r>
            <a:endParaRPr kumimoji="1" lang="en-US" altLang="ja-JP" sz="1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Tree>
    <p:extLst>
      <p:ext uri="{BB962C8B-B14F-4D97-AF65-F5344CB8AC3E}">
        <p14:creationId xmlns:p14="http://schemas.microsoft.com/office/powerpoint/2010/main" val="1111901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rPr>
              <a:t>機密性○</a:t>
            </a:r>
            <a:endParaRPr kumimoji="1" lang="en-US" altLang="ja-JP" sz="1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Tree>
    <p:extLst>
      <p:ext uri="{BB962C8B-B14F-4D97-AF65-F5344CB8AC3E}">
        <p14:creationId xmlns:p14="http://schemas.microsoft.com/office/powerpoint/2010/main" val="890685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44921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412688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85140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F034B4FF-2509-44E1-8516-C488D539A5F1}" type="datetime1">
              <a:rPr kumimoji="1" lang="ja-JP" altLang="en-US" smtClean="0"/>
              <a:t>2024/7/5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155204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571996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49686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03117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1724776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2775100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278057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89307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AFA8CE-BD2F-477B-9F45-39A621F3F2FD}"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2265234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A8CE-BD2F-477B-9F45-39A621F3F2FD}" type="datetimeFigureOut">
              <a:rPr kumimoji="1" lang="ja-JP" altLang="en-US" smtClean="0"/>
              <a:t>2024/7/5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36061202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71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4.wdp"/></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4" Type="http://schemas.microsoft.com/office/2007/relationships/hdphoto" Target="../media/hdphoto6.wdp"/></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1.svg"/><Relationship Id="rId3" Type="http://schemas.openxmlformats.org/officeDocument/2006/relationships/image" Target="../media/image13.svg"/><Relationship Id="rId7" Type="http://schemas.openxmlformats.org/officeDocument/2006/relationships/image" Target="../media/image17.svg"/><Relationship Id="rId12" Type="http://schemas.openxmlformats.org/officeDocument/2006/relationships/image" Target="../media/image20.png"/><Relationship Id="rId17" Type="http://schemas.openxmlformats.org/officeDocument/2006/relationships/image" Target="../media/image24.png"/><Relationship Id="rId2" Type="http://schemas.openxmlformats.org/officeDocument/2006/relationships/image" Target="../media/image12.png"/><Relationship Id="rId16" Type="http://schemas.openxmlformats.org/officeDocument/2006/relationships/hyperlink" Target="https://www.kanto.meti.go.jp/seisaku/iryokiki/healthcare/collaboration_know-how_guidelines.html" TargetMode="External"/><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9.svg"/><Relationship Id="rId5" Type="http://schemas.openxmlformats.org/officeDocument/2006/relationships/image" Target="../media/image15.svg"/><Relationship Id="rId15" Type="http://schemas.openxmlformats.org/officeDocument/2006/relationships/image" Target="../media/image23.svg"/><Relationship Id="rId10" Type="http://schemas.openxmlformats.org/officeDocument/2006/relationships/image" Target="../media/image8.png"/><Relationship Id="rId4" Type="http://schemas.openxmlformats.org/officeDocument/2006/relationships/image" Target="../media/image14.png"/><Relationship Id="rId9" Type="http://schemas.openxmlformats.org/officeDocument/2006/relationships/image" Target="../media/image19.svg"/><Relationship Id="rId14" Type="http://schemas.openxmlformats.org/officeDocument/2006/relationships/image" Target="../media/image2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880E94-2986-FC6B-F108-76AE04C626AB}"/>
              </a:ext>
            </a:extLst>
          </p:cNvPr>
          <p:cNvSpPr>
            <a:spLocks noGrp="1"/>
          </p:cNvSpPr>
          <p:nvPr>
            <p:ph type="ctrTitle"/>
          </p:nvPr>
        </p:nvSpPr>
        <p:spPr>
          <a:xfrm>
            <a:off x="0" y="2246811"/>
            <a:ext cx="9906000" cy="925051"/>
          </a:xfrm>
        </p:spPr>
        <p:txBody>
          <a:bodyPr>
            <a:normAutofit fontScale="90000"/>
          </a:bodyPr>
          <a:lstStyle/>
          <a:p>
            <a:r>
              <a:rPr lang="ja-JP" altLang="en-US" sz="4000">
                <a:latin typeface="Segoe UI" panose="020B0502040204020203" pitchFamily="34" charset="0"/>
                <a:ea typeface="游ゴシック" panose="020B0400000000000000" pitchFamily="50" charset="-128"/>
              </a:rPr>
              <a:t>ガバメントピッチへ</a:t>
            </a:r>
            <a:r>
              <a:rPr lang="ja-JP" altLang="en-US" sz="4000" dirty="0">
                <a:latin typeface="Segoe UI" panose="020B0502040204020203" pitchFamily="34" charset="0"/>
                <a:ea typeface="游ゴシック" panose="020B0400000000000000" pitchFamily="50" charset="-128"/>
              </a:rPr>
              <a:t>のお誘い</a:t>
            </a:r>
            <a:br>
              <a:rPr lang="en-US" altLang="ja-JP" sz="3250" dirty="0">
                <a:latin typeface="Segoe UI" panose="020B0502040204020203" pitchFamily="34" charset="0"/>
                <a:ea typeface="游ゴシック" panose="020B0400000000000000" pitchFamily="50" charset="-128"/>
              </a:rPr>
            </a:br>
            <a:r>
              <a:rPr lang="en-US" altLang="ja-JP" sz="3100" dirty="0">
                <a:latin typeface="Segoe UI" panose="020B0502040204020203" pitchFamily="34" charset="0"/>
                <a:ea typeface="游ゴシック" panose="020B0400000000000000" pitchFamily="50" charset="-128"/>
              </a:rPr>
              <a:t>-</a:t>
            </a:r>
            <a:r>
              <a:rPr lang="ja-JP" altLang="en-US" sz="3100" dirty="0">
                <a:latin typeface="Segoe UI" panose="020B0502040204020203" pitchFamily="34" charset="0"/>
                <a:ea typeface="游ゴシック" panose="020B0400000000000000" pitchFamily="50" charset="-128"/>
              </a:rPr>
              <a:t>地域課題解決は官民連携で</a:t>
            </a:r>
            <a:r>
              <a:rPr lang="en-US" altLang="ja-JP" sz="3100" dirty="0">
                <a:latin typeface="Segoe UI" panose="020B0502040204020203" pitchFamily="34" charset="0"/>
                <a:ea typeface="游ゴシック" panose="020B0400000000000000" pitchFamily="50" charset="-128"/>
              </a:rPr>
              <a:t>-</a:t>
            </a:r>
            <a:endParaRPr lang="ja-JP" altLang="en-US" sz="3250" dirty="0">
              <a:latin typeface="Segoe UI" panose="020B0502040204020203" pitchFamily="34" charset="0"/>
              <a:ea typeface="游ゴシック" panose="020B0400000000000000" pitchFamily="50" charset="-128"/>
            </a:endParaRPr>
          </a:p>
        </p:txBody>
      </p:sp>
      <p:sp>
        <p:nvSpPr>
          <p:cNvPr id="3" name="字幕 2">
            <a:extLst>
              <a:ext uri="{FF2B5EF4-FFF2-40B4-BE49-F238E27FC236}">
                <a16:creationId xmlns:a16="http://schemas.microsoft.com/office/drawing/2014/main" id="{73A0D23E-1F74-33FD-AF0D-FB5E37FD5ECC}"/>
              </a:ext>
            </a:extLst>
          </p:cNvPr>
          <p:cNvSpPr>
            <a:spLocks noGrp="1"/>
          </p:cNvSpPr>
          <p:nvPr>
            <p:ph type="subTitle" idx="1"/>
          </p:nvPr>
        </p:nvSpPr>
        <p:spPr>
          <a:xfrm>
            <a:off x="1238250" y="4229151"/>
            <a:ext cx="7429500" cy="1345307"/>
          </a:xfrm>
        </p:spPr>
        <p:txBody>
          <a:bodyPr>
            <a:normAutofit/>
          </a:bodyPr>
          <a:lstStyle/>
          <a:p>
            <a:r>
              <a:rPr lang="ja-JP" altLang="en-US" sz="2800" dirty="0">
                <a:latin typeface="Segoe UI" panose="020B0502040204020203" pitchFamily="34" charset="0"/>
                <a:ea typeface="游ゴシック" panose="020B0400000000000000" pitchFamily="50" charset="-128"/>
              </a:rPr>
              <a:t>令和</a:t>
            </a:r>
            <a:r>
              <a:rPr lang="en-US" altLang="ja-JP" sz="2800" dirty="0">
                <a:latin typeface="Segoe UI" panose="020B0502040204020203" pitchFamily="34" charset="0"/>
                <a:ea typeface="游ゴシック" panose="020B0400000000000000" pitchFamily="50" charset="-128"/>
              </a:rPr>
              <a:t>6</a:t>
            </a:r>
            <a:r>
              <a:rPr lang="ja-JP" altLang="en-US" sz="2800" dirty="0">
                <a:latin typeface="Segoe UI" panose="020B0502040204020203" pitchFamily="34" charset="0"/>
                <a:ea typeface="游ゴシック" panose="020B0400000000000000" pitchFamily="50" charset="-128"/>
              </a:rPr>
              <a:t>年</a:t>
            </a:r>
            <a:r>
              <a:rPr lang="en-US" altLang="ja-JP" sz="2800" dirty="0">
                <a:latin typeface="Segoe UI" panose="020B0502040204020203" pitchFamily="34" charset="0"/>
                <a:ea typeface="游ゴシック" panose="020B0400000000000000" pitchFamily="50" charset="-128"/>
              </a:rPr>
              <a:t>7</a:t>
            </a:r>
            <a:r>
              <a:rPr lang="ja-JP" altLang="en-US" sz="2800" dirty="0">
                <a:latin typeface="Segoe UI" panose="020B0502040204020203" pitchFamily="34" charset="0"/>
                <a:ea typeface="游ゴシック" panose="020B0400000000000000" pitchFamily="50" charset="-128"/>
              </a:rPr>
              <a:t>月</a:t>
            </a:r>
            <a:endParaRPr lang="en-US" altLang="ja-JP" sz="2800" dirty="0">
              <a:latin typeface="Segoe UI" panose="020B0502040204020203" pitchFamily="34" charset="0"/>
              <a:ea typeface="游ゴシック" panose="020B0400000000000000" pitchFamily="50" charset="-128"/>
            </a:endParaRPr>
          </a:p>
          <a:p>
            <a:r>
              <a:rPr lang="ja-JP" altLang="en-US" sz="2800" dirty="0">
                <a:latin typeface="Segoe UI" panose="020B0502040204020203" pitchFamily="34" charset="0"/>
                <a:ea typeface="游ゴシック" panose="020B0400000000000000" pitchFamily="50" charset="-128"/>
              </a:rPr>
              <a:t>関東経済産業局　ヘルスケア産業室</a:t>
            </a:r>
          </a:p>
        </p:txBody>
      </p:sp>
      <p:pic>
        <p:nvPicPr>
          <p:cNvPr id="4" name="図 3">
            <a:extLst>
              <a:ext uri="{FF2B5EF4-FFF2-40B4-BE49-F238E27FC236}">
                <a16:creationId xmlns:a16="http://schemas.microsoft.com/office/drawing/2014/main" id="{8BEB5EB0-A62B-85FF-30DC-4C0F05B6877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38889" y="0"/>
            <a:ext cx="1967112" cy="627017"/>
          </a:xfrm>
          <a:prstGeom prst="rect">
            <a:avLst/>
          </a:prstGeom>
        </p:spPr>
      </p:pic>
    </p:spTree>
    <p:extLst>
      <p:ext uri="{BB962C8B-B14F-4D97-AF65-F5344CB8AC3E}">
        <p14:creationId xmlns:p14="http://schemas.microsoft.com/office/powerpoint/2010/main" val="44416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2EDF7AF-A01A-F9ED-4A20-C23D8124945F}"/>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官民連携促進の背景</a:t>
            </a:r>
          </a:p>
        </p:txBody>
      </p:sp>
      <p:sp>
        <p:nvSpPr>
          <p:cNvPr id="66" name="テキスト ボックス 65">
            <a:extLst>
              <a:ext uri="{FF2B5EF4-FFF2-40B4-BE49-F238E27FC236}">
                <a16:creationId xmlns:a16="http://schemas.microsoft.com/office/drawing/2014/main" id="{B50879E0-E8E7-D444-D429-7AF1533395A1}"/>
              </a:ext>
            </a:extLst>
          </p:cNvPr>
          <p:cNvSpPr txBox="1"/>
          <p:nvPr/>
        </p:nvSpPr>
        <p:spPr>
          <a:xfrm>
            <a:off x="297903" y="651578"/>
            <a:ext cx="9247438" cy="1077218"/>
          </a:xfrm>
          <a:prstGeom prst="rect">
            <a:avLst/>
          </a:prstGeom>
          <a:noFill/>
        </p:spPr>
        <p:txBody>
          <a:bodyPr wrap="square" rtlCol="0">
            <a:spAutoFit/>
          </a:bodyPr>
          <a:lstStyle/>
          <a:p>
            <a:pPr marL="180000" indent="-180000">
              <a:buFont typeface="Arial" panose="020B0604020202020204" pitchFamily="34" charset="0"/>
              <a:buChar char="•"/>
            </a:pPr>
            <a:r>
              <a:rPr kumimoji="1" lang="ja-JP" altLang="en-US" sz="1600" dirty="0">
                <a:latin typeface="Segoe UI" panose="020B0502040204020203" pitchFamily="34" charset="0"/>
                <a:ea typeface="游ゴシック" panose="020B0400000000000000" pitchFamily="50" charset="-128"/>
              </a:rPr>
              <a:t>行政の課題が複雑化・増加する一方で、財政は逼迫し、マンパワーは不足。</a:t>
            </a:r>
            <a:endParaRPr kumimoji="1" lang="en-US" altLang="ja-JP" sz="1600" dirty="0">
              <a:latin typeface="Segoe UI" panose="020B0502040204020203" pitchFamily="34" charset="0"/>
              <a:ea typeface="游ゴシック" panose="020B0400000000000000" pitchFamily="50" charset="-128"/>
            </a:endParaRPr>
          </a:p>
          <a:p>
            <a:pPr marL="180000" indent="-180000">
              <a:buFont typeface="Arial" panose="020B0604020202020204" pitchFamily="34" charset="0"/>
              <a:buChar char="•"/>
            </a:pPr>
            <a:r>
              <a:rPr kumimoji="1" lang="ja-JP" altLang="en-US" sz="1600" dirty="0">
                <a:latin typeface="Segoe UI" panose="020B0502040204020203" pitchFamily="34" charset="0"/>
                <a:ea typeface="游ゴシック" panose="020B0400000000000000" pitchFamily="50" charset="-128"/>
              </a:rPr>
              <a:t>他方、デジタル技術等の活用により、企業が、ビジネスとして当該課題の解決に取り組める可能性があり、官民連携により実現性と持続性を高められる可能性がある。</a:t>
            </a:r>
            <a:endParaRPr kumimoji="1" lang="en-US" altLang="ja-JP" sz="1600" dirty="0">
              <a:latin typeface="Segoe UI" panose="020B0502040204020203" pitchFamily="34" charset="0"/>
              <a:ea typeface="游ゴシック" panose="020B0400000000000000" pitchFamily="50" charset="-128"/>
            </a:endParaRPr>
          </a:p>
          <a:p>
            <a:pPr marL="180000" indent="-180000">
              <a:buFont typeface="Arial" panose="020B0604020202020204" pitchFamily="34" charset="0"/>
              <a:buChar char="•"/>
            </a:pPr>
            <a:r>
              <a:rPr kumimoji="1" lang="ja-JP" altLang="en-US" sz="1600" dirty="0">
                <a:latin typeface="Segoe UI" panose="020B0502040204020203" pitchFamily="34" charset="0"/>
                <a:ea typeface="游ゴシック" panose="020B0400000000000000" pitchFamily="50" charset="-128"/>
              </a:rPr>
              <a:t>ヘルスケア分野も同様で、企業からの連携ニーズは高い。</a:t>
            </a:r>
            <a:endParaRPr kumimoji="1" lang="en-US" altLang="ja-JP" sz="1600" dirty="0">
              <a:latin typeface="Segoe UI" panose="020B0502040204020203" pitchFamily="34" charset="0"/>
              <a:ea typeface="游ゴシック" panose="020B0400000000000000" pitchFamily="50" charset="-128"/>
            </a:endParaRPr>
          </a:p>
        </p:txBody>
      </p:sp>
      <p:sp>
        <p:nvSpPr>
          <p:cNvPr id="28" name="平行四辺形 27">
            <a:extLst>
              <a:ext uri="{FF2B5EF4-FFF2-40B4-BE49-F238E27FC236}">
                <a16:creationId xmlns:a16="http://schemas.microsoft.com/office/drawing/2014/main" id="{FE01D222-AE66-5965-1EB7-943EFDF2C557}"/>
              </a:ext>
            </a:extLst>
          </p:cNvPr>
          <p:cNvSpPr/>
          <p:nvPr/>
        </p:nvSpPr>
        <p:spPr>
          <a:xfrm>
            <a:off x="80447" y="292738"/>
            <a:ext cx="2772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リーフォーム: 図形 3">
            <a:extLst>
              <a:ext uri="{FF2B5EF4-FFF2-40B4-BE49-F238E27FC236}">
                <a16:creationId xmlns:a16="http://schemas.microsoft.com/office/drawing/2014/main" id="{4F6644CA-FA47-92F8-61AE-F75689548647}"/>
              </a:ext>
            </a:extLst>
          </p:cNvPr>
          <p:cNvSpPr/>
          <p:nvPr/>
        </p:nvSpPr>
        <p:spPr>
          <a:xfrm>
            <a:off x="893640" y="3169766"/>
            <a:ext cx="3276600" cy="2430780"/>
          </a:xfrm>
          <a:custGeom>
            <a:avLst/>
            <a:gdLst>
              <a:gd name="connsiteX0" fmla="*/ 0 w 3253740"/>
              <a:gd name="connsiteY0" fmla="*/ 0 h 2438400"/>
              <a:gd name="connsiteX1" fmla="*/ 0 w 3253740"/>
              <a:gd name="connsiteY1" fmla="*/ 2438400 h 2438400"/>
              <a:gd name="connsiteX2" fmla="*/ 3253740 w 3253740"/>
              <a:gd name="connsiteY2" fmla="*/ 2438400 h 2438400"/>
            </a:gdLst>
            <a:ahLst/>
            <a:cxnLst>
              <a:cxn ang="0">
                <a:pos x="connsiteX0" y="connsiteY0"/>
              </a:cxn>
              <a:cxn ang="0">
                <a:pos x="connsiteX1" y="connsiteY1"/>
              </a:cxn>
              <a:cxn ang="0">
                <a:pos x="connsiteX2" y="connsiteY2"/>
              </a:cxn>
            </a:cxnLst>
            <a:rect l="l" t="t" r="r" b="b"/>
            <a:pathLst>
              <a:path w="3253740" h="2438400">
                <a:moveTo>
                  <a:pt x="0" y="0"/>
                </a:moveTo>
                <a:lnTo>
                  <a:pt x="0" y="2438400"/>
                </a:lnTo>
                <a:lnTo>
                  <a:pt x="3253740" y="2438400"/>
                </a:lnTo>
              </a:path>
            </a:pathLst>
          </a:custGeom>
          <a:noFill/>
          <a:ln w="190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二等辺三角形 6">
            <a:extLst>
              <a:ext uri="{FF2B5EF4-FFF2-40B4-BE49-F238E27FC236}">
                <a16:creationId xmlns:a16="http://schemas.microsoft.com/office/drawing/2014/main" id="{6A8467EA-6CE3-F99F-7BBD-17875202A2D5}"/>
              </a:ext>
            </a:extLst>
          </p:cNvPr>
          <p:cNvSpPr/>
          <p:nvPr/>
        </p:nvSpPr>
        <p:spPr>
          <a:xfrm rot="10800000">
            <a:off x="1031393" y="3166652"/>
            <a:ext cx="3020292" cy="2225782"/>
          </a:xfrm>
          <a:prstGeom prst="triangle">
            <a:avLst>
              <a:gd name="adj" fmla="val 100000"/>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二等辺三角形 7">
            <a:extLst>
              <a:ext uri="{FF2B5EF4-FFF2-40B4-BE49-F238E27FC236}">
                <a16:creationId xmlns:a16="http://schemas.microsoft.com/office/drawing/2014/main" id="{DD8CEA21-9E7E-693C-FCAA-8F9B68D15A9D}"/>
              </a:ext>
            </a:extLst>
          </p:cNvPr>
          <p:cNvSpPr>
            <a:spLocks noChangeAspect="1"/>
          </p:cNvSpPr>
          <p:nvPr/>
        </p:nvSpPr>
        <p:spPr>
          <a:xfrm rot="10800000">
            <a:off x="1031392" y="3166650"/>
            <a:ext cx="1989630" cy="1466242"/>
          </a:xfrm>
          <a:prstGeom prst="triangle">
            <a:avLst>
              <a:gd name="adj" fmla="val 100000"/>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B17F4DE-1C21-3B5B-0F12-DB05B3B278F2}"/>
              </a:ext>
            </a:extLst>
          </p:cNvPr>
          <p:cNvSpPr txBox="1"/>
          <p:nvPr/>
        </p:nvSpPr>
        <p:spPr>
          <a:xfrm>
            <a:off x="1031391" y="3166649"/>
            <a:ext cx="1874982" cy="276999"/>
          </a:xfrm>
          <a:prstGeom prst="rect">
            <a:avLst/>
          </a:prstGeom>
          <a:noFill/>
        </p:spPr>
        <p:txBody>
          <a:bodyPr wrap="square" rtlCol="0">
            <a:spAutoFit/>
          </a:bodyPr>
          <a:lstStyle/>
          <a:p>
            <a:r>
              <a:rPr kumimoji="1" lang="ja-JP" altLang="en-US" sz="1200">
                <a:solidFill>
                  <a:schemeClr val="bg1"/>
                </a:solidFill>
              </a:rPr>
              <a:t>地方公共団体が担当</a:t>
            </a:r>
          </a:p>
        </p:txBody>
      </p:sp>
      <p:sp>
        <p:nvSpPr>
          <p:cNvPr id="19" name="テキスト ボックス 18">
            <a:extLst>
              <a:ext uri="{FF2B5EF4-FFF2-40B4-BE49-F238E27FC236}">
                <a16:creationId xmlns:a16="http://schemas.microsoft.com/office/drawing/2014/main" id="{6FE9900C-7AF8-C1FF-838C-879260923DF1}"/>
              </a:ext>
            </a:extLst>
          </p:cNvPr>
          <p:cNvSpPr txBox="1"/>
          <p:nvPr/>
        </p:nvSpPr>
        <p:spPr>
          <a:xfrm>
            <a:off x="2521146" y="4747557"/>
            <a:ext cx="1736436" cy="276999"/>
          </a:xfrm>
          <a:prstGeom prst="rect">
            <a:avLst/>
          </a:prstGeom>
          <a:noFill/>
        </p:spPr>
        <p:txBody>
          <a:bodyPr wrap="square" rtlCol="0">
            <a:spAutoFit/>
          </a:bodyPr>
          <a:lstStyle/>
          <a:p>
            <a:r>
              <a:rPr kumimoji="1" lang="ja-JP" altLang="en-US" sz="1200"/>
              <a:t>民間事業者が担当</a:t>
            </a:r>
          </a:p>
        </p:txBody>
      </p:sp>
      <p:cxnSp>
        <p:nvCxnSpPr>
          <p:cNvPr id="31" name="直線コネクタ 30">
            <a:extLst>
              <a:ext uri="{FF2B5EF4-FFF2-40B4-BE49-F238E27FC236}">
                <a16:creationId xmlns:a16="http://schemas.microsoft.com/office/drawing/2014/main" id="{06D6FAAD-588D-16A4-4D21-DBE98EC0760E}"/>
              </a:ext>
            </a:extLst>
          </p:cNvPr>
          <p:cNvCxnSpPr>
            <a:cxnSpLocks/>
          </p:cNvCxnSpPr>
          <p:nvPr/>
        </p:nvCxnSpPr>
        <p:spPr>
          <a:xfrm flipV="1">
            <a:off x="1104365" y="3239429"/>
            <a:ext cx="2935660" cy="2168229"/>
          </a:xfrm>
          <a:prstGeom prst="line">
            <a:avLst/>
          </a:prstGeom>
          <a:ln w="381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73FFFC6B-BA4E-E221-94D4-AC42EC35E5E7}"/>
              </a:ext>
            </a:extLst>
          </p:cNvPr>
          <p:cNvSpPr/>
          <p:nvPr/>
        </p:nvSpPr>
        <p:spPr>
          <a:xfrm rot="19406785">
            <a:off x="1054552" y="3834997"/>
            <a:ext cx="2397893" cy="5263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75F5A491-958F-43BB-FA20-CD14E4042BFD}"/>
              </a:ext>
            </a:extLst>
          </p:cNvPr>
          <p:cNvSpPr txBox="1"/>
          <p:nvPr/>
        </p:nvSpPr>
        <p:spPr>
          <a:xfrm>
            <a:off x="1621615" y="3800481"/>
            <a:ext cx="1490655" cy="461665"/>
          </a:xfrm>
          <a:prstGeom prst="rect">
            <a:avLst/>
          </a:prstGeom>
          <a:noFill/>
        </p:spPr>
        <p:txBody>
          <a:bodyPr wrap="square" rtlCol="0">
            <a:spAutoFit/>
          </a:bodyPr>
          <a:lstStyle/>
          <a:p>
            <a:pPr algn="ctr"/>
            <a:r>
              <a:rPr kumimoji="1" lang="ja-JP" altLang="en-US" sz="1200"/>
              <a:t>新しい市場</a:t>
            </a:r>
            <a:endParaRPr kumimoji="1" lang="en-US" altLang="ja-JP" sz="1200"/>
          </a:p>
          <a:p>
            <a:pPr algn="ctr"/>
            <a:r>
              <a:rPr kumimoji="1" lang="ja-JP" altLang="en-US" sz="1200"/>
              <a:t>（市場の空白）</a:t>
            </a:r>
          </a:p>
        </p:txBody>
      </p:sp>
      <p:cxnSp>
        <p:nvCxnSpPr>
          <p:cNvPr id="46" name="直線矢印コネクタ 45">
            <a:extLst>
              <a:ext uri="{FF2B5EF4-FFF2-40B4-BE49-F238E27FC236}">
                <a16:creationId xmlns:a16="http://schemas.microsoft.com/office/drawing/2014/main" id="{600044FD-80D7-AE7C-519D-E6116683C611}"/>
              </a:ext>
            </a:extLst>
          </p:cNvPr>
          <p:cNvCxnSpPr/>
          <p:nvPr/>
        </p:nvCxnSpPr>
        <p:spPr>
          <a:xfrm flipH="1" flipV="1">
            <a:off x="1504281" y="4269377"/>
            <a:ext cx="324000" cy="432000"/>
          </a:xfrm>
          <a:prstGeom prst="straightConnector1">
            <a:avLst/>
          </a:prstGeom>
          <a:ln w="3175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7EEEC703-7863-466A-D845-1576ACB38023}"/>
              </a:ext>
            </a:extLst>
          </p:cNvPr>
          <p:cNvCxnSpPr/>
          <p:nvPr/>
        </p:nvCxnSpPr>
        <p:spPr>
          <a:xfrm flipH="1" flipV="1">
            <a:off x="2703401" y="3395148"/>
            <a:ext cx="324000" cy="432000"/>
          </a:xfrm>
          <a:prstGeom prst="straightConnector1">
            <a:avLst/>
          </a:prstGeom>
          <a:ln w="3175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796F4173-1644-2A64-46FD-E44FF54544AD}"/>
              </a:ext>
            </a:extLst>
          </p:cNvPr>
          <p:cNvCxnSpPr/>
          <p:nvPr/>
        </p:nvCxnSpPr>
        <p:spPr>
          <a:xfrm flipH="1" flipV="1">
            <a:off x="1305795" y="4433831"/>
            <a:ext cx="324000" cy="432000"/>
          </a:xfrm>
          <a:prstGeom prst="straightConnector1">
            <a:avLst/>
          </a:prstGeom>
          <a:ln w="3175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9D6348A7-C595-9D80-47AD-FD3B0825DD3C}"/>
              </a:ext>
            </a:extLst>
          </p:cNvPr>
          <p:cNvCxnSpPr/>
          <p:nvPr/>
        </p:nvCxnSpPr>
        <p:spPr>
          <a:xfrm flipH="1" flipV="1">
            <a:off x="2880039" y="3248195"/>
            <a:ext cx="324000" cy="432000"/>
          </a:xfrm>
          <a:prstGeom prst="straightConnector1">
            <a:avLst/>
          </a:prstGeom>
          <a:ln w="3175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074A373D-1AC3-0665-06B7-5FB5EE16C5AC}"/>
              </a:ext>
            </a:extLst>
          </p:cNvPr>
          <p:cNvCxnSpPr>
            <a:cxnSpLocks/>
          </p:cNvCxnSpPr>
          <p:nvPr/>
        </p:nvCxnSpPr>
        <p:spPr>
          <a:xfrm flipV="1">
            <a:off x="748887" y="3443648"/>
            <a:ext cx="0" cy="887783"/>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2EC60BE-8853-CC81-26F2-C1339AB28036}"/>
              </a:ext>
            </a:extLst>
          </p:cNvPr>
          <p:cNvCxnSpPr>
            <a:cxnSpLocks/>
          </p:cNvCxnSpPr>
          <p:nvPr/>
        </p:nvCxnSpPr>
        <p:spPr>
          <a:xfrm>
            <a:off x="2825170" y="5762981"/>
            <a:ext cx="1018630" cy="0"/>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652830BC-FDC0-60CB-5199-57F7FA538A16}"/>
              </a:ext>
            </a:extLst>
          </p:cNvPr>
          <p:cNvSpPr txBox="1"/>
          <p:nvPr/>
        </p:nvSpPr>
        <p:spPr>
          <a:xfrm>
            <a:off x="558812" y="4325934"/>
            <a:ext cx="353943" cy="1326498"/>
          </a:xfrm>
          <a:prstGeom prst="rect">
            <a:avLst/>
          </a:prstGeom>
          <a:noFill/>
        </p:spPr>
        <p:txBody>
          <a:bodyPr vert="eaVert" wrap="square" rtlCol="0" anchor="ctr" anchorCtr="0">
            <a:spAutoFit/>
          </a:bodyPr>
          <a:lstStyle/>
          <a:p>
            <a:r>
              <a:rPr kumimoji="1" lang="ja-JP" altLang="en-US" sz="1100"/>
              <a:t>課題解決の難易度</a:t>
            </a:r>
          </a:p>
        </p:txBody>
      </p:sp>
      <p:sp>
        <p:nvSpPr>
          <p:cNvPr id="69" name="テキスト ボックス 68">
            <a:extLst>
              <a:ext uri="{FF2B5EF4-FFF2-40B4-BE49-F238E27FC236}">
                <a16:creationId xmlns:a16="http://schemas.microsoft.com/office/drawing/2014/main" id="{BC399A42-EC4A-1E25-D961-EAE88B5A77CC}"/>
              </a:ext>
            </a:extLst>
          </p:cNvPr>
          <p:cNvSpPr txBox="1"/>
          <p:nvPr/>
        </p:nvSpPr>
        <p:spPr>
          <a:xfrm>
            <a:off x="1232215" y="5643656"/>
            <a:ext cx="1599704" cy="261610"/>
          </a:xfrm>
          <a:prstGeom prst="rect">
            <a:avLst/>
          </a:prstGeom>
          <a:noFill/>
        </p:spPr>
        <p:txBody>
          <a:bodyPr wrap="square" rtlCol="0">
            <a:spAutoFit/>
          </a:bodyPr>
          <a:lstStyle/>
          <a:p>
            <a:r>
              <a:rPr kumimoji="1" lang="ja-JP" altLang="en-US" sz="1100"/>
              <a:t>課題の普遍性・市場性</a:t>
            </a:r>
          </a:p>
        </p:txBody>
      </p:sp>
      <p:sp>
        <p:nvSpPr>
          <p:cNvPr id="71" name="テキスト ボックス 70">
            <a:extLst>
              <a:ext uri="{FF2B5EF4-FFF2-40B4-BE49-F238E27FC236}">
                <a16:creationId xmlns:a16="http://schemas.microsoft.com/office/drawing/2014/main" id="{4F71924C-4B95-AB59-4AA1-735995CCB841}"/>
              </a:ext>
            </a:extLst>
          </p:cNvPr>
          <p:cNvSpPr txBox="1"/>
          <p:nvPr/>
        </p:nvSpPr>
        <p:spPr>
          <a:xfrm>
            <a:off x="541072" y="3174343"/>
            <a:ext cx="421702" cy="261610"/>
          </a:xfrm>
          <a:prstGeom prst="rect">
            <a:avLst/>
          </a:prstGeom>
          <a:noFill/>
        </p:spPr>
        <p:txBody>
          <a:bodyPr wrap="square" rtlCol="0" anchor="ctr" anchorCtr="0">
            <a:spAutoFit/>
          </a:bodyPr>
          <a:lstStyle/>
          <a:p>
            <a:pPr algn="ctr"/>
            <a:r>
              <a:rPr kumimoji="1" lang="ja-JP" altLang="en-US" sz="1100"/>
              <a:t>高</a:t>
            </a:r>
          </a:p>
        </p:txBody>
      </p:sp>
      <p:sp>
        <p:nvSpPr>
          <p:cNvPr id="72" name="テキスト ボックス 71">
            <a:extLst>
              <a:ext uri="{FF2B5EF4-FFF2-40B4-BE49-F238E27FC236}">
                <a16:creationId xmlns:a16="http://schemas.microsoft.com/office/drawing/2014/main" id="{63762C20-E816-1E98-3B7A-2744D4EDADCE}"/>
              </a:ext>
            </a:extLst>
          </p:cNvPr>
          <p:cNvSpPr txBox="1"/>
          <p:nvPr/>
        </p:nvSpPr>
        <p:spPr>
          <a:xfrm>
            <a:off x="3830702" y="5626972"/>
            <a:ext cx="421702" cy="261610"/>
          </a:xfrm>
          <a:prstGeom prst="rect">
            <a:avLst/>
          </a:prstGeom>
          <a:noFill/>
        </p:spPr>
        <p:txBody>
          <a:bodyPr wrap="square" rtlCol="0" anchor="ctr" anchorCtr="0">
            <a:spAutoFit/>
          </a:bodyPr>
          <a:lstStyle/>
          <a:p>
            <a:pPr algn="ctr"/>
            <a:r>
              <a:rPr kumimoji="1" lang="ja-JP" altLang="en-US" sz="1100"/>
              <a:t>高</a:t>
            </a:r>
          </a:p>
        </p:txBody>
      </p:sp>
      <p:sp>
        <p:nvSpPr>
          <p:cNvPr id="73" name="テキスト ボックス 72">
            <a:extLst>
              <a:ext uri="{FF2B5EF4-FFF2-40B4-BE49-F238E27FC236}">
                <a16:creationId xmlns:a16="http://schemas.microsoft.com/office/drawing/2014/main" id="{0168866F-6690-65C7-7BD2-047D05DDF140}"/>
              </a:ext>
            </a:extLst>
          </p:cNvPr>
          <p:cNvSpPr txBox="1"/>
          <p:nvPr/>
        </p:nvSpPr>
        <p:spPr>
          <a:xfrm>
            <a:off x="45887" y="6517604"/>
            <a:ext cx="9860114" cy="253916"/>
          </a:xfrm>
          <a:prstGeom prst="rect">
            <a:avLst/>
          </a:prstGeom>
          <a:noFill/>
        </p:spPr>
        <p:txBody>
          <a:bodyPr wrap="square" rtlCol="0">
            <a:spAutoFit/>
          </a:bodyPr>
          <a:lstStyle/>
          <a:p>
            <a:r>
              <a:rPr kumimoji="1" lang="ja-JP" altLang="en-US" sz="1050" dirty="0">
                <a:solidFill>
                  <a:schemeClr val="tx1">
                    <a:lumMod val="50000"/>
                    <a:lumOff val="50000"/>
                  </a:schemeClr>
                </a:solidFill>
              </a:rPr>
              <a:t>出所：左図、中小企業庁「地域の持続的な発展に向けた連携体制構築のポイント～地域・社会課題をビジネスの視点で解決するために～」</a:t>
            </a:r>
            <a:r>
              <a:rPr kumimoji="1" lang="en-US" altLang="ja-JP" sz="1050" dirty="0">
                <a:solidFill>
                  <a:schemeClr val="tx1">
                    <a:lumMod val="50000"/>
                    <a:lumOff val="50000"/>
                  </a:schemeClr>
                </a:solidFill>
              </a:rPr>
              <a:t>P4</a:t>
            </a:r>
            <a:r>
              <a:rPr kumimoji="1" lang="ja-JP" altLang="en-US" sz="1050" dirty="0">
                <a:solidFill>
                  <a:schemeClr val="tx1">
                    <a:lumMod val="50000"/>
                    <a:lumOff val="50000"/>
                  </a:schemeClr>
                </a:solidFill>
              </a:rPr>
              <a:t>を加工</a:t>
            </a:r>
          </a:p>
        </p:txBody>
      </p:sp>
      <p:sp>
        <p:nvSpPr>
          <p:cNvPr id="74" name="正方形/長方形 73">
            <a:extLst>
              <a:ext uri="{FF2B5EF4-FFF2-40B4-BE49-F238E27FC236}">
                <a16:creationId xmlns:a16="http://schemas.microsoft.com/office/drawing/2014/main" id="{0C181E6A-D4D6-3511-1F5A-232613BD1E86}"/>
              </a:ext>
            </a:extLst>
          </p:cNvPr>
          <p:cNvSpPr/>
          <p:nvPr/>
        </p:nvSpPr>
        <p:spPr>
          <a:xfrm>
            <a:off x="697149" y="2522202"/>
            <a:ext cx="3852000" cy="360000"/>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官・民が担える領域の変化</a:t>
            </a:r>
          </a:p>
        </p:txBody>
      </p:sp>
      <p:sp>
        <p:nvSpPr>
          <p:cNvPr id="75" name="正方形/長方形 74">
            <a:extLst>
              <a:ext uri="{FF2B5EF4-FFF2-40B4-BE49-F238E27FC236}">
                <a16:creationId xmlns:a16="http://schemas.microsoft.com/office/drawing/2014/main" id="{6A4413EE-E7D1-AD7C-DD49-7E1AD241259D}"/>
              </a:ext>
            </a:extLst>
          </p:cNvPr>
          <p:cNvSpPr/>
          <p:nvPr/>
        </p:nvSpPr>
        <p:spPr>
          <a:xfrm>
            <a:off x="5264795" y="2522202"/>
            <a:ext cx="3852000" cy="360000"/>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ヘルスケア企業の声</a:t>
            </a:r>
          </a:p>
        </p:txBody>
      </p:sp>
      <p:grpSp>
        <p:nvGrpSpPr>
          <p:cNvPr id="76" name="グループ化 75">
            <a:extLst>
              <a:ext uri="{FF2B5EF4-FFF2-40B4-BE49-F238E27FC236}">
                <a16:creationId xmlns:a16="http://schemas.microsoft.com/office/drawing/2014/main" id="{25203D13-7FA5-B643-08FB-121A9173053F}"/>
              </a:ext>
            </a:extLst>
          </p:cNvPr>
          <p:cNvGrpSpPr>
            <a:grpSpLocks noChangeAspect="1"/>
          </p:cNvGrpSpPr>
          <p:nvPr/>
        </p:nvGrpSpPr>
        <p:grpSpPr>
          <a:xfrm>
            <a:off x="5453031" y="3318844"/>
            <a:ext cx="1348363" cy="936137"/>
            <a:chOff x="1593541" y="3223503"/>
            <a:chExt cx="2587842" cy="1796677"/>
          </a:xfrm>
        </p:grpSpPr>
        <p:sp>
          <p:nvSpPr>
            <p:cNvPr id="77" name="二等辺三角形 76">
              <a:extLst>
                <a:ext uri="{FF2B5EF4-FFF2-40B4-BE49-F238E27FC236}">
                  <a16:creationId xmlns:a16="http://schemas.microsoft.com/office/drawing/2014/main" id="{D48FF70C-4B6A-A59F-36CD-1F16D9878F03}"/>
                </a:ext>
              </a:extLst>
            </p:cNvPr>
            <p:cNvSpPr/>
            <p:nvPr/>
          </p:nvSpPr>
          <p:spPr>
            <a:xfrm rot="12736542">
              <a:off x="1776313" y="4613697"/>
              <a:ext cx="357963" cy="406483"/>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78" name="四角形: 角を丸くする 77">
              <a:extLst>
                <a:ext uri="{FF2B5EF4-FFF2-40B4-BE49-F238E27FC236}">
                  <a16:creationId xmlns:a16="http://schemas.microsoft.com/office/drawing/2014/main" id="{9348374F-13B8-FC48-DDC1-666BCEAB3782}"/>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Ins="36000" rtlCol="0" anchor="ctr"/>
            <a:lstStyle/>
            <a:p>
              <a:r>
                <a:rPr kumimoji="1" lang="ja-JP" altLang="en-US" sz="1100" dirty="0">
                  <a:solidFill>
                    <a:schemeClr val="tx1"/>
                  </a:solidFill>
                </a:rPr>
                <a:t>地域の中で支援が必要な人にサービスを展開したい</a:t>
              </a:r>
            </a:p>
          </p:txBody>
        </p:sp>
      </p:grpSp>
      <p:grpSp>
        <p:nvGrpSpPr>
          <p:cNvPr id="79" name="グループ化 78">
            <a:extLst>
              <a:ext uri="{FF2B5EF4-FFF2-40B4-BE49-F238E27FC236}">
                <a16:creationId xmlns:a16="http://schemas.microsoft.com/office/drawing/2014/main" id="{39017C89-D9A2-7778-7633-0B3F26327F99}"/>
              </a:ext>
            </a:extLst>
          </p:cNvPr>
          <p:cNvGrpSpPr>
            <a:grpSpLocks noChangeAspect="1"/>
          </p:cNvGrpSpPr>
          <p:nvPr/>
        </p:nvGrpSpPr>
        <p:grpSpPr>
          <a:xfrm>
            <a:off x="7683416" y="3553630"/>
            <a:ext cx="1348363" cy="936137"/>
            <a:chOff x="1593541" y="3223503"/>
            <a:chExt cx="2587842" cy="1796677"/>
          </a:xfrm>
        </p:grpSpPr>
        <p:sp>
          <p:nvSpPr>
            <p:cNvPr id="80" name="二等辺三角形 79">
              <a:extLst>
                <a:ext uri="{FF2B5EF4-FFF2-40B4-BE49-F238E27FC236}">
                  <a16:creationId xmlns:a16="http://schemas.microsoft.com/office/drawing/2014/main" id="{606BE681-27B8-2DB3-0EA5-68C3154F641D}"/>
                </a:ext>
              </a:extLst>
            </p:cNvPr>
            <p:cNvSpPr/>
            <p:nvPr/>
          </p:nvSpPr>
          <p:spPr>
            <a:xfrm rot="12736542">
              <a:off x="1776313" y="4613697"/>
              <a:ext cx="357963" cy="406483"/>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1" name="四角形: 角を丸くする 80">
              <a:extLst>
                <a:ext uri="{FF2B5EF4-FFF2-40B4-BE49-F238E27FC236}">
                  <a16:creationId xmlns:a16="http://schemas.microsoft.com/office/drawing/2014/main" id="{04BDA6D9-7A14-8462-6FFC-60E2A1CC7B99}"/>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Ins="36000" rtlCol="0" anchor="ctr"/>
            <a:lstStyle/>
            <a:p>
              <a:r>
                <a:rPr kumimoji="1" lang="ja-JP" altLang="en-US" sz="1100" dirty="0">
                  <a:solidFill>
                    <a:schemeClr val="tx1"/>
                  </a:solidFill>
                </a:rPr>
                <a:t>実証を行い、最適化されたサービスを開発・提供したい</a:t>
              </a:r>
            </a:p>
          </p:txBody>
        </p:sp>
      </p:grpSp>
      <p:grpSp>
        <p:nvGrpSpPr>
          <p:cNvPr id="82" name="グループ化 81">
            <a:extLst>
              <a:ext uri="{FF2B5EF4-FFF2-40B4-BE49-F238E27FC236}">
                <a16:creationId xmlns:a16="http://schemas.microsoft.com/office/drawing/2014/main" id="{ECCC6A64-C9BB-CC2C-C679-5382F96DF418}"/>
              </a:ext>
            </a:extLst>
          </p:cNvPr>
          <p:cNvGrpSpPr>
            <a:grpSpLocks noChangeAspect="1"/>
          </p:cNvGrpSpPr>
          <p:nvPr/>
        </p:nvGrpSpPr>
        <p:grpSpPr>
          <a:xfrm>
            <a:off x="5735762" y="4546181"/>
            <a:ext cx="1348363" cy="936137"/>
            <a:chOff x="1593541" y="3223503"/>
            <a:chExt cx="2587842" cy="1796677"/>
          </a:xfrm>
        </p:grpSpPr>
        <p:sp>
          <p:nvSpPr>
            <p:cNvPr id="83" name="二等辺三角形 82">
              <a:extLst>
                <a:ext uri="{FF2B5EF4-FFF2-40B4-BE49-F238E27FC236}">
                  <a16:creationId xmlns:a16="http://schemas.microsoft.com/office/drawing/2014/main" id="{FC78E48D-5B08-BFF3-0C3D-D759BB26C3CF}"/>
                </a:ext>
              </a:extLst>
            </p:cNvPr>
            <p:cNvSpPr/>
            <p:nvPr/>
          </p:nvSpPr>
          <p:spPr>
            <a:xfrm rot="12736542">
              <a:off x="1776313" y="4613697"/>
              <a:ext cx="357963" cy="406483"/>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4" name="四角形: 角を丸くする 83">
              <a:extLst>
                <a:ext uri="{FF2B5EF4-FFF2-40B4-BE49-F238E27FC236}">
                  <a16:creationId xmlns:a16="http://schemas.microsoft.com/office/drawing/2014/main" id="{475DB7EB-73E6-196D-4DCA-59A0ADC4A9A0}"/>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Ins="36000" rtlCol="0" anchor="ctr"/>
            <a:lstStyle/>
            <a:p>
              <a:r>
                <a:rPr kumimoji="1" lang="ja-JP" altLang="en-US" sz="1100" dirty="0">
                  <a:solidFill>
                    <a:schemeClr val="tx1"/>
                  </a:solidFill>
                </a:rPr>
                <a:t>地域に展開するにあたり、接点がほしい</a:t>
              </a:r>
              <a:endParaRPr kumimoji="1" lang="en-US" altLang="ja-JP" sz="1100" dirty="0">
                <a:solidFill>
                  <a:schemeClr val="tx1"/>
                </a:solidFill>
              </a:endParaRPr>
            </a:p>
          </p:txBody>
        </p:sp>
      </p:grpSp>
      <p:grpSp>
        <p:nvGrpSpPr>
          <p:cNvPr id="85" name="グループ化 84">
            <a:extLst>
              <a:ext uri="{FF2B5EF4-FFF2-40B4-BE49-F238E27FC236}">
                <a16:creationId xmlns:a16="http://schemas.microsoft.com/office/drawing/2014/main" id="{07B3A491-825A-F2CD-71F8-F09E9435B38B}"/>
              </a:ext>
            </a:extLst>
          </p:cNvPr>
          <p:cNvGrpSpPr>
            <a:grpSpLocks noChangeAspect="1"/>
          </p:cNvGrpSpPr>
          <p:nvPr/>
        </p:nvGrpSpPr>
        <p:grpSpPr>
          <a:xfrm>
            <a:off x="7359534" y="5184363"/>
            <a:ext cx="1348363" cy="936137"/>
            <a:chOff x="1593541" y="3223503"/>
            <a:chExt cx="2587842" cy="1796677"/>
          </a:xfrm>
        </p:grpSpPr>
        <p:sp>
          <p:nvSpPr>
            <p:cNvPr id="86" name="二等辺三角形 85">
              <a:extLst>
                <a:ext uri="{FF2B5EF4-FFF2-40B4-BE49-F238E27FC236}">
                  <a16:creationId xmlns:a16="http://schemas.microsoft.com/office/drawing/2014/main" id="{8BC911E8-C247-C1A8-ACA0-7EF202089E41}"/>
                </a:ext>
              </a:extLst>
            </p:cNvPr>
            <p:cNvSpPr/>
            <p:nvPr/>
          </p:nvSpPr>
          <p:spPr>
            <a:xfrm rot="12736542">
              <a:off x="1776313" y="4613697"/>
              <a:ext cx="357963" cy="406483"/>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7" name="四角形: 角を丸くする 86">
              <a:extLst>
                <a:ext uri="{FF2B5EF4-FFF2-40B4-BE49-F238E27FC236}">
                  <a16:creationId xmlns:a16="http://schemas.microsoft.com/office/drawing/2014/main" id="{1135F204-233D-D5ED-49D1-13C347608BE1}"/>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Ins="36000" rtlCol="0" anchor="ctr"/>
            <a:lstStyle/>
            <a:p>
              <a:r>
                <a:rPr kumimoji="1" lang="ja-JP" altLang="en-US" sz="1100" dirty="0">
                  <a:solidFill>
                    <a:schemeClr val="tx1"/>
                  </a:solidFill>
                </a:rPr>
                <a:t>地域現場に通用するビジネスモデル化や、社会的信用力を向上したい</a:t>
              </a:r>
              <a:endParaRPr kumimoji="1" lang="en-US" altLang="ja-JP" sz="1100" dirty="0">
                <a:solidFill>
                  <a:schemeClr val="tx1"/>
                </a:solidFill>
              </a:endParaRPr>
            </a:p>
          </p:txBody>
        </p:sp>
      </p:grpSp>
    </p:spTree>
    <p:extLst>
      <p:ext uri="{BB962C8B-B14F-4D97-AF65-F5344CB8AC3E}">
        <p14:creationId xmlns:p14="http://schemas.microsoft.com/office/powerpoint/2010/main" val="172221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2EDF7AF-A01A-F9ED-4A20-C23D8124945F}"/>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ガバメントピッチ概要</a:t>
            </a:r>
            <a:r>
              <a:rPr kumimoji="1" lang="ja-JP" altLang="en-US" dirty="0">
                <a:latin typeface="Segoe UI" panose="020B0502040204020203" pitchFamily="34" charset="0"/>
                <a:ea typeface="游ゴシック" panose="020B0400000000000000" pitchFamily="50" charset="-128"/>
              </a:rPr>
              <a:t>（自治体</a:t>
            </a:r>
            <a:r>
              <a:rPr kumimoji="1" lang="en-US" altLang="ja-JP" dirty="0">
                <a:latin typeface="Segoe UI" panose="020B0502040204020203" pitchFamily="34" charset="0"/>
                <a:ea typeface="游ゴシック" panose="020B0400000000000000" pitchFamily="50" charset="-128"/>
              </a:rPr>
              <a:t>×</a:t>
            </a:r>
            <a:r>
              <a:rPr kumimoji="1" lang="ja-JP" altLang="en-US" dirty="0">
                <a:latin typeface="Segoe UI" panose="020B0502040204020203" pitchFamily="34" charset="0"/>
                <a:ea typeface="游ゴシック" panose="020B0400000000000000" pitchFamily="50" charset="-128"/>
              </a:rPr>
              <a:t>ヘルスケア企業　課題解決プロジェクトの創出）</a:t>
            </a:r>
            <a:endParaRPr kumimoji="1" lang="ja-JP" altLang="en-US" sz="2400" dirty="0">
              <a:latin typeface="Segoe UI" panose="020B0502040204020203" pitchFamily="34" charset="0"/>
              <a:ea typeface="游ゴシック" panose="020B0400000000000000" pitchFamily="50" charset="-128"/>
            </a:endParaRPr>
          </a:p>
        </p:txBody>
      </p:sp>
      <p:sp>
        <p:nvSpPr>
          <p:cNvPr id="3" name="正方形/長方形 2">
            <a:extLst>
              <a:ext uri="{FF2B5EF4-FFF2-40B4-BE49-F238E27FC236}">
                <a16:creationId xmlns:a16="http://schemas.microsoft.com/office/drawing/2014/main" id="{99EAAEFD-72C4-4689-A870-ED885777C63C}"/>
              </a:ext>
            </a:extLst>
          </p:cNvPr>
          <p:cNvSpPr/>
          <p:nvPr/>
        </p:nvSpPr>
        <p:spPr>
          <a:xfrm>
            <a:off x="332299" y="1795670"/>
            <a:ext cx="4256389" cy="2088000"/>
          </a:xfrm>
          <a:prstGeom prst="rect">
            <a:avLst/>
          </a:prstGeom>
          <a:solidFill>
            <a:schemeClr val="accent5">
              <a:lumMod val="20000"/>
              <a:lumOff val="8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grpSp>
        <p:nvGrpSpPr>
          <p:cNvPr id="10" name="グループ化 9">
            <a:extLst>
              <a:ext uri="{FF2B5EF4-FFF2-40B4-BE49-F238E27FC236}">
                <a16:creationId xmlns:a16="http://schemas.microsoft.com/office/drawing/2014/main" id="{E862F96A-2BC8-FF9B-1038-233F6A9FBBEA}"/>
              </a:ext>
            </a:extLst>
          </p:cNvPr>
          <p:cNvGrpSpPr/>
          <p:nvPr/>
        </p:nvGrpSpPr>
        <p:grpSpPr>
          <a:xfrm>
            <a:off x="3203209" y="2430842"/>
            <a:ext cx="461913" cy="369332"/>
            <a:chOff x="5194169" y="2190193"/>
            <a:chExt cx="584193" cy="369963"/>
          </a:xfrm>
        </p:grpSpPr>
        <p:sp>
          <p:nvSpPr>
            <p:cNvPr id="11" name="楕円 10">
              <a:extLst>
                <a:ext uri="{FF2B5EF4-FFF2-40B4-BE49-F238E27FC236}">
                  <a16:creationId xmlns:a16="http://schemas.microsoft.com/office/drawing/2014/main" id="{7D8800EF-1C7F-EB81-01A2-FBA25284567D}"/>
                </a:ext>
              </a:extLst>
            </p:cNvPr>
            <p:cNvSpPr/>
            <p:nvPr/>
          </p:nvSpPr>
          <p:spPr>
            <a:xfrm>
              <a:off x="5194169" y="2300574"/>
              <a:ext cx="584193" cy="259582"/>
            </a:xfrm>
            <a:prstGeom prst="ellipse">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12" name="楕円 11">
              <a:extLst>
                <a:ext uri="{FF2B5EF4-FFF2-40B4-BE49-F238E27FC236}">
                  <a16:creationId xmlns:a16="http://schemas.microsoft.com/office/drawing/2014/main" id="{F08D0858-E5B9-F2A5-5B7B-72B08F31B0B0}"/>
                </a:ext>
              </a:extLst>
            </p:cNvPr>
            <p:cNvSpPr/>
            <p:nvPr/>
          </p:nvSpPr>
          <p:spPr>
            <a:xfrm>
              <a:off x="5378297" y="2323672"/>
              <a:ext cx="216000" cy="216000"/>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cxnSp>
          <p:nvCxnSpPr>
            <p:cNvPr id="13" name="直線コネクタ 12">
              <a:extLst>
                <a:ext uri="{FF2B5EF4-FFF2-40B4-BE49-F238E27FC236}">
                  <a16:creationId xmlns:a16="http://schemas.microsoft.com/office/drawing/2014/main" id="{EFC8CD1D-9BD0-A5A4-1DE2-1D51B1DD7E8B}"/>
                </a:ext>
              </a:extLst>
            </p:cNvPr>
            <p:cNvCxnSpPr/>
            <p:nvPr/>
          </p:nvCxnSpPr>
          <p:spPr>
            <a:xfrm>
              <a:off x="5368828" y="2200308"/>
              <a:ext cx="36000" cy="1080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9C24823-3413-AEFA-BF81-E0445AB821C4}"/>
                </a:ext>
              </a:extLst>
            </p:cNvPr>
            <p:cNvCxnSpPr/>
            <p:nvPr/>
          </p:nvCxnSpPr>
          <p:spPr>
            <a:xfrm>
              <a:off x="5258420" y="2227126"/>
              <a:ext cx="72876" cy="972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4D48646C-9785-D14B-543D-08CE1986954B}"/>
                </a:ext>
              </a:extLst>
            </p:cNvPr>
            <p:cNvCxnSpPr>
              <a:cxnSpLocks/>
            </p:cNvCxnSpPr>
            <p:nvPr/>
          </p:nvCxnSpPr>
          <p:spPr>
            <a:xfrm flipH="1">
              <a:off x="5576297" y="2200308"/>
              <a:ext cx="36000" cy="1080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3C9FD0A2-7C23-9CBC-5166-E0AED5184ADA}"/>
                </a:ext>
              </a:extLst>
            </p:cNvPr>
            <p:cNvCxnSpPr>
              <a:cxnSpLocks/>
            </p:cNvCxnSpPr>
            <p:nvPr/>
          </p:nvCxnSpPr>
          <p:spPr>
            <a:xfrm flipH="1">
              <a:off x="5652186" y="2232138"/>
              <a:ext cx="72000" cy="972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7F19BA75-CD81-E078-3549-4DA6314807A9}"/>
                </a:ext>
              </a:extLst>
            </p:cNvPr>
            <p:cNvCxnSpPr/>
            <p:nvPr/>
          </p:nvCxnSpPr>
          <p:spPr>
            <a:xfrm>
              <a:off x="5486265" y="2190193"/>
              <a:ext cx="0" cy="1080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8" name="フリーフォーム: 図形 17">
            <a:extLst>
              <a:ext uri="{FF2B5EF4-FFF2-40B4-BE49-F238E27FC236}">
                <a16:creationId xmlns:a16="http://schemas.microsoft.com/office/drawing/2014/main" id="{AFE360DF-E065-E4B5-8D3C-2AAC7DDF1479}"/>
              </a:ext>
            </a:extLst>
          </p:cNvPr>
          <p:cNvSpPr/>
          <p:nvPr/>
        </p:nvSpPr>
        <p:spPr>
          <a:xfrm>
            <a:off x="1278685" y="2380662"/>
            <a:ext cx="501485" cy="469692"/>
          </a:xfrm>
          <a:custGeom>
            <a:avLst/>
            <a:gdLst>
              <a:gd name="connsiteX0" fmla="*/ 231167 w 462076"/>
              <a:gd name="connsiteY0" fmla="*/ 73891 h 517309"/>
              <a:gd name="connsiteX1" fmla="*/ 111095 w 462076"/>
              <a:gd name="connsiteY1" fmla="*/ 147782 h 517309"/>
              <a:gd name="connsiteX2" fmla="*/ 92622 w 462076"/>
              <a:gd name="connsiteY2" fmla="*/ 221673 h 517309"/>
              <a:gd name="connsiteX3" fmla="*/ 111095 w 462076"/>
              <a:gd name="connsiteY3" fmla="*/ 295564 h 517309"/>
              <a:gd name="connsiteX4" fmla="*/ 332767 w 462076"/>
              <a:gd name="connsiteY4" fmla="*/ 286328 h 517309"/>
              <a:gd name="connsiteX5" fmla="*/ 175749 w 462076"/>
              <a:gd name="connsiteY5" fmla="*/ 286328 h 517309"/>
              <a:gd name="connsiteX6" fmla="*/ 18731 w 462076"/>
              <a:gd name="connsiteY6" fmla="*/ 332509 h 517309"/>
              <a:gd name="connsiteX7" fmla="*/ 55676 w 462076"/>
              <a:gd name="connsiteY7" fmla="*/ 249382 h 517309"/>
              <a:gd name="connsiteX8" fmla="*/ 138804 w 462076"/>
              <a:gd name="connsiteY8" fmla="*/ 175491 h 517309"/>
              <a:gd name="connsiteX9" fmla="*/ 184986 w 462076"/>
              <a:gd name="connsiteY9" fmla="*/ 110837 h 517309"/>
              <a:gd name="connsiteX10" fmla="*/ 231167 w 462076"/>
              <a:gd name="connsiteY10" fmla="*/ 166255 h 517309"/>
              <a:gd name="connsiteX11" fmla="*/ 92622 w 462076"/>
              <a:gd name="connsiteY11" fmla="*/ 304800 h 517309"/>
              <a:gd name="connsiteX12" fmla="*/ 83386 w 462076"/>
              <a:gd name="connsiteY12" fmla="*/ 369455 h 517309"/>
              <a:gd name="connsiteX13" fmla="*/ 92622 w 462076"/>
              <a:gd name="connsiteY13" fmla="*/ 406400 h 517309"/>
              <a:gd name="connsiteX14" fmla="*/ 157276 w 462076"/>
              <a:gd name="connsiteY14" fmla="*/ 397164 h 517309"/>
              <a:gd name="connsiteX15" fmla="*/ 194222 w 462076"/>
              <a:gd name="connsiteY15" fmla="*/ 378691 h 517309"/>
              <a:gd name="connsiteX16" fmla="*/ 212695 w 462076"/>
              <a:gd name="connsiteY16" fmla="*/ 350982 h 517309"/>
              <a:gd name="connsiteX17" fmla="*/ 268113 w 462076"/>
              <a:gd name="connsiteY17" fmla="*/ 304800 h 517309"/>
              <a:gd name="connsiteX18" fmla="*/ 240404 w 462076"/>
              <a:gd name="connsiteY18" fmla="*/ 166255 h 517309"/>
              <a:gd name="connsiteX19" fmla="*/ 231167 w 462076"/>
              <a:gd name="connsiteY19" fmla="*/ 110837 h 517309"/>
              <a:gd name="connsiteX20" fmla="*/ 203458 w 462076"/>
              <a:gd name="connsiteY20" fmla="*/ 101600 h 517309"/>
              <a:gd name="connsiteX21" fmla="*/ 138804 w 462076"/>
              <a:gd name="connsiteY21" fmla="*/ 92364 h 517309"/>
              <a:gd name="connsiteX22" fmla="*/ 92622 w 462076"/>
              <a:gd name="connsiteY22" fmla="*/ 110837 h 517309"/>
              <a:gd name="connsiteX23" fmla="*/ 83386 w 462076"/>
              <a:gd name="connsiteY23" fmla="*/ 157018 h 517309"/>
              <a:gd name="connsiteX24" fmla="*/ 74149 w 462076"/>
              <a:gd name="connsiteY24" fmla="*/ 193964 h 517309"/>
              <a:gd name="connsiteX25" fmla="*/ 64913 w 462076"/>
              <a:gd name="connsiteY25" fmla="*/ 46182 h 517309"/>
              <a:gd name="connsiteX26" fmla="*/ 129567 w 462076"/>
              <a:gd name="connsiteY26" fmla="*/ 83128 h 517309"/>
              <a:gd name="connsiteX27" fmla="*/ 305058 w 462076"/>
              <a:gd name="connsiteY27" fmla="*/ 92364 h 517309"/>
              <a:gd name="connsiteX28" fmla="*/ 277349 w 462076"/>
              <a:gd name="connsiteY28" fmla="*/ 230909 h 517309"/>
              <a:gd name="connsiteX29" fmla="*/ 258876 w 462076"/>
              <a:gd name="connsiteY29" fmla="*/ 277091 h 517309"/>
              <a:gd name="connsiteX30" fmla="*/ 203458 w 462076"/>
              <a:gd name="connsiteY30" fmla="*/ 240146 h 517309"/>
              <a:gd name="connsiteX31" fmla="*/ 184986 w 462076"/>
              <a:gd name="connsiteY31" fmla="*/ 212437 h 517309"/>
              <a:gd name="connsiteX32" fmla="*/ 166513 w 462076"/>
              <a:gd name="connsiteY32" fmla="*/ 175491 h 517309"/>
              <a:gd name="connsiteX33" fmla="*/ 111095 w 462076"/>
              <a:gd name="connsiteY33" fmla="*/ 157018 h 517309"/>
              <a:gd name="connsiteX34" fmla="*/ 27967 w 462076"/>
              <a:gd name="connsiteY34" fmla="*/ 166255 h 517309"/>
              <a:gd name="connsiteX35" fmla="*/ 258 w 462076"/>
              <a:gd name="connsiteY35" fmla="*/ 240146 h 517309"/>
              <a:gd name="connsiteX36" fmla="*/ 18731 w 462076"/>
              <a:gd name="connsiteY36" fmla="*/ 350982 h 517309"/>
              <a:gd name="connsiteX37" fmla="*/ 27967 w 462076"/>
              <a:gd name="connsiteY37" fmla="*/ 378691 h 517309"/>
              <a:gd name="connsiteX38" fmla="*/ 64913 w 462076"/>
              <a:gd name="connsiteY38" fmla="*/ 434109 h 517309"/>
              <a:gd name="connsiteX39" fmla="*/ 101858 w 462076"/>
              <a:gd name="connsiteY39" fmla="*/ 461818 h 517309"/>
              <a:gd name="connsiteX40" fmla="*/ 175749 w 462076"/>
              <a:gd name="connsiteY40" fmla="*/ 406400 h 517309"/>
              <a:gd name="connsiteX41" fmla="*/ 212695 w 462076"/>
              <a:gd name="connsiteY41" fmla="*/ 397164 h 517309"/>
              <a:gd name="connsiteX42" fmla="*/ 295822 w 462076"/>
              <a:gd name="connsiteY42" fmla="*/ 369455 h 517309"/>
              <a:gd name="connsiteX43" fmla="*/ 323531 w 462076"/>
              <a:gd name="connsiteY43" fmla="*/ 267855 h 517309"/>
              <a:gd name="connsiteX44" fmla="*/ 295822 w 462076"/>
              <a:gd name="connsiteY44" fmla="*/ 230909 h 517309"/>
              <a:gd name="connsiteX45" fmla="*/ 277349 w 462076"/>
              <a:gd name="connsiteY45" fmla="*/ 203200 h 517309"/>
              <a:gd name="connsiteX46" fmla="*/ 258876 w 462076"/>
              <a:gd name="connsiteY46" fmla="*/ 9237 h 517309"/>
              <a:gd name="connsiteX47" fmla="*/ 203458 w 462076"/>
              <a:gd name="connsiteY47" fmla="*/ 0 h 517309"/>
              <a:gd name="connsiteX48" fmla="*/ 157276 w 462076"/>
              <a:gd name="connsiteY48" fmla="*/ 27709 h 517309"/>
              <a:gd name="connsiteX49" fmla="*/ 148040 w 462076"/>
              <a:gd name="connsiteY49" fmla="*/ 64655 h 517309"/>
              <a:gd name="connsiteX50" fmla="*/ 138804 w 462076"/>
              <a:gd name="connsiteY50" fmla="*/ 277091 h 517309"/>
              <a:gd name="connsiteX51" fmla="*/ 64913 w 462076"/>
              <a:gd name="connsiteY51" fmla="*/ 304800 h 517309"/>
              <a:gd name="connsiteX52" fmla="*/ 55676 w 462076"/>
              <a:gd name="connsiteY52" fmla="*/ 508000 h 517309"/>
              <a:gd name="connsiteX53" fmla="*/ 83386 w 462076"/>
              <a:gd name="connsiteY53" fmla="*/ 517237 h 517309"/>
              <a:gd name="connsiteX54" fmla="*/ 231167 w 462076"/>
              <a:gd name="connsiteY54" fmla="*/ 471055 h 517309"/>
              <a:gd name="connsiteX55" fmla="*/ 277349 w 462076"/>
              <a:gd name="connsiteY55" fmla="*/ 369455 h 517309"/>
              <a:gd name="connsiteX56" fmla="*/ 360476 w 462076"/>
              <a:gd name="connsiteY56" fmla="*/ 267855 h 517309"/>
              <a:gd name="connsiteX57" fmla="*/ 443604 w 462076"/>
              <a:gd name="connsiteY57" fmla="*/ 258618 h 517309"/>
              <a:gd name="connsiteX58" fmla="*/ 462076 w 462076"/>
              <a:gd name="connsiteY58" fmla="*/ 212437 h 517309"/>
              <a:gd name="connsiteX59" fmla="*/ 332767 w 462076"/>
              <a:gd name="connsiteY59" fmla="*/ 46182 h 517309"/>
              <a:gd name="connsiteX60" fmla="*/ 323531 w 462076"/>
              <a:gd name="connsiteY60" fmla="*/ 129309 h 517309"/>
              <a:gd name="connsiteX61" fmla="*/ 305058 w 462076"/>
              <a:gd name="connsiteY61" fmla="*/ 387928 h 517309"/>
              <a:gd name="connsiteX62" fmla="*/ 295822 w 462076"/>
              <a:gd name="connsiteY62" fmla="*/ 434109 h 517309"/>
              <a:gd name="connsiteX63" fmla="*/ 369713 w 462076"/>
              <a:gd name="connsiteY63" fmla="*/ 498764 h 517309"/>
              <a:gd name="connsiteX64" fmla="*/ 397422 w 462076"/>
              <a:gd name="connsiteY64" fmla="*/ 489528 h 517309"/>
              <a:gd name="connsiteX65" fmla="*/ 434367 w 462076"/>
              <a:gd name="connsiteY65" fmla="*/ 424873 h 517309"/>
              <a:gd name="connsiteX66" fmla="*/ 295822 w 462076"/>
              <a:gd name="connsiteY66" fmla="*/ 434109 h 517309"/>
              <a:gd name="connsiteX67" fmla="*/ 268113 w 462076"/>
              <a:gd name="connsiteY67" fmla="*/ 369455 h 517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62076" h="517309">
                <a:moveTo>
                  <a:pt x="231167" y="73891"/>
                </a:moveTo>
                <a:cubicBezTo>
                  <a:pt x="190828" y="92227"/>
                  <a:pt x="128907" y="98799"/>
                  <a:pt x="111095" y="147782"/>
                </a:cubicBezTo>
                <a:cubicBezTo>
                  <a:pt x="102419" y="171642"/>
                  <a:pt x="98780" y="197043"/>
                  <a:pt x="92622" y="221673"/>
                </a:cubicBezTo>
                <a:cubicBezTo>
                  <a:pt x="98780" y="246303"/>
                  <a:pt x="92309" y="278486"/>
                  <a:pt x="111095" y="295564"/>
                </a:cubicBezTo>
                <a:cubicBezTo>
                  <a:pt x="160243" y="340244"/>
                  <a:pt x="299047" y="293072"/>
                  <a:pt x="332767" y="286328"/>
                </a:cubicBezTo>
                <a:cubicBezTo>
                  <a:pt x="264339" y="276552"/>
                  <a:pt x="251605" y="269471"/>
                  <a:pt x="175749" y="286328"/>
                </a:cubicBezTo>
                <a:cubicBezTo>
                  <a:pt x="122492" y="298163"/>
                  <a:pt x="18731" y="332509"/>
                  <a:pt x="18731" y="332509"/>
                </a:cubicBezTo>
                <a:cubicBezTo>
                  <a:pt x="31046" y="304800"/>
                  <a:pt x="37257" y="273469"/>
                  <a:pt x="55676" y="249382"/>
                </a:cubicBezTo>
                <a:cubicBezTo>
                  <a:pt x="78196" y="219932"/>
                  <a:pt x="113508" y="202594"/>
                  <a:pt x="138804" y="175491"/>
                </a:cubicBezTo>
                <a:cubicBezTo>
                  <a:pt x="156875" y="156129"/>
                  <a:pt x="169592" y="132388"/>
                  <a:pt x="184986" y="110837"/>
                </a:cubicBezTo>
                <a:cubicBezTo>
                  <a:pt x="200380" y="129310"/>
                  <a:pt x="232431" y="142242"/>
                  <a:pt x="231167" y="166255"/>
                </a:cubicBezTo>
                <a:cubicBezTo>
                  <a:pt x="224196" y="298691"/>
                  <a:pt x="179926" y="285400"/>
                  <a:pt x="92622" y="304800"/>
                </a:cubicBezTo>
                <a:cubicBezTo>
                  <a:pt x="89543" y="326352"/>
                  <a:pt x="83386" y="347685"/>
                  <a:pt x="83386" y="369455"/>
                </a:cubicBezTo>
                <a:cubicBezTo>
                  <a:pt x="83386" y="382149"/>
                  <a:pt x="80736" y="401943"/>
                  <a:pt x="92622" y="406400"/>
                </a:cubicBezTo>
                <a:cubicBezTo>
                  <a:pt x="113006" y="414044"/>
                  <a:pt x="135725" y="400243"/>
                  <a:pt x="157276" y="397164"/>
                </a:cubicBezTo>
                <a:cubicBezTo>
                  <a:pt x="169591" y="391006"/>
                  <a:pt x="183644" y="387506"/>
                  <a:pt x="194222" y="378691"/>
                </a:cubicBezTo>
                <a:cubicBezTo>
                  <a:pt x="202750" y="371585"/>
                  <a:pt x="204846" y="358831"/>
                  <a:pt x="212695" y="350982"/>
                </a:cubicBezTo>
                <a:cubicBezTo>
                  <a:pt x="229698" y="333979"/>
                  <a:pt x="249640" y="320194"/>
                  <a:pt x="268113" y="304800"/>
                </a:cubicBezTo>
                <a:cubicBezTo>
                  <a:pt x="258877" y="258618"/>
                  <a:pt x="249216" y="212519"/>
                  <a:pt x="240404" y="166255"/>
                </a:cubicBezTo>
                <a:cubicBezTo>
                  <a:pt x="236900" y="147858"/>
                  <a:pt x="240459" y="127097"/>
                  <a:pt x="231167" y="110837"/>
                </a:cubicBezTo>
                <a:cubicBezTo>
                  <a:pt x="226337" y="102384"/>
                  <a:pt x="213005" y="103509"/>
                  <a:pt x="203458" y="101600"/>
                </a:cubicBezTo>
                <a:cubicBezTo>
                  <a:pt x="182111" y="97330"/>
                  <a:pt x="160355" y="95443"/>
                  <a:pt x="138804" y="92364"/>
                </a:cubicBezTo>
                <a:cubicBezTo>
                  <a:pt x="123410" y="98522"/>
                  <a:pt x="103412" y="98249"/>
                  <a:pt x="92622" y="110837"/>
                </a:cubicBezTo>
                <a:cubicBezTo>
                  <a:pt x="82406" y="122756"/>
                  <a:pt x="86792" y="141693"/>
                  <a:pt x="83386" y="157018"/>
                </a:cubicBezTo>
                <a:cubicBezTo>
                  <a:pt x="80632" y="169410"/>
                  <a:pt x="77228" y="181649"/>
                  <a:pt x="74149" y="193964"/>
                </a:cubicBezTo>
                <a:cubicBezTo>
                  <a:pt x="72154" y="187978"/>
                  <a:pt x="13244" y="63405"/>
                  <a:pt x="64913" y="46182"/>
                </a:cubicBezTo>
                <a:cubicBezTo>
                  <a:pt x="88461" y="38333"/>
                  <a:pt x="105192" y="78440"/>
                  <a:pt x="129567" y="83128"/>
                </a:cubicBezTo>
                <a:cubicBezTo>
                  <a:pt x="187091" y="94190"/>
                  <a:pt x="246561" y="89285"/>
                  <a:pt x="305058" y="92364"/>
                </a:cubicBezTo>
                <a:cubicBezTo>
                  <a:pt x="295822" y="138546"/>
                  <a:pt x="288772" y="185219"/>
                  <a:pt x="277349" y="230909"/>
                </a:cubicBezTo>
                <a:cubicBezTo>
                  <a:pt x="273328" y="246994"/>
                  <a:pt x="275328" y="275034"/>
                  <a:pt x="258876" y="277091"/>
                </a:cubicBezTo>
                <a:cubicBezTo>
                  <a:pt x="236846" y="279845"/>
                  <a:pt x="221931" y="252461"/>
                  <a:pt x="203458" y="240146"/>
                </a:cubicBezTo>
                <a:cubicBezTo>
                  <a:pt x="197301" y="230910"/>
                  <a:pt x="190493" y="222075"/>
                  <a:pt x="184986" y="212437"/>
                </a:cubicBezTo>
                <a:cubicBezTo>
                  <a:pt x="178155" y="200482"/>
                  <a:pt x="177528" y="183752"/>
                  <a:pt x="166513" y="175491"/>
                </a:cubicBezTo>
                <a:cubicBezTo>
                  <a:pt x="150936" y="163808"/>
                  <a:pt x="129568" y="163176"/>
                  <a:pt x="111095" y="157018"/>
                </a:cubicBezTo>
                <a:cubicBezTo>
                  <a:pt x="83386" y="160097"/>
                  <a:pt x="50271" y="149527"/>
                  <a:pt x="27967" y="166255"/>
                </a:cubicBezTo>
                <a:cubicBezTo>
                  <a:pt x="6923" y="182038"/>
                  <a:pt x="1572" y="213874"/>
                  <a:pt x="258" y="240146"/>
                </a:cubicBezTo>
                <a:cubicBezTo>
                  <a:pt x="-1612" y="277554"/>
                  <a:pt x="6887" y="315449"/>
                  <a:pt x="18731" y="350982"/>
                </a:cubicBezTo>
                <a:cubicBezTo>
                  <a:pt x="21810" y="360218"/>
                  <a:pt x="23239" y="370180"/>
                  <a:pt x="27967" y="378691"/>
                </a:cubicBezTo>
                <a:cubicBezTo>
                  <a:pt x="38749" y="398099"/>
                  <a:pt x="47152" y="420788"/>
                  <a:pt x="64913" y="434109"/>
                </a:cubicBezTo>
                <a:lnTo>
                  <a:pt x="101858" y="461818"/>
                </a:lnTo>
                <a:cubicBezTo>
                  <a:pt x="260030" y="409096"/>
                  <a:pt x="85145" y="481902"/>
                  <a:pt x="175749" y="406400"/>
                </a:cubicBezTo>
                <a:cubicBezTo>
                  <a:pt x="185501" y="398273"/>
                  <a:pt x="200562" y="400897"/>
                  <a:pt x="212695" y="397164"/>
                </a:cubicBezTo>
                <a:cubicBezTo>
                  <a:pt x="240611" y="388574"/>
                  <a:pt x="268113" y="378691"/>
                  <a:pt x="295822" y="369455"/>
                </a:cubicBezTo>
                <a:cubicBezTo>
                  <a:pt x="298749" y="360675"/>
                  <a:pt x="327013" y="283523"/>
                  <a:pt x="323531" y="267855"/>
                </a:cubicBezTo>
                <a:cubicBezTo>
                  <a:pt x="320192" y="252828"/>
                  <a:pt x="304770" y="243436"/>
                  <a:pt x="295822" y="230909"/>
                </a:cubicBezTo>
                <a:cubicBezTo>
                  <a:pt x="289370" y="221876"/>
                  <a:pt x="283507" y="212436"/>
                  <a:pt x="277349" y="203200"/>
                </a:cubicBezTo>
                <a:cubicBezTo>
                  <a:pt x="283573" y="140963"/>
                  <a:pt x="302109" y="66880"/>
                  <a:pt x="258876" y="9237"/>
                </a:cubicBezTo>
                <a:cubicBezTo>
                  <a:pt x="247639" y="-5745"/>
                  <a:pt x="221931" y="3079"/>
                  <a:pt x="203458" y="0"/>
                </a:cubicBezTo>
                <a:cubicBezTo>
                  <a:pt x="188064" y="9236"/>
                  <a:pt x="168959" y="14079"/>
                  <a:pt x="157276" y="27709"/>
                </a:cubicBezTo>
                <a:cubicBezTo>
                  <a:pt x="149015" y="37347"/>
                  <a:pt x="148978" y="51995"/>
                  <a:pt x="148040" y="64655"/>
                </a:cubicBezTo>
                <a:cubicBezTo>
                  <a:pt x="142804" y="135340"/>
                  <a:pt x="161989" y="210111"/>
                  <a:pt x="138804" y="277091"/>
                </a:cubicBezTo>
                <a:cubicBezTo>
                  <a:pt x="130199" y="301949"/>
                  <a:pt x="89543" y="295564"/>
                  <a:pt x="64913" y="304800"/>
                </a:cubicBezTo>
                <a:cubicBezTo>
                  <a:pt x="37514" y="386995"/>
                  <a:pt x="28287" y="391598"/>
                  <a:pt x="55676" y="508000"/>
                </a:cubicBezTo>
                <a:cubicBezTo>
                  <a:pt x="57906" y="517478"/>
                  <a:pt x="74149" y="514158"/>
                  <a:pt x="83386" y="517237"/>
                </a:cubicBezTo>
                <a:cubicBezTo>
                  <a:pt x="138301" y="506254"/>
                  <a:pt x="185621" y="505214"/>
                  <a:pt x="231167" y="471055"/>
                </a:cubicBezTo>
                <a:cubicBezTo>
                  <a:pt x="251814" y="455570"/>
                  <a:pt x="275168" y="372908"/>
                  <a:pt x="277349" y="369455"/>
                </a:cubicBezTo>
                <a:cubicBezTo>
                  <a:pt x="300715" y="332458"/>
                  <a:pt x="332767" y="301722"/>
                  <a:pt x="360476" y="267855"/>
                </a:cubicBezTo>
                <a:cubicBezTo>
                  <a:pt x="392167" y="278418"/>
                  <a:pt x="407933" y="289830"/>
                  <a:pt x="443604" y="258618"/>
                </a:cubicBezTo>
                <a:cubicBezTo>
                  <a:pt x="456081" y="247700"/>
                  <a:pt x="455919" y="227831"/>
                  <a:pt x="462076" y="212437"/>
                </a:cubicBezTo>
                <a:cubicBezTo>
                  <a:pt x="363277" y="44476"/>
                  <a:pt x="428623" y="70145"/>
                  <a:pt x="332767" y="46182"/>
                </a:cubicBezTo>
                <a:cubicBezTo>
                  <a:pt x="329688" y="73891"/>
                  <a:pt x="325754" y="101518"/>
                  <a:pt x="323531" y="129309"/>
                </a:cubicBezTo>
                <a:cubicBezTo>
                  <a:pt x="317409" y="205841"/>
                  <a:pt x="314318" y="309217"/>
                  <a:pt x="305058" y="387928"/>
                </a:cubicBezTo>
                <a:cubicBezTo>
                  <a:pt x="303224" y="403519"/>
                  <a:pt x="298901" y="418715"/>
                  <a:pt x="295822" y="434109"/>
                </a:cubicBezTo>
                <a:cubicBezTo>
                  <a:pt x="329731" y="535836"/>
                  <a:pt x="295869" y="526455"/>
                  <a:pt x="369713" y="498764"/>
                </a:cubicBezTo>
                <a:cubicBezTo>
                  <a:pt x="378829" y="495346"/>
                  <a:pt x="388186" y="492607"/>
                  <a:pt x="397422" y="489528"/>
                </a:cubicBezTo>
                <a:cubicBezTo>
                  <a:pt x="409737" y="467976"/>
                  <a:pt x="446422" y="446571"/>
                  <a:pt x="434367" y="424873"/>
                </a:cubicBezTo>
                <a:cubicBezTo>
                  <a:pt x="401933" y="366492"/>
                  <a:pt x="325074" y="419483"/>
                  <a:pt x="295822" y="434109"/>
                </a:cubicBezTo>
                <a:cubicBezTo>
                  <a:pt x="250588" y="419032"/>
                  <a:pt x="268113" y="434609"/>
                  <a:pt x="268113" y="369455"/>
                </a:cubicBezTo>
              </a:path>
            </a:pathLst>
          </a:cu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20" name="テキスト ボックス 19">
            <a:extLst>
              <a:ext uri="{FF2B5EF4-FFF2-40B4-BE49-F238E27FC236}">
                <a16:creationId xmlns:a16="http://schemas.microsoft.com/office/drawing/2014/main" id="{3127E2AB-2F35-1530-1BB2-DA88FC083781}"/>
              </a:ext>
            </a:extLst>
          </p:cNvPr>
          <p:cNvSpPr txBox="1"/>
          <p:nvPr/>
        </p:nvSpPr>
        <p:spPr>
          <a:xfrm>
            <a:off x="785751" y="2890862"/>
            <a:ext cx="1316068"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複雑な地域課題</a:t>
            </a:r>
          </a:p>
        </p:txBody>
      </p:sp>
      <p:sp>
        <p:nvSpPr>
          <p:cNvPr id="21" name="テキスト ボックス 20">
            <a:extLst>
              <a:ext uri="{FF2B5EF4-FFF2-40B4-BE49-F238E27FC236}">
                <a16:creationId xmlns:a16="http://schemas.microsoft.com/office/drawing/2014/main" id="{24933A40-0F4D-5A5C-B7FB-F3336500A49F}"/>
              </a:ext>
            </a:extLst>
          </p:cNvPr>
          <p:cNvSpPr txBox="1"/>
          <p:nvPr/>
        </p:nvSpPr>
        <p:spPr>
          <a:xfrm>
            <a:off x="343858" y="1799632"/>
            <a:ext cx="4238142" cy="369332"/>
          </a:xfrm>
          <a:prstGeom prst="rect">
            <a:avLst/>
          </a:prstGeom>
          <a:noFill/>
        </p:spPr>
        <p:txBody>
          <a:bodyPr wrap="square" rtlCol="0">
            <a:spAutoFit/>
          </a:bodyPr>
          <a:lstStyle/>
          <a:p>
            <a:r>
              <a:rPr kumimoji="1" lang="en-US" altLang="ja-JP" b="1">
                <a:solidFill>
                  <a:schemeClr val="accent5">
                    <a:lumMod val="75000"/>
                  </a:schemeClr>
                </a:solidFill>
                <a:latin typeface="Segoe UI" panose="020B0502040204020203" pitchFamily="34" charset="0"/>
                <a:ea typeface="游ゴシック" panose="020B0400000000000000" pitchFamily="50" charset="-128"/>
              </a:rPr>
              <a:t>STEP1</a:t>
            </a:r>
            <a:r>
              <a:rPr kumimoji="1" lang="ja-JP" altLang="en-US" b="1">
                <a:solidFill>
                  <a:schemeClr val="accent5">
                    <a:lumMod val="75000"/>
                  </a:schemeClr>
                </a:solidFill>
                <a:latin typeface="Segoe UI" panose="020B0502040204020203" pitchFamily="34" charset="0"/>
                <a:ea typeface="游ゴシック" panose="020B0400000000000000" pitchFamily="50" charset="-128"/>
              </a:rPr>
              <a:t>　課題の可視化</a:t>
            </a:r>
            <a:endParaRPr kumimoji="1" lang="ja-JP" altLang="en-US" b="1" dirty="0">
              <a:solidFill>
                <a:schemeClr val="accent5">
                  <a:lumMod val="75000"/>
                </a:schemeClr>
              </a:solidFill>
              <a:latin typeface="Segoe UI" panose="020B0502040204020203" pitchFamily="34" charset="0"/>
              <a:ea typeface="游ゴシック" panose="020B0400000000000000" pitchFamily="50" charset="-128"/>
            </a:endParaRPr>
          </a:p>
        </p:txBody>
      </p:sp>
      <p:sp>
        <p:nvSpPr>
          <p:cNvPr id="22" name="正方形/長方形 21">
            <a:extLst>
              <a:ext uri="{FF2B5EF4-FFF2-40B4-BE49-F238E27FC236}">
                <a16:creationId xmlns:a16="http://schemas.microsoft.com/office/drawing/2014/main" id="{78176B4A-EA69-87DB-2532-D97D71494D0C}"/>
              </a:ext>
            </a:extLst>
          </p:cNvPr>
          <p:cNvSpPr/>
          <p:nvPr/>
        </p:nvSpPr>
        <p:spPr>
          <a:xfrm>
            <a:off x="5262909" y="1795670"/>
            <a:ext cx="4256389" cy="2088000"/>
          </a:xfrm>
          <a:prstGeom prst="rect">
            <a:avLst/>
          </a:prstGeom>
          <a:solidFill>
            <a:schemeClr val="accent5">
              <a:lumMod val="20000"/>
              <a:lumOff val="8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23" name="テキスト ボックス 22">
            <a:extLst>
              <a:ext uri="{FF2B5EF4-FFF2-40B4-BE49-F238E27FC236}">
                <a16:creationId xmlns:a16="http://schemas.microsoft.com/office/drawing/2014/main" id="{6F2A4655-8395-3B92-5965-8AA78C1783C2}"/>
              </a:ext>
            </a:extLst>
          </p:cNvPr>
          <p:cNvSpPr txBox="1"/>
          <p:nvPr/>
        </p:nvSpPr>
        <p:spPr>
          <a:xfrm>
            <a:off x="5262908" y="1799328"/>
            <a:ext cx="4256389" cy="369332"/>
          </a:xfrm>
          <a:prstGeom prst="rect">
            <a:avLst/>
          </a:prstGeom>
          <a:noFill/>
        </p:spPr>
        <p:txBody>
          <a:bodyPr wrap="square" rtlCol="0">
            <a:spAutoFit/>
          </a:bodyPr>
          <a:lstStyle/>
          <a:p>
            <a:r>
              <a:rPr kumimoji="1" lang="en-US" altLang="ja-JP" b="1" dirty="0">
                <a:solidFill>
                  <a:schemeClr val="accent5">
                    <a:lumMod val="75000"/>
                  </a:schemeClr>
                </a:solidFill>
                <a:latin typeface="Segoe UI" panose="020B0502040204020203" pitchFamily="34" charset="0"/>
                <a:ea typeface="游ゴシック" panose="020B0400000000000000" pitchFamily="50" charset="-128"/>
              </a:rPr>
              <a:t>STEP2</a:t>
            </a:r>
            <a:r>
              <a:rPr kumimoji="1" lang="ja-JP" altLang="en-US" b="1" dirty="0">
                <a:solidFill>
                  <a:schemeClr val="accent5">
                    <a:lumMod val="75000"/>
                  </a:schemeClr>
                </a:solidFill>
                <a:latin typeface="Segoe UI" panose="020B0502040204020203" pitchFamily="34" charset="0"/>
                <a:ea typeface="游ゴシック" panose="020B0400000000000000" pitchFamily="50" charset="-128"/>
              </a:rPr>
              <a:t>　課題の発信（ピッチ）</a:t>
            </a:r>
          </a:p>
        </p:txBody>
      </p:sp>
      <p:pic>
        <p:nvPicPr>
          <p:cNvPr id="24"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0EF73814-D2A2-46CE-86CD-3F8F0F5C9950}"/>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711260" y="2288672"/>
            <a:ext cx="683243" cy="59246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0" descr="R:\【省内共有】職員共有ファイル限定（担当者・所属を記載のこと）\テンプレート共有システム\ppt用素材\ピクトグラム\個別カスタマイズ商品.png">
            <a:extLst>
              <a:ext uri="{FF2B5EF4-FFF2-40B4-BE49-F238E27FC236}">
                <a16:creationId xmlns:a16="http://schemas.microsoft.com/office/drawing/2014/main" id="{176ADD61-8104-FA1B-68F1-7767E579C290}"/>
              </a:ext>
            </a:extLst>
          </p:cNvPr>
          <p:cNvPicPr>
            <a:picLocks noChangeAspect="1" noChangeArrowheads="1"/>
          </p:cNvPicPr>
          <p:nvPr/>
        </p:nvPicPr>
        <p:blipFill>
          <a:blip r:embed="rId4">
            <a:duotone>
              <a:schemeClr val="accent5">
                <a:shade val="45000"/>
                <a:satMod val="135000"/>
              </a:schemeClr>
              <a:prstClr val="white"/>
            </a:duotone>
            <a:alphaModFix/>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6111776" y="2676934"/>
            <a:ext cx="771863" cy="669308"/>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直線矢印コネクタ 25">
            <a:extLst>
              <a:ext uri="{FF2B5EF4-FFF2-40B4-BE49-F238E27FC236}">
                <a16:creationId xmlns:a16="http://schemas.microsoft.com/office/drawing/2014/main" id="{92A0755A-6C08-EA81-BAC7-D7E7FFFFC9E2}"/>
              </a:ext>
            </a:extLst>
          </p:cNvPr>
          <p:cNvCxnSpPr>
            <a:cxnSpLocks/>
          </p:cNvCxnSpPr>
          <p:nvPr/>
        </p:nvCxnSpPr>
        <p:spPr>
          <a:xfrm>
            <a:off x="7048900" y="3065652"/>
            <a:ext cx="972000" cy="0"/>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7"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47B02F4C-38A5-69BD-1A19-266B5DF391FE}"/>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347879" y="2548249"/>
            <a:ext cx="397131" cy="36933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117D6963-8169-003E-2015-0D49EA4631AA}"/>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173534" y="2914852"/>
            <a:ext cx="397131" cy="36933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1FE22EF7-D2E2-EF99-99A6-946768EBAEFD}"/>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596528" y="2928926"/>
            <a:ext cx="397131" cy="369331"/>
          </a:xfrm>
          <a:prstGeom prst="rect">
            <a:avLst/>
          </a:prstGeom>
          <a:noFill/>
          <a:extLst>
            <a:ext uri="{909E8E84-426E-40DD-AFC4-6F175D3DCCD1}">
              <a14:hiddenFill xmlns:a14="http://schemas.microsoft.com/office/drawing/2010/main">
                <a:solidFill>
                  <a:srgbClr val="FFFFFF"/>
                </a:solidFill>
              </a14:hiddenFill>
            </a:ext>
          </a:extLst>
        </p:spPr>
      </p:pic>
      <p:sp>
        <p:nvSpPr>
          <p:cNvPr id="32" name="テキスト ボックス 31">
            <a:extLst>
              <a:ext uri="{FF2B5EF4-FFF2-40B4-BE49-F238E27FC236}">
                <a16:creationId xmlns:a16="http://schemas.microsoft.com/office/drawing/2014/main" id="{20DFAB60-B5A9-44AD-8CBE-B9A4779BB804}"/>
              </a:ext>
            </a:extLst>
          </p:cNvPr>
          <p:cNvSpPr txBox="1"/>
          <p:nvPr/>
        </p:nvSpPr>
        <p:spPr>
          <a:xfrm>
            <a:off x="6973395" y="2709026"/>
            <a:ext cx="1316068" cy="261610"/>
          </a:xfrm>
          <a:prstGeom prst="rect">
            <a:avLst/>
          </a:prstGeom>
          <a:noFill/>
        </p:spPr>
        <p:txBody>
          <a:bodyPr wrap="square" rtlCol="0">
            <a:spAutoFit/>
          </a:bodyPr>
          <a:lstStyle/>
          <a:p>
            <a:r>
              <a:rPr kumimoji="1" lang="ja-JP" altLang="en-US" sz="1100" dirty="0">
                <a:latin typeface="Segoe UI" panose="020B0502040204020203" pitchFamily="34" charset="0"/>
                <a:ea typeface="游ゴシック" panose="020B0400000000000000" pitchFamily="50" charset="-128"/>
              </a:rPr>
              <a:t>課題・ニーズ</a:t>
            </a:r>
          </a:p>
        </p:txBody>
      </p:sp>
      <p:sp>
        <p:nvSpPr>
          <p:cNvPr id="33" name="テキスト ボックス 32">
            <a:extLst>
              <a:ext uri="{FF2B5EF4-FFF2-40B4-BE49-F238E27FC236}">
                <a16:creationId xmlns:a16="http://schemas.microsoft.com/office/drawing/2014/main" id="{E180BAD1-49AE-91F4-A252-B2455F50BC5A}"/>
              </a:ext>
            </a:extLst>
          </p:cNvPr>
          <p:cNvSpPr txBox="1"/>
          <p:nvPr/>
        </p:nvSpPr>
        <p:spPr>
          <a:xfrm>
            <a:off x="7039310" y="3076356"/>
            <a:ext cx="952500"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熱意！</a:t>
            </a:r>
          </a:p>
        </p:txBody>
      </p:sp>
      <p:sp>
        <p:nvSpPr>
          <p:cNvPr id="34" name="正方形/長方形 33">
            <a:extLst>
              <a:ext uri="{FF2B5EF4-FFF2-40B4-BE49-F238E27FC236}">
                <a16:creationId xmlns:a16="http://schemas.microsoft.com/office/drawing/2014/main" id="{C4153426-A2BC-5DBF-5248-228A3CE699D4}"/>
              </a:ext>
            </a:extLst>
          </p:cNvPr>
          <p:cNvSpPr/>
          <p:nvPr/>
        </p:nvSpPr>
        <p:spPr>
          <a:xfrm>
            <a:off x="325611" y="4236082"/>
            <a:ext cx="4256389" cy="2088000"/>
          </a:xfrm>
          <a:prstGeom prst="rect">
            <a:avLst/>
          </a:prstGeom>
          <a:solidFill>
            <a:schemeClr val="accent5">
              <a:lumMod val="20000"/>
              <a:lumOff val="8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Segoe UI" panose="020B0502040204020203" pitchFamily="34" charset="0"/>
              <a:ea typeface="游ゴシック" panose="020B0400000000000000" pitchFamily="50" charset="-128"/>
            </a:endParaRPr>
          </a:p>
        </p:txBody>
      </p:sp>
      <p:sp>
        <p:nvSpPr>
          <p:cNvPr id="35" name="テキスト ボックス 34">
            <a:extLst>
              <a:ext uri="{FF2B5EF4-FFF2-40B4-BE49-F238E27FC236}">
                <a16:creationId xmlns:a16="http://schemas.microsoft.com/office/drawing/2014/main" id="{1C4D4C63-462E-13A2-3C1D-30F251B96044}"/>
              </a:ext>
            </a:extLst>
          </p:cNvPr>
          <p:cNvSpPr txBox="1"/>
          <p:nvPr/>
        </p:nvSpPr>
        <p:spPr>
          <a:xfrm>
            <a:off x="340288" y="4242070"/>
            <a:ext cx="4241711" cy="369332"/>
          </a:xfrm>
          <a:prstGeom prst="rect">
            <a:avLst/>
          </a:prstGeom>
          <a:noFill/>
        </p:spPr>
        <p:txBody>
          <a:bodyPr wrap="square" rtlCol="0">
            <a:spAutoFit/>
          </a:bodyPr>
          <a:lstStyle/>
          <a:p>
            <a:r>
              <a:rPr kumimoji="1" lang="en-US" altLang="ja-JP" b="1" dirty="0">
                <a:solidFill>
                  <a:schemeClr val="accent5">
                    <a:lumMod val="75000"/>
                  </a:schemeClr>
                </a:solidFill>
                <a:latin typeface="Segoe UI" panose="020B0502040204020203" pitchFamily="34" charset="0"/>
                <a:ea typeface="游ゴシック" panose="020B0400000000000000" pitchFamily="50" charset="-128"/>
              </a:rPr>
              <a:t>STEP3</a:t>
            </a:r>
            <a:r>
              <a:rPr kumimoji="1" lang="ja-JP" altLang="en-US" b="1" dirty="0">
                <a:solidFill>
                  <a:schemeClr val="accent5">
                    <a:lumMod val="75000"/>
                  </a:schemeClr>
                </a:solidFill>
                <a:latin typeface="Segoe UI" panose="020B0502040204020203" pitchFamily="34" charset="0"/>
                <a:ea typeface="游ゴシック" panose="020B0400000000000000" pitchFamily="50" charset="-128"/>
              </a:rPr>
              <a:t>　解決方法の提案</a:t>
            </a:r>
          </a:p>
        </p:txBody>
      </p:sp>
      <p:pic>
        <p:nvPicPr>
          <p:cNvPr id="38"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79D93A26-8BBE-CE07-23E1-CCB75BF6E013}"/>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948315" y="4721851"/>
            <a:ext cx="952500" cy="825944"/>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356240B1-AA32-03F2-AD38-A211A621FF3E}"/>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146532" y="4876057"/>
            <a:ext cx="606634" cy="564170"/>
          </a:xfrm>
          <a:prstGeom prst="rect">
            <a:avLst/>
          </a:prstGeom>
          <a:noFill/>
          <a:extLst>
            <a:ext uri="{909E8E84-426E-40DD-AFC4-6F175D3DCCD1}">
              <a14:hiddenFill xmlns:a14="http://schemas.microsoft.com/office/drawing/2010/main">
                <a:solidFill>
                  <a:srgbClr val="FFFFFF"/>
                </a:solidFill>
              </a14:hiddenFill>
            </a:ext>
          </a:extLst>
        </p:spPr>
      </p:pic>
      <p:cxnSp>
        <p:nvCxnSpPr>
          <p:cNvPr id="40" name="直線矢印コネクタ 39">
            <a:extLst>
              <a:ext uri="{FF2B5EF4-FFF2-40B4-BE49-F238E27FC236}">
                <a16:creationId xmlns:a16="http://schemas.microsoft.com/office/drawing/2014/main" id="{C64334B1-5152-ECB9-DB24-4BD8992B8D57}"/>
              </a:ext>
            </a:extLst>
          </p:cNvPr>
          <p:cNvCxnSpPr>
            <a:cxnSpLocks/>
          </p:cNvCxnSpPr>
          <p:nvPr/>
        </p:nvCxnSpPr>
        <p:spPr>
          <a:xfrm flipV="1">
            <a:off x="1938296" y="5191330"/>
            <a:ext cx="972000" cy="1328"/>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5DDD4DD4-22C4-CF9D-3133-527880232F1B}"/>
              </a:ext>
            </a:extLst>
          </p:cNvPr>
          <p:cNvSpPr txBox="1"/>
          <p:nvPr/>
        </p:nvSpPr>
        <p:spPr>
          <a:xfrm>
            <a:off x="1836148" y="4825659"/>
            <a:ext cx="1316068" cy="261610"/>
          </a:xfrm>
          <a:prstGeom prst="rect">
            <a:avLst/>
          </a:prstGeom>
          <a:noFill/>
        </p:spPr>
        <p:txBody>
          <a:bodyPr wrap="square" rtlCol="0">
            <a:spAutoFit/>
          </a:bodyPr>
          <a:lstStyle/>
          <a:p>
            <a:r>
              <a:rPr kumimoji="1" lang="ja-JP" altLang="en-US" sz="1100" dirty="0">
                <a:latin typeface="Segoe UI" panose="020B0502040204020203" pitchFamily="34" charset="0"/>
                <a:ea typeface="游ゴシック" panose="020B0400000000000000" pitchFamily="50" charset="-128"/>
              </a:rPr>
              <a:t>アイデア・課題</a:t>
            </a:r>
          </a:p>
        </p:txBody>
      </p:sp>
      <p:sp>
        <p:nvSpPr>
          <p:cNvPr id="42" name="テキスト ボックス 41">
            <a:extLst>
              <a:ext uri="{FF2B5EF4-FFF2-40B4-BE49-F238E27FC236}">
                <a16:creationId xmlns:a16="http://schemas.microsoft.com/office/drawing/2014/main" id="{1992FAA4-BB6C-231A-BFBE-B44B6F1CA390}"/>
              </a:ext>
            </a:extLst>
          </p:cNvPr>
          <p:cNvSpPr txBox="1"/>
          <p:nvPr/>
        </p:nvSpPr>
        <p:spPr>
          <a:xfrm>
            <a:off x="1603333" y="5615980"/>
            <a:ext cx="1475192" cy="307777"/>
          </a:xfrm>
          <a:prstGeom prst="rect">
            <a:avLst/>
          </a:prstGeom>
          <a:noFill/>
        </p:spPr>
        <p:txBody>
          <a:bodyPr wrap="square" rtlCol="0">
            <a:spAutoFit/>
          </a:bodyPr>
          <a:lstStyle/>
          <a:p>
            <a:pPr algn="ctr"/>
            <a:r>
              <a:rPr kumimoji="1" lang="ja-JP" altLang="en-US" sz="1400" b="1" dirty="0">
                <a:latin typeface="Segoe UI" panose="020B0502040204020203" pitchFamily="34" charset="0"/>
                <a:ea typeface="游ゴシック" panose="020B0400000000000000" pitchFamily="50" charset="-128"/>
              </a:rPr>
              <a:t>単なる製品紹介</a:t>
            </a:r>
          </a:p>
        </p:txBody>
      </p:sp>
      <p:sp>
        <p:nvSpPr>
          <p:cNvPr id="43" name="乗算記号 42">
            <a:extLst>
              <a:ext uri="{FF2B5EF4-FFF2-40B4-BE49-F238E27FC236}">
                <a16:creationId xmlns:a16="http://schemas.microsoft.com/office/drawing/2014/main" id="{221A6ACC-2D3B-BB0D-A5C5-CB20E9D2D869}"/>
              </a:ext>
            </a:extLst>
          </p:cNvPr>
          <p:cNvSpPr/>
          <p:nvPr/>
        </p:nvSpPr>
        <p:spPr>
          <a:xfrm>
            <a:off x="2054583" y="5469988"/>
            <a:ext cx="576000" cy="576000"/>
          </a:xfrm>
          <a:prstGeom prst="mathMultiply">
            <a:avLst>
              <a:gd name="adj1" fmla="val 13359"/>
            </a:avLst>
          </a:prstGeom>
          <a:solidFill>
            <a:srgbClr val="FF0000">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44" name="正方形/長方形 43">
            <a:extLst>
              <a:ext uri="{FF2B5EF4-FFF2-40B4-BE49-F238E27FC236}">
                <a16:creationId xmlns:a16="http://schemas.microsoft.com/office/drawing/2014/main" id="{180D9903-89B2-45AE-DECE-2EB1E284670D}"/>
              </a:ext>
            </a:extLst>
          </p:cNvPr>
          <p:cNvSpPr/>
          <p:nvPr/>
        </p:nvSpPr>
        <p:spPr>
          <a:xfrm>
            <a:off x="5288952" y="4238016"/>
            <a:ext cx="4256389" cy="2088000"/>
          </a:xfrm>
          <a:prstGeom prst="rect">
            <a:avLst/>
          </a:prstGeom>
          <a:solidFill>
            <a:schemeClr val="accent5">
              <a:lumMod val="20000"/>
              <a:lumOff val="8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Segoe UI" panose="020B0502040204020203" pitchFamily="34" charset="0"/>
              <a:ea typeface="游ゴシック" panose="020B0400000000000000" pitchFamily="50" charset="-128"/>
            </a:endParaRPr>
          </a:p>
        </p:txBody>
      </p:sp>
      <p:sp>
        <p:nvSpPr>
          <p:cNvPr id="45" name="テキスト ボックス 44">
            <a:extLst>
              <a:ext uri="{FF2B5EF4-FFF2-40B4-BE49-F238E27FC236}">
                <a16:creationId xmlns:a16="http://schemas.microsoft.com/office/drawing/2014/main" id="{04B002BC-BB20-D3DD-6886-F0A3D198F9FD}"/>
              </a:ext>
            </a:extLst>
          </p:cNvPr>
          <p:cNvSpPr txBox="1"/>
          <p:nvPr/>
        </p:nvSpPr>
        <p:spPr>
          <a:xfrm>
            <a:off x="5285362" y="4242689"/>
            <a:ext cx="4233934" cy="369332"/>
          </a:xfrm>
          <a:prstGeom prst="rect">
            <a:avLst/>
          </a:prstGeom>
          <a:noFill/>
        </p:spPr>
        <p:txBody>
          <a:bodyPr wrap="square" rtlCol="0">
            <a:spAutoFit/>
          </a:bodyPr>
          <a:lstStyle/>
          <a:p>
            <a:r>
              <a:rPr kumimoji="1" lang="en-US" altLang="ja-JP" b="1" dirty="0">
                <a:solidFill>
                  <a:schemeClr val="accent5">
                    <a:lumMod val="75000"/>
                  </a:schemeClr>
                </a:solidFill>
                <a:latin typeface="Segoe UI" panose="020B0502040204020203" pitchFamily="34" charset="0"/>
                <a:ea typeface="游ゴシック" panose="020B0400000000000000" pitchFamily="50" charset="-128"/>
              </a:rPr>
              <a:t>STEP4</a:t>
            </a:r>
            <a:r>
              <a:rPr kumimoji="1" lang="ja-JP" altLang="en-US" b="1" dirty="0">
                <a:solidFill>
                  <a:schemeClr val="accent5">
                    <a:lumMod val="75000"/>
                  </a:schemeClr>
                </a:solidFill>
                <a:latin typeface="Segoe UI" panose="020B0502040204020203" pitchFamily="34" charset="0"/>
                <a:ea typeface="游ゴシック" panose="020B0400000000000000" pitchFamily="50" charset="-128"/>
              </a:rPr>
              <a:t>　マッチング・実証協議</a:t>
            </a:r>
          </a:p>
        </p:txBody>
      </p:sp>
      <p:pic>
        <p:nvPicPr>
          <p:cNvPr id="47"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0F40A318-CD95-C0A4-E8D9-45E3DA0763B8}"/>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959930" y="5119218"/>
            <a:ext cx="771304" cy="668823"/>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CABAAA5B-E0B6-A0E2-92A4-A21DF2C75512}"/>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7682144" y="5246367"/>
            <a:ext cx="485613" cy="45162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4" descr="R:\【省内共有】職員共有ファイル限定（担当者・所属を記載のこと）\テンプレート共有システム\ppt用素材\ピクトグラム\会議.png">
            <a:extLst>
              <a:ext uri="{FF2B5EF4-FFF2-40B4-BE49-F238E27FC236}">
                <a16:creationId xmlns:a16="http://schemas.microsoft.com/office/drawing/2014/main" id="{FE1D1C2D-C511-4898-FF41-BC1EC2C80AD8}"/>
              </a:ext>
            </a:extLst>
          </p:cNvPr>
          <p:cNvPicPr>
            <a:picLocks noChangeAspect="1" noChangeArrowheads="1"/>
          </p:cNvPicPr>
          <p:nvPr/>
        </p:nvPicPr>
        <p:blipFill>
          <a:blip r:embed="rId8">
            <a:duotone>
              <a:schemeClr val="accent5">
                <a:shade val="45000"/>
                <a:satMod val="135000"/>
              </a:schemeClr>
              <a:prstClr val="white"/>
            </a:duotone>
            <a:extLst>
              <a:ext uri="{BEBA8EAE-BF5A-486C-A8C5-ECC9F3942E4B}">
                <a14:imgProps xmlns:a14="http://schemas.microsoft.com/office/drawing/2010/main">
                  <a14:imgLayer r:embed="rId9">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342858" y="5043222"/>
            <a:ext cx="881740" cy="764588"/>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63" descr="R:\【省内共有】職員共有ファイル限定（担当者・所属を記載のこと）\テンプレート共有システム\ppt用素材\ピクトグラム\ダイバーシティ.png">
            <a:extLst>
              <a:ext uri="{FF2B5EF4-FFF2-40B4-BE49-F238E27FC236}">
                <a16:creationId xmlns:a16="http://schemas.microsoft.com/office/drawing/2014/main" id="{BBF8A944-8A69-377D-0312-98F8A58F3E80}"/>
              </a:ext>
            </a:extLst>
          </p:cNvPr>
          <p:cNvPicPr>
            <a:picLocks noChangeAspect="1" noChangeArrowheads="1"/>
          </p:cNvPicPr>
          <p:nvPr/>
        </p:nvPicPr>
        <p:blipFill>
          <a:blip r:embed="rId10">
            <a:duotone>
              <a:schemeClr val="accent5">
                <a:shade val="45000"/>
                <a:satMod val="135000"/>
              </a:schemeClr>
              <a:prstClr val="white"/>
            </a:duotone>
            <a:extLst>
              <a:ext uri="{BEBA8EAE-BF5A-486C-A8C5-ECC9F3942E4B}">
                <a14:imgProps xmlns:a14="http://schemas.microsoft.com/office/drawing/2010/main">
                  <a14:imgLayer r:embed="rId11">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779945" y="4481445"/>
            <a:ext cx="677349" cy="587352"/>
          </a:xfrm>
          <a:prstGeom prst="rect">
            <a:avLst/>
          </a:prstGeom>
          <a:noFill/>
          <a:extLst>
            <a:ext uri="{909E8E84-426E-40DD-AFC4-6F175D3DCCD1}">
              <a14:hiddenFill xmlns:a14="http://schemas.microsoft.com/office/drawing/2010/main">
                <a:solidFill>
                  <a:srgbClr val="FFFFFF"/>
                </a:solidFill>
              </a14:hiddenFill>
            </a:ext>
          </a:extLst>
        </p:spPr>
      </p:pic>
      <p:cxnSp>
        <p:nvCxnSpPr>
          <p:cNvPr id="51" name="直線矢印コネクタ 50">
            <a:extLst>
              <a:ext uri="{FF2B5EF4-FFF2-40B4-BE49-F238E27FC236}">
                <a16:creationId xmlns:a16="http://schemas.microsoft.com/office/drawing/2014/main" id="{8E57CFA3-E355-F9C9-C2D3-AD2D3DBD0ECC}"/>
              </a:ext>
            </a:extLst>
          </p:cNvPr>
          <p:cNvCxnSpPr>
            <a:cxnSpLocks/>
          </p:cNvCxnSpPr>
          <p:nvPr/>
        </p:nvCxnSpPr>
        <p:spPr>
          <a:xfrm>
            <a:off x="2049594" y="2656209"/>
            <a:ext cx="972000" cy="0"/>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EFF8D5CD-AE4B-6300-8E0A-740C435C3063}"/>
              </a:ext>
            </a:extLst>
          </p:cNvPr>
          <p:cNvSpPr txBox="1"/>
          <p:nvPr/>
        </p:nvSpPr>
        <p:spPr>
          <a:xfrm>
            <a:off x="1882109" y="5216722"/>
            <a:ext cx="952500"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寄り添い！</a:t>
            </a:r>
          </a:p>
        </p:txBody>
      </p:sp>
      <p:cxnSp>
        <p:nvCxnSpPr>
          <p:cNvPr id="53" name="直線矢印コネクタ 52">
            <a:extLst>
              <a:ext uri="{FF2B5EF4-FFF2-40B4-BE49-F238E27FC236}">
                <a16:creationId xmlns:a16="http://schemas.microsoft.com/office/drawing/2014/main" id="{B0F0D8CC-DB90-CE79-B921-C348EAA6B419}"/>
              </a:ext>
            </a:extLst>
          </p:cNvPr>
          <p:cNvCxnSpPr>
            <a:cxnSpLocks/>
          </p:cNvCxnSpPr>
          <p:nvPr/>
        </p:nvCxnSpPr>
        <p:spPr>
          <a:xfrm flipV="1">
            <a:off x="6644865" y="5484236"/>
            <a:ext cx="1013058" cy="0"/>
          </a:xfrm>
          <a:prstGeom prst="straightConnector1">
            <a:avLst/>
          </a:prstGeom>
          <a:ln w="76200">
            <a:solidFill>
              <a:schemeClr val="accent5">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楕円 55">
            <a:extLst>
              <a:ext uri="{FF2B5EF4-FFF2-40B4-BE49-F238E27FC236}">
                <a16:creationId xmlns:a16="http://schemas.microsoft.com/office/drawing/2014/main" id="{82BA6F79-8C40-B43A-E49D-7F48AD83505C}"/>
              </a:ext>
            </a:extLst>
          </p:cNvPr>
          <p:cNvSpPr/>
          <p:nvPr/>
        </p:nvSpPr>
        <p:spPr>
          <a:xfrm>
            <a:off x="8901760" y="5180168"/>
            <a:ext cx="45719" cy="80407"/>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57" name="楕円 56">
            <a:extLst>
              <a:ext uri="{FF2B5EF4-FFF2-40B4-BE49-F238E27FC236}">
                <a16:creationId xmlns:a16="http://schemas.microsoft.com/office/drawing/2014/main" id="{E7A6A2E9-448D-7FDF-C5FE-BDB48FF150BE}"/>
              </a:ext>
            </a:extLst>
          </p:cNvPr>
          <p:cNvSpPr/>
          <p:nvPr/>
        </p:nvSpPr>
        <p:spPr>
          <a:xfrm>
            <a:off x="8946690" y="5035885"/>
            <a:ext cx="123010" cy="155445"/>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59" name="テキスト ボックス 58">
            <a:extLst>
              <a:ext uri="{FF2B5EF4-FFF2-40B4-BE49-F238E27FC236}">
                <a16:creationId xmlns:a16="http://schemas.microsoft.com/office/drawing/2014/main" id="{F3C7DEA0-48DE-661A-B94E-CE9A9929769F}"/>
              </a:ext>
            </a:extLst>
          </p:cNvPr>
          <p:cNvSpPr txBox="1"/>
          <p:nvPr/>
        </p:nvSpPr>
        <p:spPr>
          <a:xfrm>
            <a:off x="340288" y="3574313"/>
            <a:ext cx="4238142" cy="307777"/>
          </a:xfrm>
          <a:prstGeom prst="rect">
            <a:avLst/>
          </a:prstGeom>
          <a:solidFill>
            <a:schemeClr val="accent5">
              <a:lumMod val="20000"/>
              <a:lumOff val="80000"/>
            </a:schemeClr>
          </a:solidFill>
        </p:spPr>
        <p:txBody>
          <a:bodyPr wrap="square" rtlCol="0">
            <a:spAutoFit/>
          </a:bodyPr>
          <a:lstStyle/>
          <a:p>
            <a:pPr algn="ctr"/>
            <a:r>
              <a:rPr kumimoji="1" lang="ja-JP" altLang="en-US" sz="1400" b="1" dirty="0">
                <a:solidFill>
                  <a:schemeClr val="accent5"/>
                </a:solidFill>
                <a:latin typeface="Segoe UI" panose="020B0502040204020203" pitchFamily="34" charset="0"/>
                <a:ea typeface="游ゴシック" panose="020B0400000000000000" pitchFamily="50" charset="-128"/>
              </a:rPr>
              <a:t>実現したい未来から課題を特定！</a:t>
            </a:r>
          </a:p>
        </p:txBody>
      </p:sp>
      <p:sp>
        <p:nvSpPr>
          <p:cNvPr id="60" name="テキスト ボックス 59">
            <a:extLst>
              <a:ext uri="{FF2B5EF4-FFF2-40B4-BE49-F238E27FC236}">
                <a16:creationId xmlns:a16="http://schemas.microsoft.com/office/drawing/2014/main" id="{81C10EBF-3F20-9C75-AFB4-ABC0625A9EB2}"/>
              </a:ext>
            </a:extLst>
          </p:cNvPr>
          <p:cNvSpPr txBox="1"/>
          <p:nvPr/>
        </p:nvSpPr>
        <p:spPr>
          <a:xfrm>
            <a:off x="5262908" y="3574313"/>
            <a:ext cx="4256389" cy="307777"/>
          </a:xfrm>
          <a:prstGeom prst="rect">
            <a:avLst/>
          </a:prstGeom>
          <a:solidFill>
            <a:schemeClr val="accent5">
              <a:lumMod val="20000"/>
              <a:lumOff val="80000"/>
            </a:schemeClr>
          </a:solidFill>
        </p:spPr>
        <p:txBody>
          <a:bodyPr wrap="square" rtlCol="0">
            <a:spAutoFit/>
          </a:bodyPr>
          <a:lstStyle/>
          <a:p>
            <a:pPr algn="ctr"/>
            <a:r>
              <a:rPr kumimoji="1" lang="ja-JP" altLang="en-US" sz="1400" b="1" dirty="0">
                <a:solidFill>
                  <a:schemeClr val="accent5"/>
                </a:solidFill>
                <a:latin typeface="Segoe UI" panose="020B0502040204020203" pitchFamily="34" charset="0"/>
                <a:ea typeface="游ゴシック" panose="020B0400000000000000" pitchFamily="50" charset="-128"/>
              </a:rPr>
              <a:t>わかりやすく、熱意を持って課題を発信！</a:t>
            </a:r>
          </a:p>
        </p:txBody>
      </p:sp>
      <p:sp>
        <p:nvSpPr>
          <p:cNvPr id="61" name="テキスト ボックス 60">
            <a:extLst>
              <a:ext uri="{FF2B5EF4-FFF2-40B4-BE49-F238E27FC236}">
                <a16:creationId xmlns:a16="http://schemas.microsoft.com/office/drawing/2014/main" id="{17FD4C4E-48A1-32F9-8A97-B170A77F7763}"/>
              </a:ext>
            </a:extLst>
          </p:cNvPr>
          <p:cNvSpPr txBox="1"/>
          <p:nvPr/>
        </p:nvSpPr>
        <p:spPr>
          <a:xfrm>
            <a:off x="325611" y="6016751"/>
            <a:ext cx="4252819" cy="307777"/>
          </a:xfrm>
          <a:prstGeom prst="rect">
            <a:avLst/>
          </a:prstGeom>
          <a:solidFill>
            <a:schemeClr val="accent5">
              <a:lumMod val="20000"/>
              <a:lumOff val="80000"/>
            </a:schemeClr>
          </a:solidFill>
        </p:spPr>
        <p:txBody>
          <a:bodyPr wrap="square" rtlCol="0">
            <a:spAutoFit/>
          </a:bodyPr>
          <a:lstStyle/>
          <a:p>
            <a:pPr algn="ctr"/>
            <a:r>
              <a:rPr kumimoji="1" lang="ja-JP" altLang="en-US" sz="1400" b="1" dirty="0">
                <a:solidFill>
                  <a:schemeClr val="accent5"/>
                </a:solidFill>
                <a:latin typeface="Segoe UI" panose="020B0502040204020203" pitchFamily="34" charset="0"/>
                <a:ea typeface="游ゴシック" panose="020B0400000000000000" pitchFamily="50" charset="-128"/>
              </a:rPr>
              <a:t>製品紹介ではなく、解決に向けた提案！</a:t>
            </a:r>
          </a:p>
        </p:txBody>
      </p:sp>
      <p:sp>
        <p:nvSpPr>
          <p:cNvPr id="62" name="テキスト ボックス 61">
            <a:extLst>
              <a:ext uri="{FF2B5EF4-FFF2-40B4-BE49-F238E27FC236}">
                <a16:creationId xmlns:a16="http://schemas.microsoft.com/office/drawing/2014/main" id="{AA35B93E-CDD6-DDD3-0300-225A3BCB1288}"/>
              </a:ext>
            </a:extLst>
          </p:cNvPr>
          <p:cNvSpPr txBox="1"/>
          <p:nvPr/>
        </p:nvSpPr>
        <p:spPr>
          <a:xfrm>
            <a:off x="5292521" y="6022444"/>
            <a:ext cx="4226775" cy="307777"/>
          </a:xfrm>
          <a:prstGeom prst="rect">
            <a:avLst/>
          </a:prstGeom>
          <a:solidFill>
            <a:schemeClr val="accent5">
              <a:lumMod val="20000"/>
              <a:lumOff val="80000"/>
            </a:schemeClr>
          </a:solidFill>
        </p:spPr>
        <p:txBody>
          <a:bodyPr wrap="square" rtlCol="0">
            <a:spAutoFit/>
          </a:bodyPr>
          <a:lstStyle/>
          <a:p>
            <a:pPr algn="ctr"/>
            <a:r>
              <a:rPr kumimoji="1" lang="ja-JP" altLang="en-US" sz="1400" b="1" dirty="0">
                <a:solidFill>
                  <a:schemeClr val="accent5"/>
                </a:solidFill>
                <a:latin typeface="Segoe UI" panose="020B0502040204020203" pitchFamily="34" charset="0"/>
                <a:ea typeface="游ゴシック" panose="020B0400000000000000" pitchFamily="50" charset="-128"/>
              </a:rPr>
              <a:t>共創のマインドで連携！</a:t>
            </a:r>
          </a:p>
        </p:txBody>
      </p:sp>
      <p:sp>
        <p:nvSpPr>
          <p:cNvPr id="63" name="テキスト ボックス 62">
            <a:extLst>
              <a:ext uri="{FF2B5EF4-FFF2-40B4-BE49-F238E27FC236}">
                <a16:creationId xmlns:a16="http://schemas.microsoft.com/office/drawing/2014/main" id="{FD83649F-3369-D421-D5F1-2AF4623DA87B}"/>
              </a:ext>
            </a:extLst>
          </p:cNvPr>
          <p:cNvSpPr txBox="1"/>
          <p:nvPr/>
        </p:nvSpPr>
        <p:spPr>
          <a:xfrm>
            <a:off x="6536545" y="5163028"/>
            <a:ext cx="1316068" cy="261610"/>
          </a:xfrm>
          <a:prstGeom prst="rect">
            <a:avLst/>
          </a:prstGeom>
          <a:noFill/>
        </p:spPr>
        <p:txBody>
          <a:bodyPr wrap="square" rtlCol="0">
            <a:spAutoFit/>
          </a:bodyPr>
          <a:lstStyle/>
          <a:p>
            <a:r>
              <a:rPr kumimoji="1" lang="ja-JP" altLang="en-US" sz="1100" dirty="0">
                <a:latin typeface="Segoe UI" panose="020B0502040204020203" pitchFamily="34" charset="0"/>
                <a:ea typeface="游ゴシック" panose="020B0400000000000000" pitchFamily="50" charset="-128"/>
              </a:rPr>
              <a:t>アイデア・課題</a:t>
            </a:r>
          </a:p>
        </p:txBody>
      </p:sp>
      <p:sp>
        <p:nvSpPr>
          <p:cNvPr id="64" name="テキスト ボックス 63">
            <a:extLst>
              <a:ext uri="{FF2B5EF4-FFF2-40B4-BE49-F238E27FC236}">
                <a16:creationId xmlns:a16="http://schemas.microsoft.com/office/drawing/2014/main" id="{A0CBCEEB-37B7-4835-207E-EBD046BC3B0A}"/>
              </a:ext>
            </a:extLst>
          </p:cNvPr>
          <p:cNvSpPr txBox="1"/>
          <p:nvPr/>
        </p:nvSpPr>
        <p:spPr>
          <a:xfrm>
            <a:off x="6690914" y="5535418"/>
            <a:ext cx="952500"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尊重！</a:t>
            </a:r>
          </a:p>
        </p:txBody>
      </p:sp>
      <p:sp>
        <p:nvSpPr>
          <p:cNvPr id="66" name="テキスト ボックス 65">
            <a:extLst>
              <a:ext uri="{FF2B5EF4-FFF2-40B4-BE49-F238E27FC236}">
                <a16:creationId xmlns:a16="http://schemas.microsoft.com/office/drawing/2014/main" id="{B50879E0-E8E7-D444-D429-7AF1533395A1}"/>
              </a:ext>
            </a:extLst>
          </p:cNvPr>
          <p:cNvSpPr txBox="1"/>
          <p:nvPr/>
        </p:nvSpPr>
        <p:spPr>
          <a:xfrm>
            <a:off x="297903" y="651578"/>
            <a:ext cx="9247438" cy="830997"/>
          </a:xfrm>
          <a:prstGeom prst="rect">
            <a:avLst/>
          </a:prstGeom>
          <a:noFill/>
        </p:spPr>
        <p:txBody>
          <a:bodyPr wrap="square" rtlCol="0">
            <a:spAutoFit/>
          </a:bodyPr>
          <a:lstStyle/>
          <a:p>
            <a:pPr marL="180000" indent="-180000">
              <a:buFont typeface="Arial" panose="020B0604020202020204" pitchFamily="34" charset="0"/>
              <a:buChar char="•"/>
            </a:pPr>
            <a:r>
              <a:rPr kumimoji="1" lang="ja-JP" altLang="en-US" sz="1600" dirty="0">
                <a:latin typeface="Segoe UI" panose="020B0502040204020203" pitchFamily="34" charset="0"/>
                <a:ea typeface="游ゴシック" panose="020B0400000000000000" pitchFamily="50" charset="-128"/>
              </a:rPr>
              <a:t>自治体が地域課題を整理・深掘りし、全国のヘルスケア企業に向けて発信。</a:t>
            </a:r>
            <a:endParaRPr kumimoji="1" lang="en-US" altLang="ja-JP" sz="1600" dirty="0">
              <a:latin typeface="Segoe UI" panose="020B0502040204020203" pitchFamily="34" charset="0"/>
              <a:ea typeface="游ゴシック" panose="020B0400000000000000" pitchFamily="50" charset="-128"/>
            </a:endParaRPr>
          </a:p>
          <a:p>
            <a:pPr marL="180000" indent="-180000">
              <a:buFont typeface="Arial" panose="020B0604020202020204" pitchFamily="34" charset="0"/>
              <a:buChar char="•"/>
            </a:pPr>
            <a:r>
              <a:rPr kumimoji="1" lang="ja-JP" altLang="en-US" sz="1600" dirty="0">
                <a:latin typeface="Segoe UI" panose="020B0502040204020203" pitchFamily="34" charset="0"/>
                <a:ea typeface="游ゴシック" panose="020B0400000000000000" pitchFamily="50" charset="-128"/>
              </a:rPr>
              <a:t>全国の斬新な技術を持つ企業から、実効的な課題解決策を提案を受けて自治体と企業の共創型の官民連携を創出。</a:t>
            </a:r>
          </a:p>
        </p:txBody>
      </p:sp>
      <p:sp>
        <p:nvSpPr>
          <p:cNvPr id="70" name="テキスト ボックス 69">
            <a:extLst>
              <a:ext uri="{FF2B5EF4-FFF2-40B4-BE49-F238E27FC236}">
                <a16:creationId xmlns:a16="http://schemas.microsoft.com/office/drawing/2014/main" id="{B96938A8-CD89-9B75-C12A-2AD3FD0E3465}"/>
              </a:ext>
            </a:extLst>
          </p:cNvPr>
          <p:cNvSpPr txBox="1"/>
          <p:nvPr/>
        </p:nvSpPr>
        <p:spPr>
          <a:xfrm>
            <a:off x="5839673" y="3269573"/>
            <a:ext cx="1316068"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ガバメントピッチ</a:t>
            </a:r>
          </a:p>
        </p:txBody>
      </p:sp>
      <p:sp>
        <p:nvSpPr>
          <p:cNvPr id="5" name="テキスト ボックス 4">
            <a:extLst>
              <a:ext uri="{FF2B5EF4-FFF2-40B4-BE49-F238E27FC236}">
                <a16:creationId xmlns:a16="http://schemas.microsoft.com/office/drawing/2014/main" id="{4B2B0D44-D9AF-E80A-F034-1CFDF20AB773}"/>
              </a:ext>
            </a:extLst>
          </p:cNvPr>
          <p:cNvSpPr txBox="1"/>
          <p:nvPr/>
        </p:nvSpPr>
        <p:spPr>
          <a:xfrm>
            <a:off x="7804645" y="3269573"/>
            <a:ext cx="1585345"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全国のヘルスケア企業</a:t>
            </a:r>
          </a:p>
        </p:txBody>
      </p:sp>
      <p:sp>
        <p:nvSpPr>
          <p:cNvPr id="28" name="平行四辺形 27">
            <a:extLst>
              <a:ext uri="{FF2B5EF4-FFF2-40B4-BE49-F238E27FC236}">
                <a16:creationId xmlns:a16="http://schemas.microsoft.com/office/drawing/2014/main" id="{FE01D222-AE66-5965-1EB7-943EFDF2C557}"/>
              </a:ext>
            </a:extLst>
          </p:cNvPr>
          <p:cNvSpPr/>
          <p:nvPr/>
        </p:nvSpPr>
        <p:spPr>
          <a:xfrm>
            <a:off x="80447" y="292738"/>
            <a:ext cx="9216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1BB7D3D-CEE4-3292-B4C5-D83E5C551BFA}"/>
              </a:ext>
            </a:extLst>
          </p:cNvPr>
          <p:cNvSpPr txBox="1"/>
          <p:nvPr/>
        </p:nvSpPr>
        <p:spPr>
          <a:xfrm>
            <a:off x="2780761" y="2890862"/>
            <a:ext cx="1316068" cy="261610"/>
          </a:xfrm>
          <a:prstGeom prst="rect">
            <a:avLst/>
          </a:prstGeom>
          <a:noFill/>
        </p:spPr>
        <p:txBody>
          <a:bodyPr wrap="square" rtlCol="0">
            <a:spAutoFit/>
          </a:bodyPr>
          <a:lstStyle/>
          <a:p>
            <a:pPr algn="ctr"/>
            <a:r>
              <a:rPr kumimoji="1" lang="ja-JP" altLang="en-US" sz="1100" dirty="0">
                <a:latin typeface="Segoe UI" panose="020B0502040204020203" pitchFamily="34" charset="0"/>
                <a:ea typeface="游ゴシック" panose="020B0400000000000000" pitchFamily="50" charset="-128"/>
              </a:rPr>
              <a:t>可視化</a:t>
            </a:r>
          </a:p>
        </p:txBody>
      </p:sp>
    </p:spTree>
    <p:extLst>
      <p:ext uri="{BB962C8B-B14F-4D97-AF65-F5344CB8AC3E}">
        <p14:creationId xmlns:p14="http://schemas.microsoft.com/office/powerpoint/2010/main" val="3356937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D6C998F-2F94-E2D8-BD41-FC509AE5B04F}"/>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ガバメントピッチのメリット</a:t>
            </a:r>
            <a:endParaRPr kumimoji="1" lang="en-US" altLang="ja-JP" dirty="0">
              <a:latin typeface="Segoe UI" panose="020B0502040204020203" pitchFamily="34" charset="0"/>
              <a:ea typeface="游ゴシック" panose="020B0400000000000000" pitchFamily="50" charset="-128"/>
            </a:endParaRPr>
          </a:p>
        </p:txBody>
      </p:sp>
      <p:sp>
        <p:nvSpPr>
          <p:cNvPr id="36" name="テキスト ボックス 35">
            <a:extLst>
              <a:ext uri="{FF2B5EF4-FFF2-40B4-BE49-F238E27FC236}">
                <a16:creationId xmlns:a16="http://schemas.microsoft.com/office/drawing/2014/main" id="{213EC02B-E6F9-1FC0-97E6-4B6F8CF7849B}"/>
              </a:ext>
            </a:extLst>
          </p:cNvPr>
          <p:cNvSpPr txBox="1"/>
          <p:nvPr/>
        </p:nvSpPr>
        <p:spPr>
          <a:xfrm>
            <a:off x="297903" y="651839"/>
            <a:ext cx="9247438" cy="338554"/>
          </a:xfrm>
          <a:prstGeom prst="rect">
            <a:avLst/>
          </a:prstGeom>
          <a:noFill/>
        </p:spPr>
        <p:txBody>
          <a:bodyPr wrap="square" rtlCol="0">
            <a:spAutoFit/>
          </a:bodyPr>
          <a:lstStyle/>
          <a:p>
            <a:pPr marL="180000" indent="-180000">
              <a:buFont typeface="Arial" panose="020B0604020202020204" pitchFamily="34" charset="0"/>
              <a:buChar char="•"/>
            </a:pPr>
            <a:r>
              <a:rPr kumimoji="1" lang="ja-JP" altLang="en-US" sz="1600" dirty="0">
                <a:latin typeface="Segoe UI" panose="020B0502040204020203" pitchFamily="34" charset="0"/>
                <a:ea typeface="游ゴシック" panose="020B0400000000000000" pitchFamily="50" charset="-128"/>
              </a:rPr>
              <a:t>過去にガバメントピッチに登壇した自治体に聞く主なメリットは以下のとおり。</a:t>
            </a:r>
            <a:endParaRPr kumimoji="1" lang="en-US" altLang="ja-JP" sz="1600" dirty="0">
              <a:latin typeface="Segoe UI" panose="020B0502040204020203" pitchFamily="34" charset="0"/>
              <a:ea typeface="游ゴシック" panose="020B0400000000000000" pitchFamily="50" charset="-128"/>
            </a:endParaRPr>
          </a:p>
        </p:txBody>
      </p:sp>
      <p:sp>
        <p:nvSpPr>
          <p:cNvPr id="4" name="平行四辺形 3">
            <a:extLst>
              <a:ext uri="{FF2B5EF4-FFF2-40B4-BE49-F238E27FC236}">
                <a16:creationId xmlns:a16="http://schemas.microsoft.com/office/drawing/2014/main" id="{43013A94-6840-E3CD-134A-506F1C00231B}"/>
              </a:ext>
            </a:extLst>
          </p:cNvPr>
          <p:cNvSpPr/>
          <p:nvPr/>
        </p:nvSpPr>
        <p:spPr>
          <a:xfrm>
            <a:off x="80447" y="292738"/>
            <a:ext cx="3996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5929F668-3E6A-2C3D-D814-E53B3926951A}"/>
              </a:ext>
            </a:extLst>
          </p:cNvPr>
          <p:cNvSpPr/>
          <p:nvPr/>
        </p:nvSpPr>
        <p:spPr>
          <a:xfrm>
            <a:off x="352425" y="1870401"/>
            <a:ext cx="1836000" cy="1836000"/>
          </a:xfrm>
          <a:prstGeom prst="ellipse">
            <a:avLst/>
          </a:prstGeom>
          <a:solidFill>
            <a:schemeClr val="accent5">
              <a:lumMod val="20000"/>
              <a:lumOff val="80000"/>
              <a:alpha val="4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37E5246-0C37-21BA-59C6-164A83C63F82}"/>
              </a:ext>
            </a:extLst>
          </p:cNvPr>
          <p:cNvSpPr txBox="1"/>
          <p:nvPr/>
        </p:nvSpPr>
        <p:spPr>
          <a:xfrm>
            <a:off x="558189" y="3052329"/>
            <a:ext cx="1420388" cy="461665"/>
          </a:xfrm>
          <a:prstGeom prst="rect">
            <a:avLst/>
          </a:prstGeom>
          <a:noFill/>
        </p:spPr>
        <p:txBody>
          <a:bodyPr wrap="square" rtlCol="0">
            <a:spAutoFit/>
          </a:bodyPr>
          <a:lstStyle/>
          <a:p>
            <a:pPr algn="ctr"/>
            <a:r>
              <a:rPr kumimoji="1" lang="ja-JP" altLang="en-US" sz="2400" dirty="0"/>
              <a:t>課題</a:t>
            </a:r>
          </a:p>
        </p:txBody>
      </p:sp>
      <p:sp>
        <p:nvSpPr>
          <p:cNvPr id="7" name="テキスト ボックス 6">
            <a:extLst>
              <a:ext uri="{FF2B5EF4-FFF2-40B4-BE49-F238E27FC236}">
                <a16:creationId xmlns:a16="http://schemas.microsoft.com/office/drawing/2014/main" id="{4B205EAF-0A3E-2ACE-A503-CA96C5AD6E4C}"/>
              </a:ext>
            </a:extLst>
          </p:cNvPr>
          <p:cNvSpPr txBox="1"/>
          <p:nvPr/>
        </p:nvSpPr>
        <p:spPr>
          <a:xfrm>
            <a:off x="62383" y="4029075"/>
            <a:ext cx="2412000" cy="400110"/>
          </a:xfrm>
          <a:prstGeom prst="rect">
            <a:avLst/>
          </a:prstGeom>
          <a:noFill/>
        </p:spPr>
        <p:txBody>
          <a:bodyPr wrap="square" rtlCol="0">
            <a:spAutoFit/>
          </a:bodyPr>
          <a:lstStyle/>
          <a:p>
            <a:pPr algn="ctr"/>
            <a:r>
              <a:rPr kumimoji="1" lang="ja-JP" altLang="en-US" sz="2000" dirty="0">
                <a:solidFill>
                  <a:schemeClr val="accent5">
                    <a:lumMod val="75000"/>
                  </a:schemeClr>
                </a:solidFill>
              </a:rPr>
              <a:t>課題の明確化</a:t>
            </a:r>
          </a:p>
        </p:txBody>
      </p:sp>
      <p:sp>
        <p:nvSpPr>
          <p:cNvPr id="8" name="楕円 7">
            <a:extLst>
              <a:ext uri="{FF2B5EF4-FFF2-40B4-BE49-F238E27FC236}">
                <a16:creationId xmlns:a16="http://schemas.microsoft.com/office/drawing/2014/main" id="{72382A02-C8B1-EE97-76D1-ED257703F7A5}"/>
              </a:ext>
            </a:extLst>
          </p:cNvPr>
          <p:cNvSpPr/>
          <p:nvPr/>
        </p:nvSpPr>
        <p:spPr>
          <a:xfrm>
            <a:off x="2804730" y="1870401"/>
            <a:ext cx="1836000" cy="1836000"/>
          </a:xfrm>
          <a:prstGeom prst="ellipse">
            <a:avLst/>
          </a:prstGeom>
          <a:solidFill>
            <a:schemeClr val="accent5">
              <a:lumMod val="20000"/>
              <a:lumOff val="80000"/>
              <a:alpha val="4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a:extLst>
              <a:ext uri="{FF2B5EF4-FFF2-40B4-BE49-F238E27FC236}">
                <a16:creationId xmlns:a16="http://schemas.microsoft.com/office/drawing/2014/main" id="{34AC8309-B06E-C1D0-359E-7695222329A7}"/>
              </a:ext>
            </a:extLst>
          </p:cNvPr>
          <p:cNvSpPr/>
          <p:nvPr/>
        </p:nvSpPr>
        <p:spPr>
          <a:xfrm rot="10800000">
            <a:off x="1149741" y="2807451"/>
            <a:ext cx="252000" cy="176301"/>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26" name="フリーフォーム: 図形 25">
            <a:extLst>
              <a:ext uri="{FF2B5EF4-FFF2-40B4-BE49-F238E27FC236}">
                <a16:creationId xmlns:a16="http://schemas.microsoft.com/office/drawing/2014/main" id="{51B3E82C-30DD-1028-DFF6-31F4939D5235}"/>
              </a:ext>
            </a:extLst>
          </p:cNvPr>
          <p:cNvSpPr/>
          <p:nvPr/>
        </p:nvSpPr>
        <p:spPr>
          <a:xfrm>
            <a:off x="3167036" y="2369851"/>
            <a:ext cx="1137857" cy="837100"/>
          </a:xfrm>
          <a:custGeom>
            <a:avLst/>
            <a:gdLst>
              <a:gd name="connsiteX0" fmla="*/ 391800 w 1010530"/>
              <a:gd name="connsiteY0" fmla="*/ 0 h 837100"/>
              <a:gd name="connsiteX1" fmla="*/ 625800 w 1010530"/>
              <a:gd name="connsiteY1" fmla="*/ 234000 h 837100"/>
              <a:gd name="connsiteX2" fmla="*/ 625038 w 1010530"/>
              <a:gd name="connsiteY2" fmla="*/ 241560 h 837100"/>
              <a:gd name="connsiteX3" fmla="*/ 645698 w 1010530"/>
              <a:gd name="connsiteY3" fmla="*/ 224514 h 837100"/>
              <a:gd name="connsiteX4" fmla="*/ 776530 w 1010530"/>
              <a:gd name="connsiteY4" fmla="*/ 184550 h 837100"/>
              <a:gd name="connsiteX5" fmla="*/ 1010530 w 1010530"/>
              <a:gd name="connsiteY5" fmla="*/ 418550 h 837100"/>
              <a:gd name="connsiteX6" fmla="*/ 776530 w 1010530"/>
              <a:gd name="connsiteY6" fmla="*/ 652550 h 837100"/>
              <a:gd name="connsiteX7" fmla="*/ 748200 w 1010530"/>
              <a:gd name="connsiteY7" fmla="*/ 649694 h 837100"/>
              <a:gd name="connsiteX8" fmla="*/ 748143 w 1010530"/>
              <a:gd name="connsiteY8" fmla="*/ 650260 h 837100"/>
              <a:gd name="connsiteX9" fmla="*/ 518897 w 1010530"/>
              <a:gd name="connsiteY9" fmla="*/ 837100 h 837100"/>
              <a:gd name="connsiteX10" fmla="*/ 353434 w 1010530"/>
              <a:gd name="connsiteY10" fmla="*/ 768563 h 837100"/>
              <a:gd name="connsiteX11" fmla="*/ 321346 w 1010530"/>
              <a:gd name="connsiteY11" fmla="*/ 720971 h 837100"/>
              <a:gd name="connsiteX12" fmla="*/ 281159 w 1010530"/>
              <a:gd name="connsiteY12" fmla="*/ 733446 h 837100"/>
              <a:gd name="connsiteX13" fmla="*/ 234000 w 1010530"/>
              <a:gd name="connsiteY13" fmla="*/ 738200 h 837100"/>
              <a:gd name="connsiteX14" fmla="*/ 0 w 1010530"/>
              <a:gd name="connsiteY14" fmla="*/ 504200 h 837100"/>
              <a:gd name="connsiteX15" fmla="*/ 142916 w 1010530"/>
              <a:gd name="connsiteY15" fmla="*/ 288589 h 837100"/>
              <a:gd name="connsiteX16" fmla="*/ 167293 w 1010530"/>
              <a:gd name="connsiteY16" fmla="*/ 281022 h 837100"/>
              <a:gd name="connsiteX17" fmla="*/ 157800 w 1010530"/>
              <a:gd name="connsiteY17" fmla="*/ 234000 h 837100"/>
              <a:gd name="connsiteX18" fmla="*/ 391800 w 1010530"/>
              <a:gd name="connsiteY18" fmla="*/ 0 h 83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10530" h="837100">
                <a:moveTo>
                  <a:pt x="391800" y="0"/>
                </a:moveTo>
                <a:cubicBezTo>
                  <a:pt x="521035" y="0"/>
                  <a:pt x="625800" y="104765"/>
                  <a:pt x="625800" y="234000"/>
                </a:cubicBezTo>
                <a:lnTo>
                  <a:pt x="625038" y="241560"/>
                </a:lnTo>
                <a:lnTo>
                  <a:pt x="645698" y="224514"/>
                </a:lnTo>
                <a:cubicBezTo>
                  <a:pt x="683045" y="199283"/>
                  <a:pt x="728067" y="184550"/>
                  <a:pt x="776530" y="184550"/>
                </a:cubicBezTo>
                <a:cubicBezTo>
                  <a:pt x="905765" y="184550"/>
                  <a:pt x="1010530" y="289315"/>
                  <a:pt x="1010530" y="418550"/>
                </a:cubicBezTo>
                <a:cubicBezTo>
                  <a:pt x="1010530" y="547785"/>
                  <a:pt x="905765" y="652550"/>
                  <a:pt x="776530" y="652550"/>
                </a:cubicBezTo>
                <a:lnTo>
                  <a:pt x="748200" y="649694"/>
                </a:lnTo>
                <a:lnTo>
                  <a:pt x="748143" y="650260"/>
                </a:lnTo>
                <a:cubicBezTo>
                  <a:pt x="726324" y="756890"/>
                  <a:pt x="631978" y="837100"/>
                  <a:pt x="518897" y="837100"/>
                </a:cubicBezTo>
                <a:cubicBezTo>
                  <a:pt x="454279" y="837100"/>
                  <a:pt x="395779" y="810909"/>
                  <a:pt x="353434" y="768563"/>
                </a:cubicBezTo>
                <a:lnTo>
                  <a:pt x="321346" y="720971"/>
                </a:lnTo>
                <a:lnTo>
                  <a:pt x="281159" y="733446"/>
                </a:lnTo>
                <a:cubicBezTo>
                  <a:pt x="265926" y="736563"/>
                  <a:pt x="250154" y="738200"/>
                  <a:pt x="234000" y="738200"/>
                </a:cubicBezTo>
                <a:cubicBezTo>
                  <a:pt x="104765" y="738200"/>
                  <a:pt x="0" y="633435"/>
                  <a:pt x="0" y="504200"/>
                </a:cubicBezTo>
                <a:cubicBezTo>
                  <a:pt x="0" y="407274"/>
                  <a:pt x="58930" y="324112"/>
                  <a:pt x="142916" y="288589"/>
                </a:cubicBezTo>
                <a:lnTo>
                  <a:pt x="167293" y="281022"/>
                </a:lnTo>
                <a:lnTo>
                  <a:pt x="157800" y="234000"/>
                </a:lnTo>
                <a:cubicBezTo>
                  <a:pt x="157800" y="104765"/>
                  <a:pt x="262565" y="0"/>
                  <a:pt x="391800" y="0"/>
                </a:cubicBezTo>
                <a:close/>
              </a:path>
            </a:pathLst>
          </a:cu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dirty="0"/>
              <a:t>発想</a:t>
            </a:r>
          </a:p>
        </p:txBody>
      </p:sp>
      <p:sp>
        <p:nvSpPr>
          <p:cNvPr id="27" name="テキスト ボックス 26">
            <a:extLst>
              <a:ext uri="{FF2B5EF4-FFF2-40B4-BE49-F238E27FC236}">
                <a16:creationId xmlns:a16="http://schemas.microsoft.com/office/drawing/2014/main" id="{008329B0-9E2A-504E-1E63-7EFFFD9C78EE}"/>
              </a:ext>
            </a:extLst>
          </p:cNvPr>
          <p:cNvSpPr txBox="1"/>
          <p:nvPr/>
        </p:nvSpPr>
        <p:spPr>
          <a:xfrm>
            <a:off x="2518230" y="4029075"/>
            <a:ext cx="2412000" cy="400110"/>
          </a:xfrm>
          <a:prstGeom prst="rect">
            <a:avLst/>
          </a:prstGeom>
          <a:noFill/>
        </p:spPr>
        <p:txBody>
          <a:bodyPr wrap="square" rtlCol="0">
            <a:spAutoFit/>
          </a:bodyPr>
          <a:lstStyle/>
          <a:p>
            <a:pPr algn="ctr"/>
            <a:r>
              <a:rPr kumimoji="1" lang="ja-JP" altLang="en-US" sz="2000" dirty="0">
                <a:solidFill>
                  <a:schemeClr val="accent5">
                    <a:lumMod val="75000"/>
                  </a:schemeClr>
                </a:solidFill>
              </a:rPr>
              <a:t>柔軟な発想</a:t>
            </a:r>
          </a:p>
        </p:txBody>
      </p:sp>
      <p:sp>
        <p:nvSpPr>
          <p:cNvPr id="28" name="楕円 27">
            <a:extLst>
              <a:ext uri="{FF2B5EF4-FFF2-40B4-BE49-F238E27FC236}">
                <a16:creationId xmlns:a16="http://schemas.microsoft.com/office/drawing/2014/main" id="{DB8C410D-4895-83D1-E80B-42542840C96F}"/>
              </a:ext>
            </a:extLst>
          </p:cNvPr>
          <p:cNvSpPr/>
          <p:nvPr/>
        </p:nvSpPr>
        <p:spPr>
          <a:xfrm>
            <a:off x="5257035" y="1870401"/>
            <a:ext cx="1836000" cy="1836000"/>
          </a:xfrm>
          <a:prstGeom prst="ellipse">
            <a:avLst/>
          </a:prstGeom>
          <a:solidFill>
            <a:schemeClr val="accent5">
              <a:lumMod val="20000"/>
              <a:lumOff val="80000"/>
              <a:alpha val="4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25A7EA29-6B68-F1F4-EEA7-0562866DADF3}"/>
              </a:ext>
            </a:extLst>
          </p:cNvPr>
          <p:cNvSpPr/>
          <p:nvPr/>
        </p:nvSpPr>
        <p:spPr>
          <a:xfrm>
            <a:off x="7709341" y="1870401"/>
            <a:ext cx="1836000" cy="1836000"/>
          </a:xfrm>
          <a:prstGeom prst="ellipse">
            <a:avLst/>
          </a:prstGeom>
          <a:solidFill>
            <a:schemeClr val="accent5">
              <a:lumMod val="20000"/>
              <a:lumOff val="80000"/>
              <a:alpha val="4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1" name="図 30">
            <a:extLst>
              <a:ext uri="{FF2B5EF4-FFF2-40B4-BE49-F238E27FC236}">
                <a16:creationId xmlns:a16="http://schemas.microsoft.com/office/drawing/2014/main" id="{69B645C6-F4E0-5379-330D-59F1B35F8784}"/>
              </a:ext>
            </a:extLst>
          </p:cNvPr>
          <p:cNvPicPr>
            <a:picLocks noChangeAspect="1"/>
          </p:cNvPicPr>
          <p:nvPr/>
        </p:nvPicPr>
        <p:blipFill>
          <a:blip r:embed="rId3">
            <a:extLst>
              <a:ext uri="{BEBA8EAE-BF5A-486C-A8C5-ECC9F3942E4B}">
                <a14:imgProps xmlns:a14="http://schemas.microsoft.com/office/drawing/2010/main">
                  <a14:imgLayer r:embed="rId4">
                    <a14:imgEffect>
                      <a14:artisticBlur radius="8"/>
                    </a14:imgEffect>
                  </a14:imgLayer>
                </a14:imgProps>
              </a:ext>
            </a:extLst>
          </a:blip>
          <a:stretch>
            <a:fillRect/>
          </a:stretch>
        </p:blipFill>
        <p:spPr>
          <a:xfrm>
            <a:off x="565495" y="2213690"/>
            <a:ext cx="1420491" cy="646232"/>
          </a:xfrm>
          <a:prstGeom prst="rect">
            <a:avLst/>
          </a:prstGeom>
        </p:spPr>
      </p:pic>
      <p:pic>
        <p:nvPicPr>
          <p:cNvPr id="32" name="グラフィックス 31" descr="ライト: オン 単色塗りつぶし">
            <a:extLst>
              <a:ext uri="{FF2B5EF4-FFF2-40B4-BE49-F238E27FC236}">
                <a16:creationId xmlns:a16="http://schemas.microsoft.com/office/drawing/2014/main" id="{2D29E6E3-4C9E-E3B7-F2AA-83DBF684C9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17835" y="2331201"/>
            <a:ext cx="914400" cy="914400"/>
          </a:xfrm>
          <a:prstGeom prst="rect">
            <a:avLst/>
          </a:prstGeom>
        </p:spPr>
      </p:pic>
      <p:sp>
        <p:nvSpPr>
          <p:cNvPr id="33" name="テキスト ボックス 32">
            <a:extLst>
              <a:ext uri="{FF2B5EF4-FFF2-40B4-BE49-F238E27FC236}">
                <a16:creationId xmlns:a16="http://schemas.microsoft.com/office/drawing/2014/main" id="{9E2231DC-6A3A-5181-D5DF-3197EFC6C30B}"/>
              </a:ext>
            </a:extLst>
          </p:cNvPr>
          <p:cNvSpPr txBox="1"/>
          <p:nvPr/>
        </p:nvSpPr>
        <p:spPr>
          <a:xfrm>
            <a:off x="4974077" y="4029075"/>
            <a:ext cx="2412000" cy="400110"/>
          </a:xfrm>
          <a:prstGeom prst="rect">
            <a:avLst/>
          </a:prstGeom>
          <a:noFill/>
        </p:spPr>
        <p:txBody>
          <a:bodyPr wrap="square" rtlCol="0">
            <a:spAutoFit/>
          </a:bodyPr>
          <a:lstStyle/>
          <a:p>
            <a:pPr algn="ctr"/>
            <a:r>
              <a:rPr kumimoji="1" lang="ja-JP" altLang="en-US" sz="2000" dirty="0">
                <a:solidFill>
                  <a:schemeClr val="accent5">
                    <a:lumMod val="75000"/>
                  </a:schemeClr>
                </a:solidFill>
              </a:rPr>
              <a:t>新たな気付き</a:t>
            </a:r>
          </a:p>
        </p:txBody>
      </p:sp>
      <p:pic>
        <p:nvPicPr>
          <p:cNvPr id="35" name="グラフィックス 34" descr="ネットワーク 単色塗りつぶし">
            <a:extLst>
              <a:ext uri="{FF2B5EF4-FFF2-40B4-BE49-F238E27FC236}">
                <a16:creationId xmlns:a16="http://schemas.microsoft.com/office/drawing/2014/main" id="{1C34C7F4-E581-2B9A-3016-0A86307EFB5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170141" y="2350251"/>
            <a:ext cx="914400" cy="914400"/>
          </a:xfrm>
          <a:prstGeom prst="rect">
            <a:avLst/>
          </a:prstGeom>
        </p:spPr>
      </p:pic>
      <p:sp>
        <p:nvSpPr>
          <p:cNvPr id="37" name="テキスト ボックス 36">
            <a:extLst>
              <a:ext uri="{FF2B5EF4-FFF2-40B4-BE49-F238E27FC236}">
                <a16:creationId xmlns:a16="http://schemas.microsoft.com/office/drawing/2014/main" id="{37C9DD5C-E240-5BBC-426B-D1013A9AE5F8}"/>
              </a:ext>
            </a:extLst>
          </p:cNvPr>
          <p:cNvSpPr txBox="1"/>
          <p:nvPr/>
        </p:nvSpPr>
        <p:spPr>
          <a:xfrm>
            <a:off x="7421341" y="4029075"/>
            <a:ext cx="2412000" cy="400110"/>
          </a:xfrm>
          <a:prstGeom prst="rect">
            <a:avLst/>
          </a:prstGeom>
          <a:noFill/>
        </p:spPr>
        <p:txBody>
          <a:bodyPr wrap="square" rtlCol="0">
            <a:spAutoFit/>
          </a:bodyPr>
          <a:lstStyle/>
          <a:p>
            <a:pPr algn="ctr"/>
            <a:r>
              <a:rPr kumimoji="1" lang="ja-JP" altLang="en-US" sz="2000" dirty="0">
                <a:solidFill>
                  <a:schemeClr val="accent5">
                    <a:lumMod val="75000"/>
                  </a:schemeClr>
                </a:solidFill>
              </a:rPr>
              <a:t>企業との接点</a:t>
            </a:r>
          </a:p>
        </p:txBody>
      </p:sp>
      <p:sp>
        <p:nvSpPr>
          <p:cNvPr id="38" name="テキスト ボックス 37">
            <a:extLst>
              <a:ext uri="{FF2B5EF4-FFF2-40B4-BE49-F238E27FC236}">
                <a16:creationId xmlns:a16="http://schemas.microsoft.com/office/drawing/2014/main" id="{4FCD5D5B-66D7-B426-54A7-EA2F26D1D253}"/>
              </a:ext>
            </a:extLst>
          </p:cNvPr>
          <p:cNvSpPr txBox="1"/>
          <p:nvPr/>
        </p:nvSpPr>
        <p:spPr>
          <a:xfrm>
            <a:off x="141740" y="4523840"/>
            <a:ext cx="2268000" cy="738664"/>
          </a:xfrm>
          <a:prstGeom prst="rect">
            <a:avLst/>
          </a:prstGeom>
          <a:noFill/>
        </p:spPr>
        <p:txBody>
          <a:bodyPr wrap="square" rtlCol="0">
            <a:spAutoFit/>
          </a:bodyPr>
          <a:lstStyle/>
          <a:p>
            <a:r>
              <a:rPr kumimoji="1" lang="ja-JP" altLang="en-US" sz="1400" dirty="0"/>
              <a:t>課題を伝える課程で、日頃感じていた課題を明確化できる。</a:t>
            </a:r>
          </a:p>
        </p:txBody>
      </p:sp>
      <p:sp>
        <p:nvSpPr>
          <p:cNvPr id="39" name="テキスト ボックス 38">
            <a:extLst>
              <a:ext uri="{FF2B5EF4-FFF2-40B4-BE49-F238E27FC236}">
                <a16:creationId xmlns:a16="http://schemas.microsoft.com/office/drawing/2014/main" id="{42F82588-D2C8-B1D1-0BC4-A05AEDFC2EFE}"/>
              </a:ext>
            </a:extLst>
          </p:cNvPr>
          <p:cNvSpPr txBox="1"/>
          <p:nvPr/>
        </p:nvSpPr>
        <p:spPr>
          <a:xfrm>
            <a:off x="2582053" y="4523840"/>
            <a:ext cx="2268000" cy="738664"/>
          </a:xfrm>
          <a:prstGeom prst="rect">
            <a:avLst/>
          </a:prstGeom>
          <a:noFill/>
        </p:spPr>
        <p:txBody>
          <a:bodyPr wrap="square" rtlCol="0">
            <a:spAutoFit/>
          </a:bodyPr>
          <a:lstStyle/>
          <a:p>
            <a:r>
              <a:rPr kumimoji="1" lang="ja-JP" altLang="en-US" sz="1400" dirty="0"/>
              <a:t>自治体には無い、企業の柔軟な発想を取り入れられる。</a:t>
            </a:r>
          </a:p>
        </p:txBody>
      </p:sp>
      <p:sp>
        <p:nvSpPr>
          <p:cNvPr id="40" name="テキスト ボックス 39">
            <a:extLst>
              <a:ext uri="{FF2B5EF4-FFF2-40B4-BE49-F238E27FC236}">
                <a16:creationId xmlns:a16="http://schemas.microsoft.com/office/drawing/2014/main" id="{42ACF91E-4951-E11D-E93D-798B9B03CC04}"/>
              </a:ext>
            </a:extLst>
          </p:cNvPr>
          <p:cNvSpPr txBox="1"/>
          <p:nvPr/>
        </p:nvSpPr>
        <p:spPr>
          <a:xfrm>
            <a:off x="5039734" y="4523840"/>
            <a:ext cx="2268000" cy="738664"/>
          </a:xfrm>
          <a:prstGeom prst="rect">
            <a:avLst/>
          </a:prstGeom>
          <a:noFill/>
        </p:spPr>
        <p:txBody>
          <a:bodyPr wrap="square" rtlCol="0">
            <a:spAutoFit/>
          </a:bodyPr>
          <a:lstStyle/>
          <a:p>
            <a:r>
              <a:rPr kumimoji="1" lang="ja-JP" altLang="en-US" sz="1400" dirty="0"/>
              <a:t>企業との対話の中で、企業が感じる課題感等、新たな気付きを得られる。</a:t>
            </a:r>
          </a:p>
        </p:txBody>
      </p:sp>
      <p:sp>
        <p:nvSpPr>
          <p:cNvPr id="41" name="テキスト ボックス 40">
            <a:extLst>
              <a:ext uri="{FF2B5EF4-FFF2-40B4-BE49-F238E27FC236}">
                <a16:creationId xmlns:a16="http://schemas.microsoft.com/office/drawing/2014/main" id="{C1C17D36-3512-E1FC-5154-0498BD8A8783}"/>
              </a:ext>
            </a:extLst>
          </p:cNvPr>
          <p:cNvSpPr txBox="1"/>
          <p:nvPr/>
        </p:nvSpPr>
        <p:spPr>
          <a:xfrm>
            <a:off x="7487890" y="4523840"/>
            <a:ext cx="2268000" cy="523220"/>
          </a:xfrm>
          <a:prstGeom prst="rect">
            <a:avLst/>
          </a:prstGeom>
          <a:noFill/>
        </p:spPr>
        <p:txBody>
          <a:bodyPr wrap="square" rtlCol="0">
            <a:spAutoFit/>
          </a:bodyPr>
          <a:lstStyle/>
          <a:p>
            <a:r>
              <a:rPr kumimoji="1" lang="ja-JP" altLang="en-US" sz="1400" dirty="0"/>
              <a:t>域内外の多くの企業と接点を持つことができる。</a:t>
            </a:r>
          </a:p>
        </p:txBody>
      </p:sp>
    </p:spTree>
    <p:extLst>
      <p:ext uri="{BB962C8B-B14F-4D97-AF65-F5344CB8AC3E}">
        <p14:creationId xmlns:p14="http://schemas.microsoft.com/office/powerpoint/2010/main" val="330302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正方形/長方形 76">
            <a:extLst>
              <a:ext uri="{FF2B5EF4-FFF2-40B4-BE49-F238E27FC236}">
                <a16:creationId xmlns:a16="http://schemas.microsoft.com/office/drawing/2014/main" id="{D8F7F192-52A4-EDB2-5D01-5E0E01A84BDC}"/>
              </a:ext>
            </a:extLst>
          </p:cNvPr>
          <p:cNvSpPr/>
          <p:nvPr/>
        </p:nvSpPr>
        <p:spPr>
          <a:xfrm>
            <a:off x="3472342" y="685904"/>
            <a:ext cx="2952000" cy="5256061"/>
          </a:xfrm>
          <a:prstGeom prst="rect">
            <a:avLst/>
          </a:prstGeom>
          <a:solidFill>
            <a:schemeClr val="accent5">
              <a:lumMod val="20000"/>
              <a:lumOff val="8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F384C647-42B8-7C0C-CD1A-CFB8F9501823}"/>
              </a:ext>
            </a:extLst>
          </p:cNvPr>
          <p:cNvSpPr/>
          <p:nvPr/>
        </p:nvSpPr>
        <p:spPr>
          <a:xfrm>
            <a:off x="6869107" y="685904"/>
            <a:ext cx="2952000" cy="5256061"/>
          </a:xfrm>
          <a:prstGeom prst="rect">
            <a:avLst/>
          </a:prstGeom>
          <a:solidFill>
            <a:schemeClr val="accent5">
              <a:lumMod val="20000"/>
              <a:lumOff val="8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CBD5EC57-FD3D-3882-517D-4DC6A99EDA95}"/>
              </a:ext>
            </a:extLst>
          </p:cNvPr>
          <p:cNvSpPr/>
          <p:nvPr/>
        </p:nvSpPr>
        <p:spPr>
          <a:xfrm>
            <a:off x="84137" y="685904"/>
            <a:ext cx="2952000" cy="5256061"/>
          </a:xfrm>
          <a:prstGeom prst="rect">
            <a:avLst/>
          </a:prstGeom>
          <a:solidFill>
            <a:schemeClr val="accent5">
              <a:lumMod val="20000"/>
              <a:lumOff val="8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E2EDF7AF-A01A-F9ED-4A20-C23D8124945F}"/>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取組のポイント</a:t>
            </a:r>
          </a:p>
        </p:txBody>
      </p:sp>
      <p:sp>
        <p:nvSpPr>
          <p:cNvPr id="81" name="平行四辺形 80">
            <a:extLst>
              <a:ext uri="{FF2B5EF4-FFF2-40B4-BE49-F238E27FC236}">
                <a16:creationId xmlns:a16="http://schemas.microsoft.com/office/drawing/2014/main" id="{80DD87F9-5E6F-9595-2D1C-6919A15BE56A}"/>
              </a:ext>
            </a:extLst>
          </p:cNvPr>
          <p:cNvSpPr/>
          <p:nvPr/>
        </p:nvSpPr>
        <p:spPr>
          <a:xfrm>
            <a:off x="80447" y="292738"/>
            <a:ext cx="2232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11A5B58F-5D37-C8E5-D6C7-57C1BC5328F2}"/>
              </a:ext>
            </a:extLst>
          </p:cNvPr>
          <p:cNvSpPr txBox="1"/>
          <p:nvPr/>
        </p:nvSpPr>
        <p:spPr>
          <a:xfrm>
            <a:off x="171709" y="4318475"/>
            <a:ext cx="2772000" cy="400110"/>
          </a:xfrm>
          <a:prstGeom prst="rect">
            <a:avLst/>
          </a:prstGeom>
          <a:noFill/>
        </p:spPr>
        <p:txBody>
          <a:bodyPr wrap="square" rtlCol="0">
            <a:spAutoFit/>
          </a:bodyPr>
          <a:lstStyle/>
          <a:p>
            <a:pPr algn="ctr"/>
            <a:r>
              <a:rPr kumimoji="1" lang="ja-JP" altLang="en-US" sz="2000" dirty="0">
                <a:solidFill>
                  <a:schemeClr val="accent5">
                    <a:lumMod val="75000"/>
                  </a:schemeClr>
                </a:solidFill>
                <a:latin typeface="Segoe UI" panose="020B0502040204020203" pitchFamily="34" charset="0"/>
                <a:ea typeface="游ゴシック" panose="020B0400000000000000" pitchFamily="50" charset="-128"/>
              </a:rPr>
              <a:t>取り組む内容が明確</a:t>
            </a:r>
          </a:p>
        </p:txBody>
      </p:sp>
      <p:sp>
        <p:nvSpPr>
          <p:cNvPr id="5" name="テキスト ボックス 4">
            <a:extLst>
              <a:ext uri="{FF2B5EF4-FFF2-40B4-BE49-F238E27FC236}">
                <a16:creationId xmlns:a16="http://schemas.microsoft.com/office/drawing/2014/main" id="{B5AA6AA3-3270-EB46-7313-37570FEF7C60}"/>
              </a:ext>
            </a:extLst>
          </p:cNvPr>
          <p:cNvSpPr txBox="1"/>
          <p:nvPr/>
        </p:nvSpPr>
        <p:spPr>
          <a:xfrm>
            <a:off x="171709" y="4888306"/>
            <a:ext cx="2772000" cy="830997"/>
          </a:xfrm>
          <a:prstGeom prst="rect">
            <a:avLst/>
          </a:prstGeom>
          <a:noFill/>
        </p:spPr>
        <p:txBody>
          <a:bodyPr wrap="square" rtlCol="0">
            <a:spAutoFit/>
          </a:bodyPr>
          <a:lstStyle/>
          <a:p>
            <a:r>
              <a:rPr kumimoji="1" lang="ja-JP" altLang="en-US" sz="1600" dirty="0">
                <a:latin typeface="Segoe UI" panose="020B0502040204020203" pitchFamily="34" charset="0"/>
                <a:ea typeface="游ゴシック" panose="020B0400000000000000" pitchFamily="50" charset="-128"/>
              </a:rPr>
              <a:t>官民連携の案件組成に向けて取り組むべき内容がわかる。</a:t>
            </a:r>
          </a:p>
        </p:txBody>
      </p:sp>
      <p:sp>
        <p:nvSpPr>
          <p:cNvPr id="14" name="テキスト ボックス 13">
            <a:extLst>
              <a:ext uri="{FF2B5EF4-FFF2-40B4-BE49-F238E27FC236}">
                <a16:creationId xmlns:a16="http://schemas.microsoft.com/office/drawing/2014/main" id="{F5C4BE7A-15AB-161F-A29D-E6DAFF370296}"/>
              </a:ext>
            </a:extLst>
          </p:cNvPr>
          <p:cNvSpPr txBox="1"/>
          <p:nvPr/>
        </p:nvSpPr>
        <p:spPr>
          <a:xfrm>
            <a:off x="3564781" y="4888306"/>
            <a:ext cx="2772000" cy="830997"/>
          </a:xfrm>
          <a:prstGeom prst="rect">
            <a:avLst/>
          </a:prstGeom>
          <a:noFill/>
        </p:spPr>
        <p:txBody>
          <a:bodyPr wrap="square" rtlCol="0">
            <a:spAutoFit/>
          </a:bodyPr>
          <a:lstStyle/>
          <a:p>
            <a:r>
              <a:rPr kumimoji="1" lang="ja-JP" altLang="en-US" sz="1600" dirty="0">
                <a:latin typeface="Segoe UI" panose="020B0502040204020203" pitchFamily="34" charset="0"/>
                <a:ea typeface="游ゴシック" panose="020B0400000000000000" pitchFamily="50" charset="-128"/>
              </a:rPr>
              <a:t>参考様式を活用して課題整理、資料作成等に取り組むことで、作業時間を短縮。</a:t>
            </a:r>
          </a:p>
        </p:txBody>
      </p:sp>
      <p:pic>
        <p:nvPicPr>
          <p:cNvPr id="15" name="グラフィックス 14" descr="ストップウォッチ 75% 単色塗りつぶし">
            <a:extLst>
              <a:ext uri="{FF2B5EF4-FFF2-40B4-BE49-F238E27FC236}">
                <a16:creationId xmlns:a16="http://schemas.microsoft.com/office/drawing/2014/main" id="{C2DC3695-8B28-0F6A-549A-1BB81D5AB3D1}"/>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944108" y="3110439"/>
            <a:ext cx="914400" cy="914400"/>
          </a:xfrm>
          <a:prstGeom prst="rect">
            <a:avLst/>
          </a:prstGeom>
        </p:spPr>
      </p:pic>
      <p:pic>
        <p:nvPicPr>
          <p:cNvPr id="16" name="グラフィックス 15" descr="ストップウォッチ 25% 単色塗りつぶし">
            <a:extLst>
              <a:ext uri="{FF2B5EF4-FFF2-40B4-BE49-F238E27FC236}">
                <a16:creationId xmlns:a16="http://schemas.microsoft.com/office/drawing/2014/main" id="{C1412E24-028A-6129-3B40-C9F9742481A6}"/>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5037934" y="3110439"/>
            <a:ext cx="914400" cy="914400"/>
          </a:xfrm>
          <a:prstGeom prst="rect">
            <a:avLst/>
          </a:prstGeom>
        </p:spPr>
      </p:pic>
      <p:sp>
        <p:nvSpPr>
          <p:cNvPr id="17" name="二等辺三角形 16">
            <a:extLst>
              <a:ext uri="{FF2B5EF4-FFF2-40B4-BE49-F238E27FC236}">
                <a16:creationId xmlns:a16="http://schemas.microsoft.com/office/drawing/2014/main" id="{0FD48F52-9965-5DD2-7397-D1834B644DA1}"/>
              </a:ext>
            </a:extLst>
          </p:cNvPr>
          <p:cNvSpPr/>
          <p:nvPr/>
        </p:nvSpPr>
        <p:spPr>
          <a:xfrm rot="5400000">
            <a:off x="4806900" y="3549229"/>
            <a:ext cx="285766" cy="176301"/>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sp>
        <p:nvSpPr>
          <p:cNvPr id="18" name="テキスト ボックス 17">
            <a:extLst>
              <a:ext uri="{FF2B5EF4-FFF2-40B4-BE49-F238E27FC236}">
                <a16:creationId xmlns:a16="http://schemas.microsoft.com/office/drawing/2014/main" id="{12A7AF32-CE5B-5DBB-1A40-90B9CD00EA3E}"/>
              </a:ext>
            </a:extLst>
          </p:cNvPr>
          <p:cNvSpPr txBox="1"/>
          <p:nvPr/>
        </p:nvSpPr>
        <p:spPr>
          <a:xfrm>
            <a:off x="3563783" y="4318475"/>
            <a:ext cx="2772000" cy="400110"/>
          </a:xfrm>
          <a:prstGeom prst="rect">
            <a:avLst/>
          </a:prstGeom>
          <a:noFill/>
        </p:spPr>
        <p:txBody>
          <a:bodyPr wrap="square" rtlCol="0">
            <a:spAutoFit/>
          </a:bodyPr>
          <a:lstStyle/>
          <a:p>
            <a:pPr algn="ctr"/>
            <a:r>
              <a:rPr kumimoji="1" lang="ja-JP" altLang="en-US" sz="2000" dirty="0">
                <a:solidFill>
                  <a:schemeClr val="accent5">
                    <a:lumMod val="75000"/>
                  </a:schemeClr>
                </a:solidFill>
                <a:latin typeface="Segoe UI" panose="020B0502040204020203" pitchFamily="34" charset="0"/>
                <a:ea typeface="游ゴシック" panose="020B0400000000000000" pitchFamily="50" charset="-128"/>
              </a:rPr>
              <a:t>時間の短縮</a:t>
            </a:r>
          </a:p>
        </p:txBody>
      </p:sp>
      <p:sp>
        <p:nvSpPr>
          <p:cNvPr id="20" name="テキスト ボックス 19">
            <a:extLst>
              <a:ext uri="{FF2B5EF4-FFF2-40B4-BE49-F238E27FC236}">
                <a16:creationId xmlns:a16="http://schemas.microsoft.com/office/drawing/2014/main" id="{61644852-EE5E-0479-B834-BEE1D6890C6B}"/>
              </a:ext>
            </a:extLst>
          </p:cNvPr>
          <p:cNvSpPr txBox="1"/>
          <p:nvPr/>
        </p:nvSpPr>
        <p:spPr>
          <a:xfrm>
            <a:off x="6959025" y="4888306"/>
            <a:ext cx="2772000" cy="830997"/>
          </a:xfrm>
          <a:prstGeom prst="rect">
            <a:avLst/>
          </a:prstGeom>
          <a:noFill/>
        </p:spPr>
        <p:txBody>
          <a:bodyPr wrap="square" rtlCol="0">
            <a:spAutoFit/>
          </a:bodyPr>
          <a:lstStyle/>
          <a:p>
            <a:r>
              <a:rPr kumimoji="1" lang="ja-JP" altLang="en-US" sz="1600" dirty="0">
                <a:latin typeface="Segoe UI" panose="020B0502040204020203" pitchFamily="34" charset="0"/>
                <a:ea typeface="游ゴシック" panose="020B0400000000000000" pitchFamily="50" charset="-128"/>
              </a:rPr>
              <a:t>経済産業局が伴走で、第三者目線の提供や企業との話し合いをサポート。</a:t>
            </a:r>
          </a:p>
        </p:txBody>
      </p:sp>
      <p:sp>
        <p:nvSpPr>
          <p:cNvPr id="22" name="テキスト ボックス 21">
            <a:extLst>
              <a:ext uri="{FF2B5EF4-FFF2-40B4-BE49-F238E27FC236}">
                <a16:creationId xmlns:a16="http://schemas.microsoft.com/office/drawing/2014/main" id="{B7ECCFF7-1199-AED6-80DF-D25DAA590576}"/>
              </a:ext>
            </a:extLst>
          </p:cNvPr>
          <p:cNvSpPr txBox="1"/>
          <p:nvPr/>
        </p:nvSpPr>
        <p:spPr>
          <a:xfrm>
            <a:off x="171709" y="742425"/>
            <a:ext cx="2772000" cy="400110"/>
          </a:xfrm>
          <a:prstGeom prst="rect">
            <a:avLst/>
          </a:prstGeom>
          <a:noFill/>
        </p:spPr>
        <p:txBody>
          <a:bodyPr wrap="square" rtlCol="0">
            <a:spAutoFit/>
          </a:bodyPr>
          <a:lstStyle/>
          <a:p>
            <a:pPr algn="ctr"/>
            <a:r>
              <a:rPr kumimoji="1" lang="en-US" altLang="ja-JP" sz="2000" dirty="0">
                <a:latin typeface="Segoe UI" panose="020B0502040204020203" pitchFamily="34" charset="0"/>
                <a:ea typeface="游ゴシック" panose="020B0400000000000000" pitchFamily="50" charset="-128"/>
              </a:rPr>
              <a:t>Point 1 </a:t>
            </a:r>
            <a:r>
              <a:rPr kumimoji="1" lang="ja-JP" altLang="en-US" sz="2000" dirty="0">
                <a:latin typeface="Segoe UI" panose="020B0502040204020203" pitchFamily="34" charset="0"/>
                <a:ea typeface="游ゴシック" panose="020B0400000000000000" pitchFamily="50" charset="-128"/>
              </a:rPr>
              <a:t>ガイドライン</a:t>
            </a:r>
          </a:p>
        </p:txBody>
      </p:sp>
      <p:pic>
        <p:nvPicPr>
          <p:cNvPr id="24" name="グラフィックス 23" descr="開いた本 単色塗りつぶし">
            <a:extLst>
              <a:ext uri="{FF2B5EF4-FFF2-40B4-BE49-F238E27FC236}">
                <a16:creationId xmlns:a16="http://schemas.microsoft.com/office/drawing/2014/main" id="{B62B4FC4-B084-F1E4-C9E6-5E9A0540135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00509" y="1237721"/>
            <a:ext cx="914400" cy="914400"/>
          </a:xfrm>
          <a:prstGeom prst="rect">
            <a:avLst/>
          </a:prstGeom>
        </p:spPr>
      </p:pic>
      <p:sp>
        <p:nvSpPr>
          <p:cNvPr id="25" name="テキスト ボックス 24">
            <a:extLst>
              <a:ext uri="{FF2B5EF4-FFF2-40B4-BE49-F238E27FC236}">
                <a16:creationId xmlns:a16="http://schemas.microsoft.com/office/drawing/2014/main" id="{2A88CDA9-71A9-347E-491C-6A42BBA62BF5}"/>
              </a:ext>
            </a:extLst>
          </p:cNvPr>
          <p:cNvSpPr txBox="1"/>
          <p:nvPr/>
        </p:nvSpPr>
        <p:spPr>
          <a:xfrm>
            <a:off x="3563783" y="742425"/>
            <a:ext cx="2772000" cy="400110"/>
          </a:xfrm>
          <a:prstGeom prst="rect">
            <a:avLst/>
          </a:prstGeom>
          <a:noFill/>
        </p:spPr>
        <p:txBody>
          <a:bodyPr wrap="square" rtlCol="0">
            <a:spAutoFit/>
          </a:bodyPr>
          <a:lstStyle/>
          <a:p>
            <a:pPr algn="ctr"/>
            <a:r>
              <a:rPr kumimoji="1" lang="en-US" altLang="ja-JP" sz="2000" dirty="0">
                <a:latin typeface="Segoe UI" panose="020B0502040204020203" pitchFamily="34" charset="0"/>
                <a:ea typeface="游ゴシック" panose="020B0400000000000000" pitchFamily="50" charset="-128"/>
              </a:rPr>
              <a:t>Point 2</a:t>
            </a:r>
            <a:r>
              <a:rPr kumimoji="1" lang="ja-JP" altLang="en-US" sz="2000" dirty="0">
                <a:latin typeface="Segoe UI" panose="020B0502040204020203" pitchFamily="34" charset="0"/>
                <a:ea typeface="游ゴシック" panose="020B0400000000000000" pitchFamily="50" charset="-128"/>
              </a:rPr>
              <a:t> 参考様式</a:t>
            </a:r>
          </a:p>
        </p:txBody>
      </p:sp>
      <p:sp>
        <p:nvSpPr>
          <p:cNvPr id="26" name="テキスト ボックス 25">
            <a:extLst>
              <a:ext uri="{FF2B5EF4-FFF2-40B4-BE49-F238E27FC236}">
                <a16:creationId xmlns:a16="http://schemas.microsoft.com/office/drawing/2014/main" id="{2F9DA07D-734F-440D-87D7-FA3A460E9725}"/>
              </a:ext>
            </a:extLst>
          </p:cNvPr>
          <p:cNvSpPr txBox="1"/>
          <p:nvPr/>
        </p:nvSpPr>
        <p:spPr>
          <a:xfrm>
            <a:off x="6959025" y="742425"/>
            <a:ext cx="2772000" cy="400110"/>
          </a:xfrm>
          <a:prstGeom prst="rect">
            <a:avLst/>
          </a:prstGeom>
          <a:noFill/>
        </p:spPr>
        <p:txBody>
          <a:bodyPr wrap="square" rtlCol="0">
            <a:spAutoFit/>
          </a:bodyPr>
          <a:lstStyle/>
          <a:p>
            <a:pPr algn="ctr"/>
            <a:r>
              <a:rPr kumimoji="1" lang="en-US" altLang="ja-JP" sz="2000" dirty="0">
                <a:latin typeface="Segoe UI" panose="020B0502040204020203" pitchFamily="34" charset="0"/>
                <a:ea typeface="游ゴシック" panose="020B0400000000000000" pitchFamily="50" charset="-128"/>
              </a:rPr>
              <a:t>Point 3 </a:t>
            </a:r>
            <a:r>
              <a:rPr kumimoji="1" lang="ja-JP" altLang="en-US" sz="2000" dirty="0">
                <a:latin typeface="Segoe UI" panose="020B0502040204020203" pitchFamily="34" charset="0"/>
                <a:ea typeface="游ゴシック" panose="020B0400000000000000" pitchFamily="50" charset="-128"/>
              </a:rPr>
              <a:t>伴走支援</a:t>
            </a:r>
          </a:p>
        </p:txBody>
      </p:sp>
      <p:pic>
        <p:nvPicPr>
          <p:cNvPr id="29" name="グラフィックス 28" descr="実行 単色塗りつぶし">
            <a:extLst>
              <a:ext uri="{FF2B5EF4-FFF2-40B4-BE49-F238E27FC236}">
                <a16:creationId xmlns:a16="http://schemas.microsoft.com/office/drawing/2014/main" id="{590C2F03-3455-FE6D-6539-7B712865F30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702607" y="1167962"/>
            <a:ext cx="914400" cy="914400"/>
          </a:xfrm>
          <a:prstGeom prst="rect">
            <a:avLst/>
          </a:prstGeom>
        </p:spPr>
      </p:pic>
      <p:pic>
        <p:nvPicPr>
          <p:cNvPr id="30" name="グラフィックス 29" descr="実行 単色塗りつぶし">
            <a:extLst>
              <a:ext uri="{FF2B5EF4-FFF2-40B4-BE49-F238E27FC236}">
                <a16:creationId xmlns:a16="http://schemas.microsoft.com/office/drawing/2014/main" id="{C2C01301-52D7-35F3-4C9A-B48BED4930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24988" y="1449390"/>
            <a:ext cx="914400" cy="914400"/>
          </a:xfrm>
          <a:prstGeom prst="rect">
            <a:avLst/>
          </a:prstGeom>
        </p:spPr>
      </p:pic>
      <p:grpSp>
        <p:nvGrpSpPr>
          <p:cNvPr id="53" name="グループ化 52">
            <a:extLst>
              <a:ext uri="{FF2B5EF4-FFF2-40B4-BE49-F238E27FC236}">
                <a16:creationId xmlns:a16="http://schemas.microsoft.com/office/drawing/2014/main" id="{2CD5D201-A7A4-F39B-1E3B-431F5CAB319C}"/>
              </a:ext>
            </a:extLst>
          </p:cNvPr>
          <p:cNvGrpSpPr/>
          <p:nvPr/>
        </p:nvGrpSpPr>
        <p:grpSpPr>
          <a:xfrm>
            <a:off x="4560256" y="1424927"/>
            <a:ext cx="762000" cy="503983"/>
            <a:chOff x="2255985" y="3398044"/>
            <a:chExt cx="762000" cy="503983"/>
          </a:xfrm>
        </p:grpSpPr>
        <p:sp>
          <p:nvSpPr>
            <p:cNvPr id="21" name="フリーフォーム: 図形 20">
              <a:extLst>
                <a:ext uri="{FF2B5EF4-FFF2-40B4-BE49-F238E27FC236}">
                  <a16:creationId xmlns:a16="http://schemas.microsoft.com/office/drawing/2014/main" id="{2D0EA2DE-BD8F-8093-1FC1-418061A31C86}"/>
                </a:ext>
              </a:extLst>
            </p:cNvPr>
            <p:cNvSpPr/>
            <p:nvPr/>
          </p:nvSpPr>
          <p:spPr>
            <a:xfrm>
              <a:off x="2703660" y="3668038"/>
              <a:ext cx="60007" cy="72063"/>
            </a:xfrm>
            <a:custGeom>
              <a:avLst/>
              <a:gdLst>
                <a:gd name="connsiteX0" fmla="*/ 952 w 60007"/>
                <a:gd name="connsiteY0" fmla="*/ 66348 h 72063"/>
                <a:gd name="connsiteX1" fmla="*/ 0 w 60007"/>
                <a:gd name="connsiteY1" fmla="*/ 68253 h 72063"/>
                <a:gd name="connsiteX2" fmla="*/ 4763 w 60007"/>
                <a:gd name="connsiteY2" fmla="*/ 72063 h 72063"/>
                <a:gd name="connsiteX3" fmla="*/ 33338 w 60007"/>
                <a:gd name="connsiteY3" fmla="*/ 72063 h 72063"/>
                <a:gd name="connsiteX4" fmla="*/ 34290 w 60007"/>
                <a:gd name="connsiteY4" fmla="*/ 61586 h 72063"/>
                <a:gd name="connsiteX5" fmla="*/ 60008 w 60007"/>
                <a:gd name="connsiteY5" fmla="*/ 20628 h 72063"/>
                <a:gd name="connsiteX6" fmla="*/ 48577 w 60007"/>
                <a:gd name="connsiteY6" fmla="*/ 1578 h 72063"/>
                <a:gd name="connsiteX7" fmla="*/ 47625 w 60007"/>
                <a:gd name="connsiteY7" fmla="*/ 626 h 72063"/>
                <a:gd name="connsiteX8" fmla="*/ 41910 w 60007"/>
                <a:gd name="connsiteY8" fmla="*/ 1578 h 72063"/>
                <a:gd name="connsiteX9" fmla="*/ 952 w 60007"/>
                <a:gd name="connsiteY9" fmla="*/ 66348 h 72063"/>
                <a:gd name="connsiteX10" fmla="*/ 952 w 60007"/>
                <a:gd name="connsiteY10" fmla="*/ 66348 h 72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007" h="72063">
                  <a:moveTo>
                    <a:pt x="952" y="66348"/>
                  </a:moveTo>
                  <a:cubicBezTo>
                    <a:pt x="952" y="67301"/>
                    <a:pt x="0" y="68253"/>
                    <a:pt x="0" y="68253"/>
                  </a:cubicBezTo>
                  <a:cubicBezTo>
                    <a:pt x="0" y="70158"/>
                    <a:pt x="1905" y="72063"/>
                    <a:pt x="4763" y="72063"/>
                  </a:cubicBezTo>
                  <a:lnTo>
                    <a:pt x="33338" y="72063"/>
                  </a:lnTo>
                  <a:cubicBezTo>
                    <a:pt x="32385" y="68253"/>
                    <a:pt x="32385" y="64443"/>
                    <a:pt x="34290" y="61586"/>
                  </a:cubicBezTo>
                  <a:lnTo>
                    <a:pt x="60008" y="20628"/>
                  </a:lnTo>
                  <a:lnTo>
                    <a:pt x="48577" y="1578"/>
                  </a:lnTo>
                  <a:cubicBezTo>
                    <a:pt x="48577" y="626"/>
                    <a:pt x="47625" y="626"/>
                    <a:pt x="47625" y="626"/>
                  </a:cubicBezTo>
                  <a:cubicBezTo>
                    <a:pt x="45720" y="-327"/>
                    <a:pt x="42863" y="-327"/>
                    <a:pt x="41910" y="1578"/>
                  </a:cubicBezTo>
                  <a:lnTo>
                    <a:pt x="952" y="66348"/>
                  </a:lnTo>
                  <a:lnTo>
                    <a:pt x="952" y="66348"/>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23" name="フリーフォーム: 図形 22">
              <a:extLst>
                <a:ext uri="{FF2B5EF4-FFF2-40B4-BE49-F238E27FC236}">
                  <a16:creationId xmlns:a16="http://schemas.microsoft.com/office/drawing/2014/main" id="{D209CC08-EA12-823D-B626-655E122A967A}"/>
                </a:ext>
              </a:extLst>
            </p:cNvPr>
            <p:cNvSpPr/>
            <p:nvPr/>
          </p:nvSpPr>
          <p:spPr>
            <a:xfrm>
              <a:off x="2747474" y="3627707"/>
              <a:ext cx="137874" cy="113347"/>
            </a:xfrm>
            <a:custGeom>
              <a:avLst/>
              <a:gdLst>
                <a:gd name="connsiteX0" fmla="*/ 0 w 137874"/>
                <a:gd name="connsiteY0" fmla="*/ 111443 h 113347"/>
                <a:gd name="connsiteX1" fmla="*/ 3810 w 137874"/>
                <a:gd name="connsiteY1" fmla="*/ 113347 h 113347"/>
                <a:gd name="connsiteX2" fmla="*/ 133350 w 137874"/>
                <a:gd name="connsiteY2" fmla="*/ 113347 h 113347"/>
                <a:gd name="connsiteX3" fmla="*/ 137160 w 137874"/>
                <a:gd name="connsiteY3" fmla="*/ 111443 h 113347"/>
                <a:gd name="connsiteX4" fmla="*/ 137160 w 137874"/>
                <a:gd name="connsiteY4" fmla="*/ 106680 h 113347"/>
                <a:gd name="connsiteX5" fmla="*/ 73343 w 137874"/>
                <a:gd name="connsiteY5" fmla="*/ 1905 h 113347"/>
                <a:gd name="connsiteX6" fmla="*/ 69533 w 137874"/>
                <a:gd name="connsiteY6" fmla="*/ 0 h 113347"/>
                <a:gd name="connsiteX7" fmla="*/ 68580 w 137874"/>
                <a:gd name="connsiteY7" fmla="*/ 0 h 113347"/>
                <a:gd name="connsiteX8" fmla="*/ 67627 w 137874"/>
                <a:gd name="connsiteY8" fmla="*/ 0 h 113347"/>
                <a:gd name="connsiteX9" fmla="*/ 63818 w 137874"/>
                <a:gd name="connsiteY9" fmla="*/ 1905 h 113347"/>
                <a:gd name="connsiteX10" fmla="*/ 0 w 137874"/>
                <a:gd name="connsiteY10" fmla="*/ 106680 h 113347"/>
                <a:gd name="connsiteX11" fmla="*/ 0 w 137874"/>
                <a:gd name="connsiteY11" fmla="*/ 111443 h 113347"/>
                <a:gd name="connsiteX12" fmla="*/ 42863 w 137874"/>
                <a:gd name="connsiteY12" fmla="*/ 60960 h 113347"/>
                <a:gd name="connsiteX13" fmla="*/ 68580 w 137874"/>
                <a:gd name="connsiteY13" fmla="*/ 19050 h 113347"/>
                <a:gd name="connsiteX14" fmla="*/ 95250 w 137874"/>
                <a:gd name="connsiteY14" fmla="*/ 61913 h 113347"/>
                <a:gd name="connsiteX15" fmla="*/ 78105 w 137874"/>
                <a:gd name="connsiteY15" fmla="*/ 51435 h 113347"/>
                <a:gd name="connsiteX16" fmla="*/ 67627 w 137874"/>
                <a:gd name="connsiteY16" fmla="*/ 60960 h 113347"/>
                <a:gd name="connsiteX17" fmla="*/ 57150 w 137874"/>
                <a:gd name="connsiteY17" fmla="*/ 51435 h 113347"/>
                <a:gd name="connsiteX18" fmla="*/ 42863 w 137874"/>
                <a:gd name="connsiteY18" fmla="*/ 60960 h 113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874" h="113347">
                  <a:moveTo>
                    <a:pt x="0" y="111443"/>
                  </a:moveTo>
                  <a:cubicBezTo>
                    <a:pt x="953" y="112395"/>
                    <a:pt x="1905" y="113347"/>
                    <a:pt x="3810" y="113347"/>
                  </a:cubicBezTo>
                  <a:lnTo>
                    <a:pt x="133350" y="113347"/>
                  </a:lnTo>
                  <a:cubicBezTo>
                    <a:pt x="135255" y="113347"/>
                    <a:pt x="136208" y="112395"/>
                    <a:pt x="137160" y="111443"/>
                  </a:cubicBezTo>
                  <a:cubicBezTo>
                    <a:pt x="138113" y="110490"/>
                    <a:pt x="138113" y="108585"/>
                    <a:pt x="137160" y="106680"/>
                  </a:cubicBezTo>
                  <a:lnTo>
                    <a:pt x="73343" y="1905"/>
                  </a:lnTo>
                  <a:cubicBezTo>
                    <a:pt x="72390" y="952"/>
                    <a:pt x="71438" y="0"/>
                    <a:pt x="69533" y="0"/>
                  </a:cubicBezTo>
                  <a:cubicBezTo>
                    <a:pt x="69533" y="0"/>
                    <a:pt x="69533" y="0"/>
                    <a:pt x="68580" y="0"/>
                  </a:cubicBezTo>
                  <a:cubicBezTo>
                    <a:pt x="68580" y="0"/>
                    <a:pt x="68580" y="0"/>
                    <a:pt x="67627" y="0"/>
                  </a:cubicBezTo>
                  <a:cubicBezTo>
                    <a:pt x="66675" y="0"/>
                    <a:pt x="64770" y="952"/>
                    <a:pt x="63818" y="1905"/>
                  </a:cubicBezTo>
                  <a:lnTo>
                    <a:pt x="0" y="106680"/>
                  </a:lnTo>
                  <a:cubicBezTo>
                    <a:pt x="0" y="108585"/>
                    <a:pt x="0" y="109538"/>
                    <a:pt x="0" y="111443"/>
                  </a:cubicBezTo>
                  <a:close/>
                  <a:moveTo>
                    <a:pt x="42863" y="60960"/>
                  </a:moveTo>
                  <a:lnTo>
                    <a:pt x="68580" y="19050"/>
                  </a:lnTo>
                  <a:lnTo>
                    <a:pt x="95250" y="61913"/>
                  </a:lnTo>
                  <a:lnTo>
                    <a:pt x="78105" y="51435"/>
                  </a:lnTo>
                  <a:lnTo>
                    <a:pt x="67627" y="60960"/>
                  </a:lnTo>
                  <a:lnTo>
                    <a:pt x="57150" y="51435"/>
                  </a:lnTo>
                  <a:lnTo>
                    <a:pt x="42863" y="60960"/>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27" name="フリーフォーム: 図形 26">
              <a:extLst>
                <a:ext uri="{FF2B5EF4-FFF2-40B4-BE49-F238E27FC236}">
                  <a16:creationId xmlns:a16="http://schemas.microsoft.com/office/drawing/2014/main" id="{13810AF2-C9D7-936A-E7F7-704F1284A078}"/>
                </a:ext>
              </a:extLst>
            </p:cNvPr>
            <p:cNvSpPr/>
            <p:nvPr/>
          </p:nvSpPr>
          <p:spPr>
            <a:xfrm>
              <a:off x="2846535" y="3626754"/>
              <a:ext cx="17145" cy="17144"/>
            </a:xfrm>
            <a:custGeom>
              <a:avLst/>
              <a:gdLst>
                <a:gd name="connsiteX0" fmla="*/ 17145 w 17145"/>
                <a:gd name="connsiteY0" fmla="*/ 8573 h 17144"/>
                <a:gd name="connsiteX1" fmla="*/ 8573 w 17145"/>
                <a:gd name="connsiteY1" fmla="*/ 17145 h 17144"/>
                <a:gd name="connsiteX2" fmla="*/ 0 w 17145"/>
                <a:gd name="connsiteY2" fmla="*/ 8573 h 17144"/>
                <a:gd name="connsiteX3" fmla="*/ 8573 w 17145"/>
                <a:gd name="connsiteY3" fmla="*/ 0 h 17144"/>
                <a:gd name="connsiteX4" fmla="*/ 17145 w 17145"/>
                <a:gd name="connsiteY4" fmla="*/ 8573 h 17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 h="17144">
                  <a:moveTo>
                    <a:pt x="17145" y="8573"/>
                  </a:moveTo>
                  <a:cubicBezTo>
                    <a:pt x="17145" y="13307"/>
                    <a:pt x="13307" y="17145"/>
                    <a:pt x="8573" y="17145"/>
                  </a:cubicBezTo>
                  <a:cubicBezTo>
                    <a:pt x="3838" y="17145"/>
                    <a:pt x="0" y="13307"/>
                    <a:pt x="0" y="8573"/>
                  </a:cubicBezTo>
                  <a:cubicBezTo>
                    <a:pt x="0" y="3838"/>
                    <a:pt x="3838" y="0"/>
                    <a:pt x="8573" y="0"/>
                  </a:cubicBezTo>
                  <a:cubicBezTo>
                    <a:pt x="13307" y="0"/>
                    <a:pt x="17145" y="3838"/>
                    <a:pt x="17145" y="8573"/>
                  </a:cubicBez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28" name="フリーフォーム: 図形 27">
              <a:extLst>
                <a:ext uri="{FF2B5EF4-FFF2-40B4-BE49-F238E27FC236}">
                  <a16:creationId xmlns:a16="http://schemas.microsoft.com/office/drawing/2014/main" id="{6D0F7F8B-36B5-B078-3167-9471E312110A}"/>
                </a:ext>
              </a:extLst>
            </p:cNvPr>
            <p:cNvSpPr/>
            <p:nvPr/>
          </p:nvSpPr>
          <p:spPr>
            <a:xfrm>
              <a:off x="2665560" y="3587702"/>
              <a:ext cx="257175" cy="190500"/>
            </a:xfrm>
            <a:custGeom>
              <a:avLst/>
              <a:gdLst>
                <a:gd name="connsiteX0" fmla="*/ 28575 w 257175"/>
                <a:gd name="connsiteY0" fmla="*/ 28575 h 190500"/>
                <a:gd name="connsiteX1" fmla="*/ 228600 w 257175"/>
                <a:gd name="connsiteY1" fmla="*/ 28575 h 190500"/>
                <a:gd name="connsiteX2" fmla="*/ 228600 w 257175"/>
                <a:gd name="connsiteY2" fmla="*/ 161925 h 190500"/>
                <a:gd name="connsiteX3" fmla="*/ 28575 w 257175"/>
                <a:gd name="connsiteY3" fmla="*/ 161925 h 190500"/>
                <a:gd name="connsiteX4" fmla="*/ 28575 w 257175"/>
                <a:gd name="connsiteY4" fmla="*/ 28575 h 190500"/>
                <a:gd name="connsiteX5" fmla="*/ 0 w 257175"/>
                <a:gd name="connsiteY5" fmla="*/ 190500 h 190500"/>
                <a:gd name="connsiteX6" fmla="*/ 257175 w 257175"/>
                <a:gd name="connsiteY6" fmla="*/ 190500 h 190500"/>
                <a:gd name="connsiteX7" fmla="*/ 257175 w 257175"/>
                <a:gd name="connsiteY7" fmla="*/ 0 h 190500"/>
                <a:gd name="connsiteX8" fmla="*/ 0 w 257175"/>
                <a:gd name="connsiteY8" fmla="*/ 0 h 190500"/>
                <a:gd name="connsiteX9" fmla="*/ 0 w 257175"/>
                <a:gd name="connsiteY9" fmla="*/ 19050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175" h="190500">
                  <a:moveTo>
                    <a:pt x="28575" y="28575"/>
                  </a:moveTo>
                  <a:lnTo>
                    <a:pt x="228600" y="28575"/>
                  </a:lnTo>
                  <a:lnTo>
                    <a:pt x="228600" y="161925"/>
                  </a:lnTo>
                  <a:lnTo>
                    <a:pt x="28575" y="161925"/>
                  </a:lnTo>
                  <a:lnTo>
                    <a:pt x="28575" y="28575"/>
                  </a:lnTo>
                  <a:close/>
                  <a:moveTo>
                    <a:pt x="0" y="190500"/>
                  </a:moveTo>
                  <a:lnTo>
                    <a:pt x="257175" y="190500"/>
                  </a:lnTo>
                  <a:lnTo>
                    <a:pt x="257175" y="0"/>
                  </a:lnTo>
                  <a:lnTo>
                    <a:pt x="0" y="0"/>
                  </a:lnTo>
                  <a:lnTo>
                    <a:pt x="0" y="190500"/>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31" name="フリーフォーム: 図形 30">
              <a:extLst>
                <a:ext uri="{FF2B5EF4-FFF2-40B4-BE49-F238E27FC236}">
                  <a16:creationId xmlns:a16="http://schemas.microsoft.com/office/drawing/2014/main" id="{D6070508-8DAC-BAA3-8CD5-EAD585E155AD}"/>
                </a:ext>
              </a:extLst>
            </p:cNvPr>
            <p:cNvSpPr/>
            <p:nvPr/>
          </p:nvSpPr>
          <p:spPr>
            <a:xfrm>
              <a:off x="2351235" y="3511502"/>
              <a:ext cx="571500" cy="38100"/>
            </a:xfrm>
            <a:custGeom>
              <a:avLst/>
              <a:gdLst>
                <a:gd name="connsiteX0" fmla="*/ 0 w 571500"/>
                <a:gd name="connsiteY0" fmla="*/ 0 h 38100"/>
                <a:gd name="connsiteX1" fmla="*/ 571500 w 571500"/>
                <a:gd name="connsiteY1" fmla="*/ 0 h 38100"/>
                <a:gd name="connsiteX2" fmla="*/ 571500 w 571500"/>
                <a:gd name="connsiteY2" fmla="*/ 38100 h 38100"/>
                <a:gd name="connsiteX3" fmla="*/ 0 w 57150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571500" h="38100">
                  <a:moveTo>
                    <a:pt x="0" y="0"/>
                  </a:moveTo>
                  <a:lnTo>
                    <a:pt x="571500" y="0"/>
                  </a:lnTo>
                  <a:lnTo>
                    <a:pt x="571500" y="38100"/>
                  </a:lnTo>
                  <a:lnTo>
                    <a:pt x="0" y="38100"/>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40" name="フリーフォーム: 図形 39">
              <a:extLst>
                <a:ext uri="{FF2B5EF4-FFF2-40B4-BE49-F238E27FC236}">
                  <a16:creationId xmlns:a16="http://schemas.microsoft.com/office/drawing/2014/main" id="{C0DCDE03-32FD-6E82-3455-99F8DFA6BB72}"/>
                </a:ext>
              </a:extLst>
            </p:cNvPr>
            <p:cNvSpPr/>
            <p:nvPr/>
          </p:nvSpPr>
          <p:spPr>
            <a:xfrm>
              <a:off x="2351235" y="3591060"/>
              <a:ext cx="288000" cy="38100"/>
            </a:xfrm>
            <a:custGeom>
              <a:avLst/>
              <a:gdLst>
                <a:gd name="connsiteX0" fmla="*/ 0 w 571500"/>
                <a:gd name="connsiteY0" fmla="*/ 0 h 38100"/>
                <a:gd name="connsiteX1" fmla="*/ 571500 w 571500"/>
                <a:gd name="connsiteY1" fmla="*/ 0 h 38100"/>
                <a:gd name="connsiteX2" fmla="*/ 571500 w 571500"/>
                <a:gd name="connsiteY2" fmla="*/ 38100 h 38100"/>
                <a:gd name="connsiteX3" fmla="*/ 0 w 57150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571500" h="38100">
                  <a:moveTo>
                    <a:pt x="0" y="0"/>
                  </a:moveTo>
                  <a:lnTo>
                    <a:pt x="571500" y="0"/>
                  </a:lnTo>
                  <a:lnTo>
                    <a:pt x="571500" y="38100"/>
                  </a:lnTo>
                  <a:lnTo>
                    <a:pt x="0" y="38100"/>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42" name="フリーフォーム: 図形 41">
              <a:extLst>
                <a:ext uri="{FF2B5EF4-FFF2-40B4-BE49-F238E27FC236}">
                  <a16:creationId xmlns:a16="http://schemas.microsoft.com/office/drawing/2014/main" id="{03D339E4-DA51-B86A-834B-FD5429CD5871}"/>
                </a:ext>
              </a:extLst>
            </p:cNvPr>
            <p:cNvSpPr/>
            <p:nvPr/>
          </p:nvSpPr>
          <p:spPr>
            <a:xfrm>
              <a:off x="2348985" y="3660169"/>
              <a:ext cx="288000" cy="38100"/>
            </a:xfrm>
            <a:custGeom>
              <a:avLst/>
              <a:gdLst>
                <a:gd name="connsiteX0" fmla="*/ 0 w 571500"/>
                <a:gd name="connsiteY0" fmla="*/ 0 h 38100"/>
                <a:gd name="connsiteX1" fmla="*/ 571500 w 571500"/>
                <a:gd name="connsiteY1" fmla="*/ 0 h 38100"/>
                <a:gd name="connsiteX2" fmla="*/ 571500 w 571500"/>
                <a:gd name="connsiteY2" fmla="*/ 38100 h 38100"/>
                <a:gd name="connsiteX3" fmla="*/ 0 w 57150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571500" h="38100">
                  <a:moveTo>
                    <a:pt x="0" y="0"/>
                  </a:moveTo>
                  <a:lnTo>
                    <a:pt x="571500" y="0"/>
                  </a:lnTo>
                  <a:lnTo>
                    <a:pt x="571500" y="38100"/>
                  </a:lnTo>
                  <a:lnTo>
                    <a:pt x="0" y="38100"/>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46" name="フリーフォーム: 図形 45">
              <a:extLst>
                <a:ext uri="{FF2B5EF4-FFF2-40B4-BE49-F238E27FC236}">
                  <a16:creationId xmlns:a16="http://schemas.microsoft.com/office/drawing/2014/main" id="{FE0D6F18-FFA4-6C82-3F3A-BCFF5B015A04}"/>
                </a:ext>
              </a:extLst>
            </p:cNvPr>
            <p:cNvSpPr/>
            <p:nvPr/>
          </p:nvSpPr>
          <p:spPr>
            <a:xfrm>
              <a:off x="2348985" y="3730589"/>
              <a:ext cx="180000" cy="38100"/>
            </a:xfrm>
            <a:custGeom>
              <a:avLst/>
              <a:gdLst>
                <a:gd name="connsiteX0" fmla="*/ 0 w 571500"/>
                <a:gd name="connsiteY0" fmla="*/ 0 h 38100"/>
                <a:gd name="connsiteX1" fmla="*/ 571500 w 571500"/>
                <a:gd name="connsiteY1" fmla="*/ 0 h 38100"/>
                <a:gd name="connsiteX2" fmla="*/ 571500 w 571500"/>
                <a:gd name="connsiteY2" fmla="*/ 38100 h 38100"/>
                <a:gd name="connsiteX3" fmla="*/ 0 w 57150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571500" h="38100">
                  <a:moveTo>
                    <a:pt x="0" y="0"/>
                  </a:moveTo>
                  <a:lnTo>
                    <a:pt x="571500" y="0"/>
                  </a:lnTo>
                  <a:lnTo>
                    <a:pt x="571500" y="38100"/>
                  </a:lnTo>
                  <a:lnTo>
                    <a:pt x="0" y="38100"/>
                  </a:lnTo>
                  <a:close/>
                </a:path>
              </a:pathLst>
            </a:custGeom>
            <a:solidFill>
              <a:schemeClr val="accent5">
                <a:lumMod val="75000"/>
              </a:schemeClr>
            </a:solidFill>
            <a:ln w="9525" cap="flat">
              <a:noFill/>
              <a:prstDash val="solid"/>
              <a:miter/>
            </a:ln>
          </p:spPr>
          <p:txBody>
            <a:bodyPr rtlCol="0" anchor="ctr"/>
            <a:lstStyle/>
            <a:p>
              <a:endParaRPr lang="ja-JP" altLang="en-US">
                <a:latin typeface="Segoe UI" panose="020B0502040204020203" pitchFamily="34" charset="0"/>
                <a:ea typeface="游ゴシック" panose="020B0400000000000000" pitchFamily="50" charset="-128"/>
              </a:endParaRPr>
            </a:p>
          </p:txBody>
        </p:sp>
        <p:sp>
          <p:nvSpPr>
            <p:cNvPr id="52" name="正方形/長方形 51">
              <a:extLst>
                <a:ext uri="{FF2B5EF4-FFF2-40B4-BE49-F238E27FC236}">
                  <a16:creationId xmlns:a16="http://schemas.microsoft.com/office/drawing/2014/main" id="{0F60F7E7-01FB-0A53-5A7F-52754E52BD2A}"/>
                </a:ext>
              </a:extLst>
            </p:cNvPr>
            <p:cNvSpPr/>
            <p:nvPr/>
          </p:nvSpPr>
          <p:spPr>
            <a:xfrm>
              <a:off x="2255985" y="3398044"/>
              <a:ext cx="762000" cy="503983"/>
            </a:xfrm>
            <a:prstGeom prst="rect">
              <a:avLst/>
            </a:prstGeom>
            <a:noFill/>
            <a:ln w="5715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Segoe UI" panose="020B0502040204020203" pitchFamily="34" charset="0"/>
                <a:ea typeface="游ゴシック" panose="020B0400000000000000" pitchFamily="50" charset="-128"/>
              </a:endParaRPr>
            </a:p>
          </p:txBody>
        </p:sp>
      </p:grpSp>
      <p:pic>
        <p:nvPicPr>
          <p:cNvPr id="55" name="グラフィックス 54" descr="ライト: オン 単色塗りつぶし">
            <a:extLst>
              <a:ext uri="{FF2B5EF4-FFF2-40B4-BE49-F238E27FC236}">
                <a16:creationId xmlns:a16="http://schemas.microsoft.com/office/drawing/2014/main" id="{DB069CC0-E130-9426-9349-B169CD35002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00509" y="3113391"/>
            <a:ext cx="914400" cy="914400"/>
          </a:xfrm>
          <a:prstGeom prst="rect">
            <a:avLst/>
          </a:prstGeom>
        </p:spPr>
      </p:pic>
      <p:pic>
        <p:nvPicPr>
          <p:cNvPr id="61" name="グラフィックス 60" descr="橋の光景 単色塗りつぶし">
            <a:extLst>
              <a:ext uri="{FF2B5EF4-FFF2-40B4-BE49-F238E27FC236}">
                <a16:creationId xmlns:a16="http://schemas.microsoft.com/office/drawing/2014/main" id="{1917B84E-F6CD-6E10-ABA3-CE7528D7418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448128" y="3110439"/>
            <a:ext cx="914400" cy="914400"/>
          </a:xfrm>
          <a:prstGeom prst="rect">
            <a:avLst/>
          </a:prstGeom>
        </p:spPr>
      </p:pic>
      <p:pic>
        <p:nvPicPr>
          <p:cNvPr id="63" name="グラフィックス 62" descr="目 単色塗りつぶし">
            <a:extLst>
              <a:ext uri="{FF2B5EF4-FFF2-40B4-BE49-F238E27FC236}">
                <a16:creationId xmlns:a16="http://schemas.microsoft.com/office/drawing/2014/main" id="{36E8891F-01D2-EF8D-D1CB-30D47AAABB3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076528" y="3110439"/>
            <a:ext cx="914400" cy="914400"/>
          </a:xfrm>
          <a:prstGeom prst="rect">
            <a:avLst/>
          </a:prstGeom>
        </p:spPr>
      </p:pic>
      <p:cxnSp>
        <p:nvCxnSpPr>
          <p:cNvPr id="64" name="直線コネクタ 63">
            <a:extLst>
              <a:ext uri="{FF2B5EF4-FFF2-40B4-BE49-F238E27FC236}">
                <a16:creationId xmlns:a16="http://schemas.microsoft.com/office/drawing/2014/main" id="{BB497F60-9104-3676-E3C4-3CD453F77291}"/>
              </a:ext>
            </a:extLst>
          </p:cNvPr>
          <p:cNvCxnSpPr>
            <a:cxnSpLocks/>
          </p:cNvCxnSpPr>
          <p:nvPr/>
        </p:nvCxnSpPr>
        <p:spPr>
          <a:xfrm flipH="1">
            <a:off x="8129025" y="3175025"/>
            <a:ext cx="216000" cy="90000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05182ACE-5A0E-4431-A9AA-9767272C934E}"/>
              </a:ext>
            </a:extLst>
          </p:cNvPr>
          <p:cNvSpPr txBox="1"/>
          <p:nvPr/>
        </p:nvSpPr>
        <p:spPr>
          <a:xfrm>
            <a:off x="6959025" y="4164587"/>
            <a:ext cx="2772000" cy="707886"/>
          </a:xfrm>
          <a:prstGeom prst="rect">
            <a:avLst/>
          </a:prstGeom>
          <a:noFill/>
        </p:spPr>
        <p:txBody>
          <a:bodyPr wrap="square" rtlCol="0">
            <a:spAutoFit/>
          </a:bodyPr>
          <a:lstStyle/>
          <a:p>
            <a:pPr algn="ctr"/>
            <a:r>
              <a:rPr kumimoji="1" lang="ja-JP" altLang="en-US" sz="2000" dirty="0">
                <a:solidFill>
                  <a:schemeClr val="accent5">
                    <a:lumMod val="75000"/>
                  </a:schemeClr>
                </a:solidFill>
                <a:latin typeface="Segoe UI" panose="020B0502040204020203" pitchFamily="34" charset="0"/>
                <a:ea typeface="游ゴシック" panose="020B0400000000000000" pitchFamily="50" charset="-128"/>
              </a:rPr>
              <a:t>第三者目線</a:t>
            </a:r>
            <a:endParaRPr kumimoji="1" lang="en-US" altLang="ja-JP" sz="2000" dirty="0">
              <a:solidFill>
                <a:schemeClr val="accent5">
                  <a:lumMod val="75000"/>
                </a:schemeClr>
              </a:solidFill>
              <a:latin typeface="Segoe UI" panose="020B0502040204020203" pitchFamily="34" charset="0"/>
              <a:ea typeface="游ゴシック" panose="020B0400000000000000" pitchFamily="50" charset="-128"/>
            </a:endParaRPr>
          </a:p>
          <a:p>
            <a:pPr algn="ctr"/>
            <a:r>
              <a:rPr kumimoji="1" lang="ja-JP" altLang="en-US" sz="2000" dirty="0">
                <a:solidFill>
                  <a:schemeClr val="accent5">
                    <a:lumMod val="75000"/>
                  </a:schemeClr>
                </a:solidFill>
                <a:latin typeface="Segoe UI" panose="020B0502040204020203" pitchFamily="34" charset="0"/>
                <a:ea typeface="游ゴシック" panose="020B0400000000000000" pitchFamily="50" charset="-128"/>
              </a:rPr>
              <a:t>企業との橋渡し</a:t>
            </a:r>
          </a:p>
        </p:txBody>
      </p:sp>
      <p:sp>
        <p:nvSpPr>
          <p:cNvPr id="74" name="テキスト ボックス 73">
            <a:extLst>
              <a:ext uri="{FF2B5EF4-FFF2-40B4-BE49-F238E27FC236}">
                <a16:creationId xmlns:a16="http://schemas.microsoft.com/office/drawing/2014/main" id="{9894BE68-C774-FD70-1F66-054FE9E3EB8B}"/>
              </a:ext>
            </a:extLst>
          </p:cNvPr>
          <p:cNvSpPr txBox="1"/>
          <p:nvPr/>
        </p:nvSpPr>
        <p:spPr>
          <a:xfrm>
            <a:off x="80447" y="6393606"/>
            <a:ext cx="7377628" cy="430887"/>
          </a:xfrm>
          <a:prstGeom prst="rect">
            <a:avLst/>
          </a:prstGeom>
          <a:noFill/>
        </p:spPr>
        <p:txBody>
          <a:bodyPr wrap="square">
            <a:spAutoFit/>
          </a:bodyPr>
          <a:lstStyle/>
          <a:p>
            <a:r>
              <a:rPr lang="en-US" altLang="ja-JP" sz="1100" dirty="0">
                <a:latin typeface="Segoe UI" panose="020B0502040204020203" pitchFamily="34" charset="0"/>
                <a:ea typeface="游ゴシック" panose="020B0400000000000000" pitchFamily="50" charset="-128"/>
              </a:rPr>
              <a:t>【</a:t>
            </a:r>
            <a:r>
              <a:rPr lang="ja-JP" altLang="en-US" sz="1100" dirty="0">
                <a:latin typeface="Segoe UI" panose="020B0502040204020203" pitchFamily="34" charset="0"/>
                <a:ea typeface="游ゴシック" panose="020B0400000000000000" pitchFamily="50" charset="-128"/>
              </a:rPr>
              <a:t>参考</a:t>
            </a:r>
            <a:r>
              <a:rPr lang="en-US" altLang="ja-JP" sz="1100" dirty="0">
                <a:latin typeface="Segoe UI" panose="020B0502040204020203" pitchFamily="34" charset="0"/>
                <a:ea typeface="游ゴシック" panose="020B0400000000000000" pitchFamily="50" charset="-128"/>
              </a:rPr>
              <a:t>】</a:t>
            </a:r>
            <a:r>
              <a:rPr lang="ja-JP" altLang="en-US" sz="1100" dirty="0">
                <a:latin typeface="Segoe UI" panose="020B0502040204020203" pitchFamily="34" charset="0"/>
                <a:ea typeface="游ゴシック" panose="020B0400000000000000" pitchFamily="50" charset="-128"/>
              </a:rPr>
              <a:t>関東経済産業局</a:t>
            </a:r>
            <a:r>
              <a:rPr lang="en-US" altLang="ja-JP" sz="1100" dirty="0">
                <a:latin typeface="Segoe UI" panose="020B0502040204020203" pitchFamily="34" charset="0"/>
                <a:ea typeface="游ゴシック" panose="020B0400000000000000" pitchFamily="50" charset="-128"/>
              </a:rPr>
              <a:t>HP</a:t>
            </a:r>
            <a:r>
              <a:rPr lang="ja-JP" altLang="en-US" sz="1100" dirty="0">
                <a:latin typeface="Segoe UI" panose="020B0502040204020203" pitchFamily="34" charset="0"/>
                <a:ea typeface="游ゴシック" panose="020B0400000000000000" pitchFamily="50" charset="-128"/>
              </a:rPr>
              <a:t>　共創型官民連携の取組ノウハウをまとめたガイドライン及び参考様式を公開しました</a:t>
            </a:r>
            <a:endParaRPr lang="en-US" altLang="ja-JP" sz="1100" dirty="0">
              <a:latin typeface="Segoe UI" panose="020B0502040204020203" pitchFamily="34" charset="0"/>
              <a:ea typeface="游ゴシック" panose="020B0400000000000000" pitchFamily="50" charset="-128"/>
            </a:endParaRPr>
          </a:p>
          <a:p>
            <a:r>
              <a:rPr lang="en-US" altLang="ja-JP" sz="1100" dirty="0">
                <a:latin typeface="Segoe UI" panose="020B0502040204020203" pitchFamily="34" charset="0"/>
                <a:ea typeface="游ゴシック" panose="020B0400000000000000" pitchFamily="50" charset="-128"/>
                <a:hlinkClick r:id="rId16"/>
              </a:rPr>
              <a:t>https://www.kanto.meti.go.jp/seisaku/iryokiki/healthcare/collaboration_know-how_guidelines.html</a:t>
            </a:r>
            <a:endParaRPr lang="en-US" altLang="ja-JP" sz="1100" dirty="0">
              <a:latin typeface="Segoe UI" panose="020B0502040204020203" pitchFamily="34" charset="0"/>
              <a:ea typeface="游ゴシック" panose="020B0400000000000000" pitchFamily="50" charset="-128"/>
            </a:endParaRPr>
          </a:p>
        </p:txBody>
      </p:sp>
      <p:pic>
        <p:nvPicPr>
          <p:cNvPr id="1026" name="Picture 2">
            <a:extLst>
              <a:ext uri="{FF2B5EF4-FFF2-40B4-BE49-F238E27FC236}">
                <a16:creationId xmlns:a16="http://schemas.microsoft.com/office/drawing/2014/main" id="{9362B672-33BA-6BC3-6C93-CC123D847A7C}"/>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419574" y="6184655"/>
            <a:ext cx="673345" cy="673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778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2EDF7AF-A01A-F9ED-4A20-C23D8124945F}"/>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スケジュールイメージ</a:t>
            </a:r>
          </a:p>
        </p:txBody>
      </p:sp>
      <p:graphicFrame>
        <p:nvGraphicFramePr>
          <p:cNvPr id="6" name="表 174">
            <a:extLst>
              <a:ext uri="{FF2B5EF4-FFF2-40B4-BE49-F238E27FC236}">
                <a16:creationId xmlns:a16="http://schemas.microsoft.com/office/drawing/2014/main" id="{118D2DF5-417B-DAA7-5A04-1EE6E30E147F}"/>
              </a:ext>
            </a:extLst>
          </p:cNvPr>
          <p:cNvGraphicFramePr>
            <a:graphicFrameLocks noGrp="1"/>
          </p:cNvGraphicFramePr>
          <p:nvPr>
            <p:extLst>
              <p:ext uri="{D42A27DB-BD31-4B8C-83A1-F6EECF244321}">
                <p14:modId xmlns:p14="http://schemas.microsoft.com/office/powerpoint/2010/main" val="1705215282"/>
              </p:ext>
            </p:extLst>
          </p:nvPr>
        </p:nvGraphicFramePr>
        <p:xfrm>
          <a:off x="37457" y="675278"/>
          <a:ext cx="9523796" cy="5641200"/>
        </p:xfrm>
        <a:graphic>
          <a:graphicData uri="http://schemas.openxmlformats.org/drawingml/2006/table">
            <a:tbl>
              <a:tblPr firstRow="1" bandRow="1">
                <a:tableStyleId>{7DF18680-E054-41AD-8BC1-D1AEF772440D}</a:tableStyleId>
              </a:tblPr>
              <a:tblGrid>
                <a:gridCol w="1490522">
                  <a:extLst>
                    <a:ext uri="{9D8B030D-6E8A-4147-A177-3AD203B41FA5}">
                      <a16:colId xmlns:a16="http://schemas.microsoft.com/office/drawing/2014/main" val="2035040744"/>
                    </a:ext>
                  </a:extLst>
                </a:gridCol>
                <a:gridCol w="892586">
                  <a:extLst>
                    <a:ext uri="{9D8B030D-6E8A-4147-A177-3AD203B41FA5}">
                      <a16:colId xmlns:a16="http://schemas.microsoft.com/office/drawing/2014/main" val="2233272136"/>
                    </a:ext>
                  </a:extLst>
                </a:gridCol>
                <a:gridCol w="892586">
                  <a:extLst>
                    <a:ext uri="{9D8B030D-6E8A-4147-A177-3AD203B41FA5}">
                      <a16:colId xmlns:a16="http://schemas.microsoft.com/office/drawing/2014/main" val="701129650"/>
                    </a:ext>
                  </a:extLst>
                </a:gridCol>
                <a:gridCol w="892586">
                  <a:extLst>
                    <a:ext uri="{9D8B030D-6E8A-4147-A177-3AD203B41FA5}">
                      <a16:colId xmlns:a16="http://schemas.microsoft.com/office/drawing/2014/main" val="1054105616"/>
                    </a:ext>
                  </a:extLst>
                </a:gridCol>
                <a:gridCol w="892586">
                  <a:extLst>
                    <a:ext uri="{9D8B030D-6E8A-4147-A177-3AD203B41FA5}">
                      <a16:colId xmlns:a16="http://schemas.microsoft.com/office/drawing/2014/main" val="3350461333"/>
                    </a:ext>
                  </a:extLst>
                </a:gridCol>
                <a:gridCol w="892586">
                  <a:extLst>
                    <a:ext uri="{9D8B030D-6E8A-4147-A177-3AD203B41FA5}">
                      <a16:colId xmlns:a16="http://schemas.microsoft.com/office/drawing/2014/main" val="2073711851"/>
                    </a:ext>
                  </a:extLst>
                </a:gridCol>
                <a:gridCol w="892586">
                  <a:extLst>
                    <a:ext uri="{9D8B030D-6E8A-4147-A177-3AD203B41FA5}">
                      <a16:colId xmlns:a16="http://schemas.microsoft.com/office/drawing/2014/main" val="944146255"/>
                    </a:ext>
                  </a:extLst>
                </a:gridCol>
                <a:gridCol w="892586">
                  <a:extLst>
                    <a:ext uri="{9D8B030D-6E8A-4147-A177-3AD203B41FA5}">
                      <a16:colId xmlns:a16="http://schemas.microsoft.com/office/drawing/2014/main" val="2089616139"/>
                    </a:ext>
                  </a:extLst>
                </a:gridCol>
                <a:gridCol w="892586">
                  <a:extLst>
                    <a:ext uri="{9D8B030D-6E8A-4147-A177-3AD203B41FA5}">
                      <a16:colId xmlns:a16="http://schemas.microsoft.com/office/drawing/2014/main" val="1190946123"/>
                    </a:ext>
                  </a:extLst>
                </a:gridCol>
                <a:gridCol w="892586">
                  <a:extLst>
                    <a:ext uri="{9D8B030D-6E8A-4147-A177-3AD203B41FA5}">
                      <a16:colId xmlns:a16="http://schemas.microsoft.com/office/drawing/2014/main" val="317039173"/>
                    </a:ext>
                  </a:extLst>
                </a:gridCol>
              </a:tblGrid>
              <a:tr h="432000">
                <a:tc>
                  <a:txBody>
                    <a:bodyPr/>
                    <a:lstStyle/>
                    <a:p>
                      <a:pPr algn="ctr"/>
                      <a:r>
                        <a:rPr kumimoji="1" lang="ja-JP" altLang="en-US" sz="1400" b="0" dirty="0"/>
                        <a:t>実施</a:t>
                      </a:r>
                    </a:p>
                  </a:txBody>
                  <a:tcPr anchor="ctr">
                    <a:solidFill>
                      <a:schemeClr val="accent5">
                        <a:lumMod val="75000"/>
                      </a:schemeClr>
                    </a:solidFill>
                  </a:tcPr>
                </a:tc>
                <a:tc>
                  <a:txBody>
                    <a:bodyPr/>
                    <a:lstStyle/>
                    <a:p>
                      <a:pPr algn="ctr"/>
                      <a:r>
                        <a:rPr kumimoji="1" lang="en-US" altLang="ja-JP" sz="1400" b="0" dirty="0"/>
                        <a:t>7</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8</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9</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10</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11</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12</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1</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2</a:t>
                      </a:r>
                      <a:r>
                        <a:rPr kumimoji="1" lang="ja-JP" altLang="en-US" sz="1400" b="0" dirty="0"/>
                        <a:t>月</a:t>
                      </a:r>
                    </a:p>
                  </a:txBody>
                  <a:tcPr anchor="ctr">
                    <a:solidFill>
                      <a:schemeClr val="accent5">
                        <a:lumMod val="75000"/>
                      </a:schemeClr>
                    </a:solidFill>
                  </a:tcPr>
                </a:tc>
                <a:tc>
                  <a:txBody>
                    <a:bodyPr/>
                    <a:lstStyle/>
                    <a:p>
                      <a:pPr algn="ctr"/>
                      <a:r>
                        <a:rPr kumimoji="1" lang="en-US" altLang="ja-JP" sz="1400" b="0" dirty="0"/>
                        <a:t>3</a:t>
                      </a:r>
                      <a:r>
                        <a:rPr kumimoji="1" lang="ja-JP" altLang="en-US" sz="1400" b="0" dirty="0"/>
                        <a:t>月</a:t>
                      </a:r>
                    </a:p>
                  </a:txBody>
                  <a:tcPr anchor="ctr">
                    <a:solidFill>
                      <a:schemeClr val="accent5">
                        <a:lumMod val="75000"/>
                      </a:schemeClr>
                    </a:solidFill>
                  </a:tcPr>
                </a:tc>
                <a:extLst>
                  <a:ext uri="{0D108BD9-81ED-4DB2-BD59-A6C34878D82A}">
                    <a16:rowId xmlns:a16="http://schemas.microsoft.com/office/drawing/2014/main" val="220049494"/>
                  </a:ext>
                </a:extLst>
              </a:tr>
              <a:tr h="432000">
                <a:tc>
                  <a:txBody>
                    <a:bodyPr/>
                    <a:lstStyle/>
                    <a:p>
                      <a:pPr algn="l"/>
                      <a:r>
                        <a:rPr kumimoji="1" lang="ja-JP" altLang="en-US" sz="1200" dirty="0"/>
                        <a:t>エントリー期間</a:t>
                      </a:r>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extLst>
                  <a:ext uri="{0D108BD9-81ED-4DB2-BD59-A6C34878D82A}">
                    <a16:rowId xmlns:a16="http://schemas.microsoft.com/office/drawing/2014/main" val="3260638286"/>
                  </a:ext>
                </a:extLst>
              </a:tr>
              <a:tr h="432000">
                <a:tc>
                  <a:txBody>
                    <a:bodyPr/>
                    <a:lstStyle/>
                    <a:p>
                      <a:pPr algn="l"/>
                      <a:r>
                        <a:rPr kumimoji="1" lang="ja-JP" altLang="en-US" sz="1200" dirty="0"/>
                        <a:t>募集説明会</a:t>
                      </a:r>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extLst>
                  <a:ext uri="{0D108BD9-81ED-4DB2-BD59-A6C34878D82A}">
                    <a16:rowId xmlns:a16="http://schemas.microsoft.com/office/drawing/2014/main" val="1678444893"/>
                  </a:ext>
                </a:extLst>
              </a:tr>
              <a:tr h="432000">
                <a:tc>
                  <a:txBody>
                    <a:bodyPr/>
                    <a:lstStyle/>
                    <a:p>
                      <a:pPr algn="l"/>
                      <a:r>
                        <a:rPr kumimoji="1" lang="ja-JP" altLang="en-US" sz="1200" dirty="0"/>
                        <a:t>エントリー</a:t>
                      </a:r>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extLst>
                  <a:ext uri="{0D108BD9-81ED-4DB2-BD59-A6C34878D82A}">
                    <a16:rowId xmlns:a16="http://schemas.microsoft.com/office/drawing/2014/main" val="843727091"/>
                  </a:ext>
                </a:extLst>
              </a:tr>
              <a:tr h="432000">
                <a:tc>
                  <a:txBody>
                    <a:bodyPr/>
                    <a:lstStyle/>
                    <a:p>
                      <a:pPr algn="l"/>
                      <a:r>
                        <a:rPr kumimoji="1" lang="ja-JP" altLang="en-US" sz="1200" dirty="0"/>
                        <a:t>課題整理ワークショップ</a:t>
                      </a:r>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a:p>
                  </a:txBody>
                  <a:tcPr anchor="ctr">
                    <a:solidFill>
                      <a:schemeClr val="accent5">
                        <a:lumMod val="20000"/>
                        <a:lumOff val="80000"/>
                      </a:schemeClr>
                    </a:solidFill>
                  </a:tcPr>
                </a:tc>
                <a:tc>
                  <a:txBody>
                    <a:bodyPr/>
                    <a:lstStyle/>
                    <a:p>
                      <a:endParaRPr kumimoji="1" lang="ja-JP" altLang="en-US" sz="1200" dirty="0"/>
                    </a:p>
                  </a:txBody>
                  <a:tcPr anchor="ctr">
                    <a:solidFill>
                      <a:schemeClr val="accent5">
                        <a:lumMod val="20000"/>
                        <a:lumOff val="80000"/>
                      </a:schemeClr>
                    </a:solidFill>
                  </a:tcPr>
                </a:tc>
                <a:extLst>
                  <a:ext uri="{0D108BD9-81ED-4DB2-BD59-A6C34878D82A}">
                    <a16:rowId xmlns:a16="http://schemas.microsoft.com/office/drawing/2014/main" val="3259335536"/>
                  </a:ext>
                </a:extLst>
              </a:tr>
              <a:tr h="432000">
                <a:tc>
                  <a:txBody>
                    <a:bodyPr/>
                    <a:lstStyle/>
                    <a:p>
                      <a:pPr algn="l"/>
                      <a:r>
                        <a:rPr kumimoji="1" lang="ja-JP" altLang="en-US" sz="1200" dirty="0"/>
                        <a:t>課題整理</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4201891504"/>
                  </a:ext>
                </a:extLst>
              </a:tr>
              <a:tr h="432000">
                <a:tc>
                  <a:txBody>
                    <a:bodyPr/>
                    <a:lstStyle/>
                    <a:p>
                      <a:pPr algn="l"/>
                      <a:r>
                        <a:rPr kumimoji="1" lang="ja-JP" altLang="en-US" sz="1200" dirty="0"/>
                        <a:t>登壇資料作成</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3936975837"/>
                  </a:ext>
                </a:extLst>
              </a:tr>
              <a:tr h="432000">
                <a:tc>
                  <a:txBody>
                    <a:bodyPr/>
                    <a:lstStyle/>
                    <a:p>
                      <a:pPr algn="l"/>
                      <a:r>
                        <a:rPr kumimoji="1" lang="ja-JP" altLang="en-US" sz="1200" dirty="0"/>
                        <a:t>ガバメントピッチ</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3956939884"/>
                  </a:ext>
                </a:extLst>
              </a:tr>
              <a:tr h="432000">
                <a:tc>
                  <a:txBody>
                    <a:bodyPr/>
                    <a:lstStyle/>
                    <a:p>
                      <a:pPr algn="l"/>
                      <a:r>
                        <a:rPr kumimoji="1" lang="ja-JP" altLang="en-US" sz="1200" dirty="0"/>
                        <a:t>（企業提案期間）</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3716311740"/>
                  </a:ext>
                </a:extLst>
              </a:tr>
              <a:tr h="432000">
                <a:tc>
                  <a:txBody>
                    <a:bodyPr/>
                    <a:lstStyle/>
                    <a:p>
                      <a:pPr algn="l"/>
                      <a:r>
                        <a:rPr kumimoji="1" lang="ja-JP" altLang="en-US" sz="1200" dirty="0"/>
                        <a:t>書面審査</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1560252653"/>
                  </a:ext>
                </a:extLst>
              </a:tr>
              <a:tr h="432000">
                <a:tc>
                  <a:txBody>
                    <a:bodyPr/>
                    <a:lstStyle/>
                    <a:p>
                      <a:pPr algn="l"/>
                      <a:r>
                        <a:rPr kumimoji="1" lang="ja-JP" altLang="en-US" sz="1200" dirty="0"/>
                        <a:t>面談・マッチング</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4140894037"/>
                  </a:ext>
                </a:extLst>
              </a:tr>
              <a:tr h="432000">
                <a:tc>
                  <a:txBody>
                    <a:bodyPr/>
                    <a:lstStyle/>
                    <a:p>
                      <a:pPr algn="l"/>
                      <a:r>
                        <a:rPr kumimoji="1" lang="ja-JP" altLang="en-US" sz="1200" dirty="0"/>
                        <a:t>実証に向けた協議</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122411064"/>
                  </a:ext>
                </a:extLst>
              </a:tr>
              <a:tr h="432000">
                <a:tc>
                  <a:txBody>
                    <a:bodyPr/>
                    <a:lstStyle/>
                    <a:p>
                      <a:pPr algn="l"/>
                      <a:r>
                        <a:rPr kumimoji="1" lang="ja-JP" altLang="en-US" sz="1200" dirty="0"/>
                        <a:t>実証</a:t>
                      </a:r>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a:p>
                  </a:txBody>
                  <a:tcPr anchor="ctr">
                    <a:solidFill>
                      <a:schemeClr val="accent4">
                        <a:lumMod val="20000"/>
                        <a:lumOff val="80000"/>
                      </a:schemeClr>
                    </a:solidFill>
                  </a:tcPr>
                </a:tc>
                <a:tc>
                  <a:txBody>
                    <a:bodyPr/>
                    <a:lstStyle/>
                    <a:p>
                      <a:endParaRPr kumimoji="1" lang="ja-JP" altLang="en-US" sz="1200" dirty="0"/>
                    </a:p>
                  </a:txBody>
                  <a:tcPr anchor="ctr">
                    <a:solidFill>
                      <a:schemeClr val="accent4">
                        <a:lumMod val="20000"/>
                        <a:lumOff val="80000"/>
                      </a:schemeClr>
                    </a:solidFill>
                  </a:tcPr>
                </a:tc>
                <a:extLst>
                  <a:ext uri="{0D108BD9-81ED-4DB2-BD59-A6C34878D82A}">
                    <a16:rowId xmlns:a16="http://schemas.microsoft.com/office/drawing/2014/main" val="4117160987"/>
                  </a:ext>
                </a:extLst>
              </a:tr>
            </a:tbl>
          </a:graphicData>
        </a:graphic>
      </p:graphicFrame>
      <p:sp>
        <p:nvSpPr>
          <p:cNvPr id="7" name="四角形: 角を丸くする 6">
            <a:extLst>
              <a:ext uri="{FF2B5EF4-FFF2-40B4-BE49-F238E27FC236}">
                <a16:creationId xmlns:a16="http://schemas.microsoft.com/office/drawing/2014/main" id="{DD46D830-3A5A-1D21-498B-AD422B0403DE}"/>
              </a:ext>
            </a:extLst>
          </p:cNvPr>
          <p:cNvSpPr/>
          <p:nvPr/>
        </p:nvSpPr>
        <p:spPr>
          <a:xfrm>
            <a:off x="1893000" y="1241033"/>
            <a:ext cx="1116000" cy="108000"/>
          </a:xfrm>
          <a:prstGeom prst="roundRect">
            <a:avLst>
              <a:gd name="adj"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8" name="四角形: 角を丸くする 7">
            <a:extLst>
              <a:ext uri="{FF2B5EF4-FFF2-40B4-BE49-F238E27FC236}">
                <a16:creationId xmlns:a16="http://schemas.microsoft.com/office/drawing/2014/main" id="{2E670025-602F-EF89-03F8-9E3863956319}"/>
              </a:ext>
            </a:extLst>
          </p:cNvPr>
          <p:cNvSpPr/>
          <p:nvPr/>
        </p:nvSpPr>
        <p:spPr>
          <a:xfrm>
            <a:off x="2282025" y="1704242"/>
            <a:ext cx="108000" cy="108000"/>
          </a:xfrm>
          <a:prstGeom prst="roundRect">
            <a:avLst>
              <a:gd name="adj"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9" name="四角形: 角を丸くする 8">
            <a:extLst>
              <a:ext uri="{FF2B5EF4-FFF2-40B4-BE49-F238E27FC236}">
                <a16:creationId xmlns:a16="http://schemas.microsoft.com/office/drawing/2014/main" id="{58E6C963-9348-6F27-5992-A2F7D3E30C93}"/>
              </a:ext>
            </a:extLst>
          </p:cNvPr>
          <p:cNvSpPr/>
          <p:nvPr/>
        </p:nvSpPr>
        <p:spPr>
          <a:xfrm>
            <a:off x="2869429" y="2140727"/>
            <a:ext cx="108000" cy="108000"/>
          </a:xfrm>
          <a:prstGeom prst="roundRect">
            <a:avLst>
              <a:gd name="adj"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19" name="四角形: 角を丸くする 18">
            <a:extLst>
              <a:ext uri="{FF2B5EF4-FFF2-40B4-BE49-F238E27FC236}">
                <a16:creationId xmlns:a16="http://schemas.microsoft.com/office/drawing/2014/main" id="{840B1A60-E47A-CF50-9F55-02DC5E26AAC0}"/>
              </a:ext>
            </a:extLst>
          </p:cNvPr>
          <p:cNvSpPr/>
          <p:nvPr/>
        </p:nvSpPr>
        <p:spPr>
          <a:xfrm>
            <a:off x="3172749" y="2568337"/>
            <a:ext cx="108000" cy="108000"/>
          </a:xfrm>
          <a:prstGeom prst="roundRect">
            <a:avLst>
              <a:gd name="adj"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28" name="四角形: 角を丸くする 27">
            <a:extLst>
              <a:ext uri="{FF2B5EF4-FFF2-40B4-BE49-F238E27FC236}">
                <a16:creationId xmlns:a16="http://schemas.microsoft.com/office/drawing/2014/main" id="{C6996AFF-810A-F057-AF50-B1B569C2C579}"/>
              </a:ext>
            </a:extLst>
          </p:cNvPr>
          <p:cNvSpPr/>
          <p:nvPr/>
        </p:nvSpPr>
        <p:spPr>
          <a:xfrm>
            <a:off x="3368170" y="2991413"/>
            <a:ext cx="1080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31" name="四角形: 角を丸くする 30">
            <a:extLst>
              <a:ext uri="{FF2B5EF4-FFF2-40B4-BE49-F238E27FC236}">
                <a16:creationId xmlns:a16="http://schemas.microsoft.com/office/drawing/2014/main" id="{448F9963-BA18-864F-E33C-0B4C889271FA}"/>
              </a:ext>
            </a:extLst>
          </p:cNvPr>
          <p:cNvSpPr/>
          <p:nvPr/>
        </p:nvSpPr>
        <p:spPr>
          <a:xfrm>
            <a:off x="4042071" y="3429000"/>
            <a:ext cx="1080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36" name="四角形: 角を丸くする 35">
            <a:extLst>
              <a:ext uri="{FF2B5EF4-FFF2-40B4-BE49-F238E27FC236}">
                <a16:creationId xmlns:a16="http://schemas.microsoft.com/office/drawing/2014/main" id="{D6FD8404-2DDB-685E-384F-FE96DC03D87E}"/>
              </a:ext>
            </a:extLst>
          </p:cNvPr>
          <p:cNvSpPr/>
          <p:nvPr/>
        </p:nvSpPr>
        <p:spPr>
          <a:xfrm>
            <a:off x="5153707" y="3865957"/>
            <a:ext cx="108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37" name="四角形: 角を丸くする 36">
            <a:extLst>
              <a:ext uri="{FF2B5EF4-FFF2-40B4-BE49-F238E27FC236}">
                <a16:creationId xmlns:a16="http://schemas.microsoft.com/office/drawing/2014/main" id="{82C337B1-F5D5-D35F-E1AF-A003939F3004}"/>
              </a:ext>
            </a:extLst>
          </p:cNvPr>
          <p:cNvSpPr/>
          <p:nvPr/>
        </p:nvSpPr>
        <p:spPr>
          <a:xfrm>
            <a:off x="5306096" y="4284894"/>
            <a:ext cx="900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46" name="四角形: 角を丸くする 45">
            <a:extLst>
              <a:ext uri="{FF2B5EF4-FFF2-40B4-BE49-F238E27FC236}">
                <a16:creationId xmlns:a16="http://schemas.microsoft.com/office/drawing/2014/main" id="{2ADF6ABA-0C5F-7ADC-1E2D-B4217F8516C2}"/>
              </a:ext>
            </a:extLst>
          </p:cNvPr>
          <p:cNvSpPr/>
          <p:nvPr/>
        </p:nvSpPr>
        <p:spPr>
          <a:xfrm>
            <a:off x="6232728" y="4735027"/>
            <a:ext cx="900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54" name="四角形: 角を丸くする 53">
            <a:extLst>
              <a:ext uri="{FF2B5EF4-FFF2-40B4-BE49-F238E27FC236}">
                <a16:creationId xmlns:a16="http://schemas.microsoft.com/office/drawing/2014/main" id="{A462C63F-893D-6BA0-7840-8B4BBE92BF53}"/>
              </a:ext>
            </a:extLst>
          </p:cNvPr>
          <p:cNvSpPr/>
          <p:nvPr/>
        </p:nvSpPr>
        <p:spPr>
          <a:xfrm>
            <a:off x="7168240" y="5169562"/>
            <a:ext cx="1476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55" name="四角形: 角を丸くする 54">
            <a:extLst>
              <a:ext uri="{FF2B5EF4-FFF2-40B4-BE49-F238E27FC236}">
                <a16:creationId xmlns:a16="http://schemas.microsoft.com/office/drawing/2014/main" id="{77527DAA-BB23-C630-6E8E-DDF2D135E048}"/>
              </a:ext>
            </a:extLst>
          </p:cNvPr>
          <p:cNvSpPr/>
          <p:nvPr/>
        </p:nvSpPr>
        <p:spPr>
          <a:xfrm>
            <a:off x="8711087" y="5604097"/>
            <a:ext cx="792000" cy="108000"/>
          </a:xfrm>
          <a:prstGeom prst="roundRect">
            <a:avLst>
              <a:gd name="adj" fmla="val 50000"/>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noProof="0">
              <a:ln>
                <a:noFill/>
              </a:ln>
              <a:solidFill>
                <a:prstClr val="white"/>
              </a:solidFill>
              <a:effectLst/>
              <a:uLnTx/>
              <a:uFillTx/>
              <a:latin typeface="Segoe UI" panose="020B0502040204020203" pitchFamily="34" charset="0"/>
              <a:ea typeface="游ゴシック" panose="020B0400000000000000" pitchFamily="50" charset="-128"/>
              <a:cs typeface="+mn-cs"/>
            </a:endParaRPr>
          </a:p>
        </p:txBody>
      </p:sp>
      <p:sp>
        <p:nvSpPr>
          <p:cNvPr id="58" name="テキスト ボックス 57">
            <a:extLst>
              <a:ext uri="{FF2B5EF4-FFF2-40B4-BE49-F238E27FC236}">
                <a16:creationId xmlns:a16="http://schemas.microsoft.com/office/drawing/2014/main" id="{E5B78203-795B-082D-746F-9CF4A9E65BB0}"/>
              </a:ext>
            </a:extLst>
          </p:cNvPr>
          <p:cNvSpPr txBox="1"/>
          <p:nvPr/>
        </p:nvSpPr>
        <p:spPr>
          <a:xfrm>
            <a:off x="5350485" y="3789152"/>
            <a:ext cx="3360602" cy="261610"/>
          </a:xfrm>
          <a:prstGeom prst="rect">
            <a:avLst/>
          </a:prstGeom>
          <a:noFill/>
        </p:spPr>
        <p:txBody>
          <a:bodyPr wrap="square" rtlCol="0">
            <a:spAutoFit/>
          </a:bodyPr>
          <a:lstStyle/>
          <a:p>
            <a:r>
              <a:rPr kumimoji="1" lang="en-US" altLang="ja-JP" sz="1100" dirty="0">
                <a:latin typeface="Segoe UI" panose="020B0502040204020203" pitchFamily="34" charset="0"/>
                <a:ea typeface="游ゴシック" panose="020B0400000000000000" pitchFamily="50" charset="-128"/>
              </a:rPr>
              <a:t>11</a:t>
            </a:r>
            <a:r>
              <a:rPr kumimoji="1" lang="ja-JP" altLang="en-US" sz="1100" dirty="0">
                <a:latin typeface="Segoe UI" panose="020B0502040204020203" pitchFamily="34" charset="0"/>
                <a:ea typeface="游ゴシック" panose="020B0400000000000000" pitchFamily="50" charset="-128"/>
              </a:rPr>
              <a:t>月上旬予定。登壇自治体様の予定を勘案し決定</a:t>
            </a:r>
          </a:p>
        </p:txBody>
      </p:sp>
      <p:sp>
        <p:nvSpPr>
          <p:cNvPr id="65" name="テキスト ボックス 64">
            <a:extLst>
              <a:ext uri="{FF2B5EF4-FFF2-40B4-BE49-F238E27FC236}">
                <a16:creationId xmlns:a16="http://schemas.microsoft.com/office/drawing/2014/main" id="{575908E7-2126-1FB7-F0A0-46AA4969F236}"/>
              </a:ext>
            </a:extLst>
          </p:cNvPr>
          <p:cNvSpPr txBox="1"/>
          <p:nvPr/>
        </p:nvSpPr>
        <p:spPr>
          <a:xfrm>
            <a:off x="3152657" y="1177862"/>
            <a:ext cx="3478991" cy="261610"/>
          </a:xfrm>
          <a:prstGeom prst="rect">
            <a:avLst/>
          </a:prstGeom>
          <a:noFill/>
        </p:spPr>
        <p:txBody>
          <a:bodyPr wrap="square" rtlCol="0">
            <a:spAutoFit/>
          </a:bodyPr>
          <a:lstStyle/>
          <a:p>
            <a:r>
              <a:rPr kumimoji="1" lang="en-US" altLang="ja-JP" sz="1100" dirty="0">
                <a:latin typeface="Segoe UI" panose="020B0502040204020203" pitchFamily="34" charset="0"/>
                <a:ea typeface="游ゴシック" panose="020B0400000000000000" pitchFamily="50" charset="-128"/>
              </a:rPr>
              <a:t>7</a:t>
            </a:r>
            <a:r>
              <a:rPr kumimoji="1" lang="ja-JP" altLang="en-US" sz="1100" dirty="0">
                <a:latin typeface="Segoe UI" panose="020B0502040204020203" pitchFamily="34" charset="0"/>
                <a:ea typeface="游ゴシック" panose="020B0400000000000000" pitchFamily="50" charset="-128"/>
              </a:rPr>
              <a:t>月</a:t>
            </a:r>
            <a:r>
              <a:rPr kumimoji="1" lang="en-US" altLang="ja-JP" sz="1100" dirty="0">
                <a:latin typeface="Segoe UI" panose="020B0502040204020203" pitchFamily="34" charset="0"/>
                <a:ea typeface="游ゴシック" panose="020B0400000000000000" pitchFamily="50" charset="-128"/>
              </a:rPr>
              <a:t>10</a:t>
            </a:r>
            <a:r>
              <a:rPr kumimoji="1" lang="ja-JP" altLang="en-US" sz="1100" dirty="0">
                <a:latin typeface="Segoe UI" panose="020B0502040204020203" pitchFamily="34" charset="0"/>
                <a:ea typeface="游ゴシック" panose="020B0400000000000000" pitchFamily="50" charset="-128"/>
              </a:rPr>
              <a:t>日（水）から</a:t>
            </a:r>
            <a:r>
              <a:rPr kumimoji="1" lang="en-US" altLang="ja-JP" sz="1100" dirty="0">
                <a:latin typeface="Segoe UI" panose="020B0502040204020203" pitchFamily="34" charset="0"/>
                <a:ea typeface="游ゴシック" panose="020B0400000000000000" pitchFamily="50" charset="-128"/>
              </a:rPr>
              <a:t>8</a:t>
            </a:r>
            <a:r>
              <a:rPr kumimoji="1" lang="ja-JP" altLang="en-US" sz="1100" dirty="0">
                <a:latin typeface="Segoe UI" panose="020B0502040204020203" pitchFamily="34" charset="0"/>
                <a:ea typeface="游ゴシック" panose="020B0400000000000000" pitchFamily="50" charset="-128"/>
              </a:rPr>
              <a:t>月</a:t>
            </a:r>
            <a:r>
              <a:rPr kumimoji="1" lang="en-US" altLang="ja-JP" sz="1100" dirty="0">
                <a:latin typeface="Segoe UI" panose="020B0502040204020203" pitchFamily="34" charset="0"/>
                <a:ea typeface="游ゴシック" panose="020B0400000000000000" pitchFamily="50" charset="-128"/>
              </a:rPr>
              <a:t>23</a:t>
            </a:r>
            <a:r>
              <a:rPr kumimoji="1" lang="ja-JP" altLang="en-US" sz="1100" dirty="0">
                <a:latin typeface="Segoe UI" panose="020B0502040204020203" pitchFamily="34" charset="0"/>
                <a:ea typeface="游ゴシック" panose="020B0400000000000000" pitchFamily="50" charset="-128"/>
              </a:rPr>
              <a:t>日（金）まで</a:t>
            </a:r>
          </a:p>
        </p:txBody>
      </p:sp>
      <p:sp>
        <p:nvSpPr>
          <p:cNvPr id="71" name="テキスト ボックス 70">
            <a:extLst>
              <a:ext uri="{FF2B5EF4-FFF2-40B4-BE49-F238E27FC236}">
                <a16:creationId xmlns:a16="http://schemas.microsoft.com/office/drawing/2014/main" id="{002615AA-5141-2B8A-7F2A-968B54B30CCD}"/>
              </a:ext>
            </a:extLst>
          </p:cNvPr>
          <p:cNvSpPr txBox="1"/>
          <p:nvPr/>
        </p:nvSpPr>
        <p:spPr>
          <a:xfrm>
            <a:off x="2487000" y="1629525"/>
            <a:ext cx="3478991" cy="261610"/>
          </a:xfrm>
          <a:prstGeom prst="rect">
            <a:avLst/>
          </a:prstGeom>
          <a:noFill/>
        </p:spPr>
        <p:txBody>
          <a:bodyPr wrap="square" rtlCol="0">
            <a:spAutoFit/>
          </a:bodyPr>
          <a:lstStyle/>
          <a:p>
            <a:r>
              <a:rPr kumimoji="1" lang="en-US" altLang="ja-JP" sz="1100" dirty="0">
                <a:latin typeface="Segoe UI" panose="020B0502040204020203" pitchFamily="34" charset="0"/>
                <a:ea typeface="游ゴシック" panose="020B0400000000000000" pitchFamily="50" charset="-128"/>
              </a:rPr>
              <a:t>7</a:t>
            </a:r>
            <a:r>
              <a:rPr kumimoji="1" lang="ja-JP" altLang="en-US" sz="1100" dirty="0">
                <a:latin typeface="Segoe UI" panose="020B0502040204020203" pitchFamily="34" charset="0"/>
                <a:ea typeface="游ゴシック" panose="020B0400000000000000" pitchFamily="50" charset="-128"/>
              </a:rPr>
              <a:t>月</a:t>
            </a:r>
            <a:r>
              <a:rPr kumimoji="1" lang="en-US" altLang="ja-JP" sz="1100" dirty="0">
                <a:latin typeface="Segoe UI" panose="020B0502040204020203" pitchFamily="34" charset="0"/>
                <a:ea typeface="游ゴシック" panose="020B0400000000000000" pitchFamily="50" charset="-128"/>
              </a:rPr>
              <a:t>30</a:t>
            </a:r>
            <a:r>
              <a:rPr kumimoji="1" lang="ja-JP" altLang="en-US" sz="1100" dirty="0">
                <a:latin typeface="Segoe UI" panose="020B0502040204020203" pitchFamily="34" charset="0"/>
                <a:ea typeface="游ゴシック" panose="020B0400000000000000" pitchFamily="50" charset="-128"/>
              </a:rPr>
              <a:t>日（火）にオンライン開催</a:t>
            </a:r>
          </a:p>
        </p:txBody>
      </p:sp>
      <p:sp>
        <p:nvSpPr>
          <p:cNvPr id="72" name="テキスト ボックス 71">
            <a:extLst>
              <a:ext uri="{FF2B5EF4-FFF2-40B4-BE49-F238E27FC236}">
                <a16:creationId xmlns:a16="http://schemas.microsoft.com/office/drawing/2014/main" id="{4DBA170A-0C04-FBF2-250A-DDEE2A985790}"/>
              </a:ext>
            </a:extLst>
          </p:cNvPr>
          <p:cNvSpPr txBox="1"/>
          <p:nvPr/>
        </p:nvSpPr>
        <p:spPr>
          <a:xfrm>
            <a:off x="3307383" y="2483125"/>
            <a:ext cx="3478991" cy="261610"/>
          </a:xfrm>
          <a:prstGeom prst="rect">
            <a:avLst/>
          </a:prstGeom>
          <a:noFill/>
        </p:spPr>
        <p:txBody>
          <a:bodyPr wrap="square" rtlCol="0">
            <a:spAutoFit/>
          </a:bodyPr>
          <a:lstStyle/>
          <a:p>
            <a:r>
              <a:rPr kumimoji="1" lang="en-US" altLang="ja-JP" sz="1100" dirty="0">
                <a:latin typeface="Segoe UI" panose="020B0502040204020203" pitchFamily="34" charset="0"/>
                <a:ea typeface="游ゴシック" panose="020B0400000000000000" pitchFamily="50" charset="-128"/>
              </a:rPr>
              <a:t>8</a:t>
            </a:r>
            <a:r>
              <a:rPr kumimoji="1" lang="ja-JP" altLang="en-US" sz="1100" dirty="0">
                <a:latin typeface="Segoe UI" panose="020B0502040204020203" pitchFamily="34" charset="0"/>
                <a:ea typeface="游ゴシック" panose="020B0400000000000000" pitchFamily="50" charset="-128"/>
              </a:rPr>
              <a:t>月下旬にオンライン開催予定</a:t>
            </a:r>
          </a:p>
        </p:txBody>
      </p:sp>
      <p:cxnSp>
        <p:nvCxnSpPr>
          <p:cNvPr id="75" name="直線矢印コネクタ 74">
            <a:extLst>
              <a:ext uri="{FF2B5EF4-FFF2-40B4-BE49-F238E27FC236}">
                <a16:creationId xmlns:a16="http://schemas.microsoft.com/office/drawing/2014/main" id="{BD935C2A-D05B-D282-4037-36D7C9FA6C15}"/>
              </a:ext>
            </a:extLst>
          </p:cNvPr>
          <p:cNvCxnSpPr/>
          <p:nvPr/>
        </p:nvCxnSpPr>
        <p:spPr>
          <a:xfrm>
            <a:off x="9729925" y="2849732"/>
            <a:ext cx="0" cy="3435658"/>
          </a:xfrm>
          <a:prstGeom prst="straightConnector1">
            <a:avLst/>
          </a:prstGeom>
          <a:ln w="57150">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6" name="正方形/長方形 75">
            <a:extLst>
              <a:ext uri="{FF2B5EF4-FFF2-40B4-BE49-F238E27FC236}">
                <a16:creationId xmlns:a16="http://schemas.microsoft.com/office/drawing/2014/main" id="{CC4C7012-7F38-D50D-1821-A3AD94F6AE4D}"/>
              </a:ext>
            </a:extLst>
          </p:cNvPr>
          <p:cNvSpPr/>
          <p:nvPr/>
        </p:nvSpPr>
        <p:spPr>
          <a:xfrm>
            <a:off x="9574600" y="3552174"/>
            <a:ext cx="293944" cy="2070149"/>
          </a:xfrm>
          <a:prstGeom prst="rect">
            <a:avLst/>
          </a:prstGeom>
          <a:solidFill>
            <a:schemeClr val="bg1">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Segoe UI" panose="020B0502040204020203" pitchFamily="34" charset="0"/>
                <a:ea typeface="游ゴシック" panose="020B0400000000000000" pitchFamily="50" charset="-128"/>
              </a:rPr>
              <a:t>経済産業局による伴走支援</a:t>
            </a:r>
          </a:p>
        </p:txBody>
      </p:sp>
      <p:cxnSp>
        <p:nvCxnSpPr>
          <p:cNvPr id="77" name="直線矢印コネクタ 76">
            <a:extLst>
              <a:ext uri="{FF2B5EF4-FFF2-40B4-BE49-F238E27FC236}">
                <a16:creationId xmlns:a16="http://schemas.microsoft.com/office/drawing/2014/main" id="{55811FC2-7FC0-625F-0BAF-4FCB8EA9B699}"/>
              </a:ext>
            </a:extLst>
          </p:cNvPr>
          <p:cNvCxnSpPr/>
          <p:nvPr/>
        </p:nvCxnSpPr>
        <p:spPr>
          <a:xfrm>
            <a:off x="9729925" y="1151228"/>
            <a:ext cx="0" cy="1620000"/>
          </a:xfrm>
          <a:prstGeom prst="straightConnector1">
            <a:avLst/>
          </a:prstGeom>
          <a:ln w="5715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8" name="正方形/長方形 77">
            <a:extLst>
              <a:ext uri="{FF2B5EF4-FFF2-40B4-BE49-F238E27FC236}">
                <a16:creationId xmlns:a16="http://schemas.microsoft.com/office/drawing/2014/main" id="{3DEDB490-2D3A-FA81-F4A0-00313B5FDE6B}"/>
              </a:ext>
            </a:extLst>
          </p:cNvPr>
          <p:cNvSpPr/>
          <p:nvPr/>
        </p:nvSpPr>
        <p:spPr>
          <a:xfrm>
            <a:off x="9582953" y="1384913"/>
            <a:ext cx="293944" cy="1014734"/>
          </a:xfrm>
          <a:prstGeom prst="rect">
            <a:avLst/>
          </a:prstGeom>
          <a:solidFill>
            <a:schemeClr val="bg1">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Segoe UI" panose="020B0502040204020203" pitchFamily="34" charset="0"/>
                <a:ea typeface="游ゴシック" panose="020B0400000000000000" pitchFamily="50" charset="-128"/>
              </a:rPr>
              <a:t>検討・参加</a:t>
            </a:r>
          </a:p>
        </p:txBody>
      </p:sp>
      <p:sp>
        <p:nvSpPr>
          <p:cNvPr id="81" name="平行四辺形 80">
            <a:extLst>
              <a:ext uri="{FF2B5EF4-FFF2-40B4-BE49-F238E27FC236}">
                <a16:creationId xmlns:a16="http://schemas.microsoft.com/office/drawing/2014/main" id="{80DD87F9-5E6F-9595-2D1C-6919A15BE56A}"/>
              </a:ext>
            </a:extLst>
          </p:cNvPr>
          <p:cNvSpPr/>
          <p:nvPr/>
        </p:nvSpPr>
        <p:spPr>
          <a:xfrm>
            <a:off x="80447" y="292738"/>
            <a:ext cx="3096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9D3B4903-A87D-F5F6-E719-14C4AA6CED39}"/>
              </a:ext>
            </a:extLst>
          </p:cNvPr>
          <p:cNvSpPr txBox="1"/>
          <p:nvPr/>
        </p:nvSpPr>
        <p:spPr>
          <a:xfrm>
            <a:off x="3059859" y="2063922"/>
            <a:ext cx="3478991" cy="261610"/>
          </a:xfrm>
          <a:prstGeom prst="rect">
            <a:avLst/>
          </a:prstGeom>
          <a:noFill/>
        </p:spPr>
        <p:txBody>
          <a:bodyPr wrap="square" rtlCol="0">
            <a:spAutoFit/>
          </a:bodyPr>
          <a:lstStyle/>
          <a:p>
            <a:r>
              <a:rPr kumimoji="1" lang="ja-JP" altLang="en-US" sz="1100" dirty="0">
                <a:latin typeface="Segoe UI" panose="020B0502040204020203" pitchFamily="34" charset="0"/>
                <a:ea typeface="游ゴシック" panose="020B0400000000000000" pitchFamily="50" charset="-128"/>
              </a:rPr>
              <a:t>エントリー用紙を経済産業局に送付</a:t>
            </a:r>
          </a:p>
        </p:txBody>
      </p:sp>
    </p:spTree>
    <p:extLst>
      <p:ext uri="{BB962C8B-B14F-4D97-AF65-F5344CB8AC3E}">
        <p14:creationId xmlns:p14="http://schemas.microsoft.com/office/powerpoint/2010/main" val="3503996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8AF828EE-6198-DA97-5D56-E1B098A0B7B0}"/>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取組自治体の声</a:t>
            </a:r>
            <a:endParaRPr kumimoji="1" lang="en-US" altLang="ja-JP" dirty="0">
              <a:latin typeface="Segoe UI" panose="020B0502040204020203" pitchFamily="34" charset="0"/>
              <a:ea typeface="游ゴシック" panose="020B0400000000000000" pitchFamily="50" charset="-128"/>
            </a:endParaRPr>
          </a:p>
        </p:txBody>
      </p:sp>
      <p:sp>
        <p:nvSpPr>
          <p:cNvPr id="4" name="平行四辺形 3">
            <a:extLst>
              <a:ext uri="{FF2B5EF4-FFF2-40B4-BE49-F238E27FC236}">
                <a16:creationId xmlns:a16="http://schemas.microsoft.com/office/drawing/2014/main" id="{43013A94-6840-E3CD-134A-506F1C00231B}"/>
              </a:ext>
            </a:extLst>
          </p:cNvPr>
          <p:cNvSpPr/>
          <p:nvPr/>
        </p:nvSpPr>
        <p:spPr>
          <a:xfrm>
            <a:off x="80447" y="292738"/>
            <a:ext cx="2160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82D5789D-6573-82EC-8002-4B5ACE26A90D}"/>
              </a:ext>
            </a:extLst>
          </p:cNvPr>
          <p:cNvGrpSpPr>
            <a:grpSpLocks noChangeAspect="1"/>
          </p:cNvGrpSpPr>
          <p:nvPr/>
        </p:nvGrpSpPr>
        <p:grpSpPr>
          <a:xfrm>
            <a:off x="1010658" y="816683"/>
            <a:ext cx="3098531" cy="2107415"/>
            <a:chOff x="1593541" y="3223503"/>
            <a:chExt cx="2587842" cy="1760078"/>
          </a:xfrm>
        </p:grpSpPr>
        <p:sp>
          <p:nvSpPr>
            <p:cNvPr id="7" name="二等辺三角形 6">
              <a:extLst>
                <a:ext uri="{FF2B5EF4-FFF2-40B4-BE49-F238E27FC236}">
                  <a16:creationId xmlns:a16="http://schemas.microsoft.com/office/drawing/2014/main" id="{E1CE0E3B-1F0A-5613-6DBC-A6066DF8D712}"/>
                </a:ext>
              </a:extLst>
            </p:cNvPr>
            <p:cNvSpPr/>
            <p:nvPr/>
          </p:nvSpPr>
          <p:spPr>
            <a:xfrm rot="12736542">
              <a:off x="1769468" y="4637352"/>
              <a:ext cx="238313" cy="346229"/>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 name="四角形: 角を丸くする 7">
              <a:extLst>
                <a:ext uri="{FF2B5EF4-FFF2-40B4-BE49-F238E27FC236}">
                  <a16:creationId xmlns:a16="http://schemas.microsoft.com/office/drawing/2014/main" id="{BCE4AC3D-BFF2-D01F-C7D7-65264C93239A}"/>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当市でも</a:t>
              </a:r>
              <a:r>
                <a:rPr kumimoji="1" lang="ja-JP" altLang="en-US" sz="1600" b="1" dirty="0">
                  <a:solidFill>
                    <a:schemeClr val="accent5">
                      <a:lumMod val="75000"/>
                    </a:schemeClr>
                  </a:solidFill>
                </a:rPr>
                <a:t>自治体だけでは解決に難航する課題</a:t>
              </a:r>
              <a:r>
                <a:rPr kumimoji="1" lang="ja-JP" altLang="en-US" sz="1600" dirty="0">
                  <a:solidFill>
                    <a:schemeClr val="tx1"/>
                  </a:solidFill>
                </a:rPr>
                <a:t>に企業から提案をうけて、市民の未来の健康に輝きを！と</a:t>
              </a:r>
              <a:r>
                <a:rPr kumimoji="1" lang="ja-JP" altLang="en-US" sz="1600" b="1" dirty="0">
                  <a:solidFill>
                    <a:schemeClr val="accent5">
                      <a:lumMod val="75000"/>
                    </a:schemeClr>
                  </a:solidFill>
                </a:rPr>
                <a:t>夢のような政策に取組みたい</a:t>
              </a:r>
              <a:r>
                <a:rPr kumimoji="1" lang="ja-JP" altLang="en-US" sz="1600" dirty="0">
                  <a:solidFill>
                    <a:schemeClr val="tx1"/>
                  </a:solidFill>
                </a:rPr>
                <a:t>と希望しました。</a:t>
              </a:r>
            </a:p>
          </p:txBody>
        </p:sp>
      </p:grpSp>
      <p:sp>
        <p:nvSpPr>
          <p:cNvPr id="9" name="テキスト ボックス 8">
            <a:extLst>
              <a:ext uri="{FF2B5EF4-FFF2-40B4-BE49-F238E27FC236}">
                <a16:creationId xmlns:a16="http://schemas.microsoft.com/office/drawing/2014/main" id="{0B893B38-3BFD-3640-D80A-6D8E5B3ADF00}"/>
              </a:ext>
            </a:extLst>
          </p:cNvPr>
          <p:cNvSpPr txBox="1"/>
          <p:nvPr/>
        </p:nvSpPr>
        <p:spPr>
          <a:xfrm>
            <a:off x="0" y="6565262"/>
            <a:ext cx="9906000" cy="253916"/>
          </a:xfrm>
          <a:prstGeom prst="rect">
            <a:avLst/>
          </a:prstGeom>
          <a:noFill/>
        </p:spPr>
        <p:txBody>
          <a:bodyPr wrap="square">
            <a:spAutoFit/>
          </a:bodyPr>
          <a:lstStyle/>
          <a:p>
            <a:r>
              <a:rPr kumimoji="1" lang="ja-JP" altLang="en-US" sz="1050" dirty="0"/>
              <a:t>出所：株式会社官民連携事業研究所「令和</a:t>
            </a:r>
            <a:r>
              <a:rPr kumimoji="1" lang="en-US" altLang="ja-JP" sz="1050" dirty="0"/>
              <a:t>4</a:t>
            </a:r>
            <a:r>
              <a:rPr kumimoji="1" lang="ja-JP" altLang="en-US" sz="1050" dirty="0"/>
              <a:t>年度「地域・企業共生型ビジネス導入・創業促進事業（地域・社会課題の発掘と解決に向けたマッチング）報告書」</a:t>
            </a:r>
            <a:endParaRPr kumimoji="1" lang="en-US" altLang="ja-JP" sz="1050" dirty="0"/>
          </a:p>
        </p:txBody>
      </p:sp>
      <p:grpSp>
        <p:nvGrpSpPr>
          <p:cNvPr id="11" name="グループ化 10">
            <a:extLst>
              <a:ext uri="{FF2B5EF4-FFF2-40B4-BE49-F238E27FC236}">
                <a16:creationId xmlns:a16="http://schemas.microsoft.com/office/drawing/2014/main" id="{42B652B8-4394-2D56-C9E9-58DFBFDF7063}"/>
              </a:ext>
            </a:extLst>
          </p:cNvPr>
          <p:cNvGrpSpPr>
            <a:grpSpLocks noChangeAspect="1"/>
          </p:cNvGrpSpPr>
          <p:nvPr/>
        </p:nvGrpSpPr>
        <p:grpSpPr>
          <a:xfrm>
            <a:off x="1595286" y="3316673"/>
            <a:ext cx="3098531" cy="2107415"/>
            <a:chOff x="1593541" y="3223503"/>
            <a:chExt cx="2587842" cy="1760078"/>
          </a:xfrm>
        </p:grpSpPr>
        <p:sp>
          <p:nvSpPr>
            <p:cNvPr id="13" name="二等辺三角形 12">
              <a:extLst>
                <a:ext uri="{FF2B5EF4-FFF2-40B4-BE49-F238E27FC236}">
                  <a16:creationId xmlns:a16="http://schemas.microsoft.com/office/drawing/2014/main" id="{0036F4A3-23AD-EFBB-44CB-62F8FB7720FC}"/>
                </a:ext>
              </a:extLst>
            </p:cNvPr>
            <p:cNvSpPr/>
            <p:nvPr/>
          </p:nvSpPr>
          <p:spPr>
            <a:xfrm rot="12736542">
              <a:off x="1769468" y="4637352"/>
              <a:ext cx="238313" cy="346229"/>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4" name="四角形: 角を丸くする 13">
              <a:extLst>
                <a:ext uri="{FF2B5EF4-FFF2-40B4-BE49-F238E27FC236}">
                  <a16:creationId xmlns:a16="http://schemas.microsoft.com/office/drawing/2014/main" id="{AA21B945-B6A3-49B4-2279-D2F17485BAEF}"/>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未来を想像しながら取り組むことができたので</a:t>
              </a:r>
              <a:r>
                <a:rPr kumimoji="1" lang="ja-JP" altLang="en-US" sz="1600" b="1" dirty="0">
                  <a:solidFill>
                    <a:schemeClr val="accent5">
                      <a:lumMod val="75000"/>
                    </a:schemeClr>
                  </a:solidFill>
                </a:rPr>
                <a:t>率直に楽しかったです。</a:t>
              </a:r>
            </a:p>
          </p:txBody>
        </p:sp>
      </p:grpSp>
      <p:grpSp>
        <p:nvGrpSpPr>
          <p:cNvPr id="17" name="グループ化 16">
            <a:extLst>
              <a:ext uri="{FF2B5EF4-FFF2-40B4-BE49-F238E27FC236}">
                <a16:creationId xmlns:a16="http://schemas.microsoft.com/office/drawing/2014/main" id="{94B324FA-135B-0388-E1C1-6DE07ADA27E2}"/>
              </a:ext>
            </a:extLst>
          </p:cNvPr>
          <p:cNvGrpSpPr>
            <a:grpSpLocks noChangeAspect="1"/>
          </p:cNvGrpSpPr>
          <p:nvPr/>
        </p:nvGrpSpPr>
        <p:grpSpPr>
          <a:xfrm>
            <a:off x="6314049" y="3525166"/>
            <a:ext cx="3098531" cy="2107415"/>
            <a:chOff x="1593541" y="3223503"/>
            <a:chExt cx="2587842" cy="1760078"/>
          </a:xfrm>
        </p:grpSpPr>
        <p:sp>
          <p:nvSpPr>
            <p:cNvPr id="18" name="二等辺三角形 17">
              <a:extLst>
                <a:ext uri="{FF2B5EF4-FFF2-40B4-BE49-F238E27FC236}">
                  <a16:creationId xmlns:a16="http://schemas.microsoft.com/office/drawing/2014/main" id="{8C5FDBA5-4EFB-DF1E-425D-259C5F58E459}"/>
                </a:ext>
              </a:extLst>
            </p:cNvPr>
            <p:cNvSpPr/>
            <p:nvPr/>
          </p:nvSpPr>
          <p:spPr>
            <a:xfrm rot="12736542">
              <a:off x="1769468" y="4637352"/>
              <a:ext cx="238313" cy="346229"/>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0" name="四角形: 角を丸くする 19">
              <a:extLst>
                <a:ext uri="{FF2B5EF4-FFF2-40B4-BE49-F238E27FC236}">
                  <a16:creationId xmlns:a16="http://schemas.microsoft.com/office/drawing/2014/main" id="{CB187248-8B23-02DF-304A-E14A76B84870}"/>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今回、ガバメントピッチの取り組みに参加して、</a:t>
              </a:r>
              <a:r>
                <a:rPr kumimoji="1" lang="ja-JP" altLang="en-US" sz="1600" b="1" dirty="0">
                  <a:solidFill>
                    <a:schemeClr val="accent5">
                      <a:lumMod val="75000"/>
                    </a:schemeClr>
                  </a:solidFill>
                </a:rPr>
                <a:t>地域の課題について改めて目を向ける機会</a:t>
              </a:r>
              <a:r>
                <a:rPr kumimoji="1" lang="ja-JP" altLang="en-US" sz="1600" dirty="0">
                  <a:solidFill>
                    <a:schemeClr val="tx1"/>
                  </a:solidFill>
                </a:rPr>
                <a:t>となり、</a:t>
              </a:r>
              <a:r>
                <a:rPr kumimoji="1" lang="ja-JP" altLang="en-US" sz="1600" b="1" dirty="0">
                  <a:solidFill>
                    <a:schemeClr val="accent5">
                      <a:lumMod val="75000"/>
                    </a:schemeClr>
                  </a:solidFill>
                </a:rPr>
                <a:t>個人的に非常に学ぶことの多い経験</a:t>
              </a:r>
              <a:r>
                <a:rPr kumimoji="1" lang="ja-JP" altLang="en-US" sz="1600" dirty="0">
                  <a:solidFill>
                    <a:schemeClr val="tx1"/>
                  </a:solidFill>
                </a:rPr>
                <a:t>となりました。</a:t>
              </a:r>
            </a:p>
          </p:txBody>
        </p:sp>
      </p:grpSp>
      <p:grpSp>
        <p:nvGrpSpPr>
          <p:cNvPr id="21" name="グループ化 20">
            <a:extLst>
              <a:ext uri="{FF2B5EF4-FFF2-40B4-BE49-F238E27FC236}">
                <a16:creationId xmlns:a16="http://schemas.microsoft.com/office/drawing/2014/main" id="{AE277831-2E98-9828-2DB0-227DBED75FFE}"/>
              </a:ext>
            </a:extLst>
          </p:cNvPr>
          <p:cNvGrpSpPr>
            <a:grpSpLocks noChangeAspect="1"/>
          </p:cNvGrpSpPr>
          <p:nvPr/>
        </p:nvGrpSpPr>
        <p:grpSpPr>
          <a:xfrm>
            <a:off x="5361661" y="1085128"/>
            <a:ext cx="3098531" cy="2107415"/>
            <a:chOff x="1593541" y="3223503"/>
            <a:chExt cx="2587842" cy="1760078"/>
          </a:xfrm>
        </p:grpSpPr>
        <p:sp>
          <p:nvSpPr>
            <p:cNvPr id="22" name="二等辺三角形 21">
              <a:extLst>
                <a:ext uri="{FF2B5EF4-FFF2-40B4-BE49-F238E27FC236}">
                  <a16:creationId xmlns:a16="http://schemas.microsoft.com/office/drawing/2014/main" id="{6898DF66-9B8A-4847-78A6-3B714F7BBD68}"/>
                </a:ext>
              </a:extLst>
            </p:cNvPr>
            <p:cNvSpPr/>
            <p:nvPr/>
          </p:nvSpPr>
          <p:spPr>
            <a:xfrm rot="12736542">
              <a:off x="1769468" y="4637352"/>
              <a:ext cx="238313" cy="346229"/>
            </a:xfrm>
            <a:prstGeom prst="triangle">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3" name="四角形: 角を丸くする 22">
              <a:extLst>
                <a:ext uri="{FF2B5EF4-FFF2-40B4-BE49-F238E27FC236}">
                  <a16:creationId xmlns:a16="http://schemas.microsoft.com/office/drawing/2014/main" id="{91EF9B60-C8CE-A1CE-AF50-70280686E9EF}"/>
                </a:ext>
              </a:extLst>
            </p:cNvPr>
            <p:cNvSpPr/>
            <p:nvPr/>
          </p:nvSpPr>
          <p:spPr>
            <a:xfrm>
              <a:off x="1593541" y="3223503"/>
              <a:ext cx="2587842" cy="151717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企業の皆さんからの提案を聞いて、</a:t>
              </a:r>
              <a:r>
                <a:rPr kumimoji="1" lang="ja-JP" altLang="en-US" sz="1600" b="1" dirty="0">
                  <a:solidFill>
                    <a:schemeClr val="accent5">
                      <a:lumMod val="75000"/>
                    </a:schemeClr>
                  </a:solidFill>
                </a:rPr>
                <a:t>今までなかった視点</a:t>
              </a:r>
              <a:r>
                <a:rPr kumimoji="1" lang="ja-JP" altLang="en-US" sz="1600" dirty="0">
                  <a:solidFill>
                    <a:schemeClr val="tx1"/>
                  </a:solidFill>
                </a:rPr>
                <a:t>やなにより新しい技術に触れ、知ることができ、</a:t>
              </a:r>
              <a:r>
                <a:rPr kumimoji="1" lang="ja-JP" altLang="en-US" sz="1600" b="1" dirty="0">
                  <a:solidFill>
                    <a:schemeClr val="accent5">
                      <a:lumMod val="75000"/>
                    </a:schemeClr>
                  </a:solidFill>
                </a:rPr>
                <a:t>課題解決に向けて可能性を感じました。</a:t>
              </a:r>
            </a:p>
          </p:txBody>
        </p:sp>
      </p:grpSp>
    </p:spTree>
    <p:extLst>
      <p:ext uri="{BB962C8B-B14F-4D97-AF65-F5344CB8AC3E}">
        <p14:creationId xmlns:p14="http://schemas.microsoft.com/office/powerpoint/2010/main" val="2745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D6C998F-2F94-E2D8-BD41-FC509AE5B04F}"/>
              </a:ext>
            </a:extLst>
          </p:cNvPr>
          <p:cNvSpPr txBox="1"/>
          <p:nvPr/>
        </p:nvSpPr>
        <p:spPr>
          <a:xfrm>
            <a:off x="-1" y="0"/>
            <a:ext cx="9909590"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お問い合わせ先</a:t>
            </a:r>
            <a:endParaRPr kumimoji="1" lang="en-US" altLang="ja-JP" dirty="0">
              <a:latin typeface="Segoe UI" panose="020B0502040204020203" pitchFamily="34" charset="0"/>
              <a:ea typeface="游ゴシック" panose="020B0400000000000000" pitchFamily="50" charset="-128"/>
            </a:endParaRPr>
          </a:p>
        </p:txBody>
      </p:sp>
      <p:sp>
        <p:nvSpPr>
          <p:cNvPr id="36" name="テキスト ボックス 35">
            <a:extLst>
              <a:ext uri="{FF2B5EF4-FFF2-40B4-BE49-F238E27FC236}">
                <a16:creationId xmlns:a16="http://schemas.microsoft.com/office/drawing/2014/main" id="{213EC02B-E6F9-1FC0-97E6-4B6F8CF7849B}"/>
              </a:ext>
            </a:extLst>
          </p:cNvPr>
          <p:cNvSpPr txBox="1"/>
          <p:nvPr/>
        </p:nvSpPr>
        <p:spPr>
          <a:xfrm>
            <a:off x="2055407" y="5535286"/>
            <a:ext cx="7850593" cy="461665"/>
          </a:xfrm>
          <a:prstGeom prst="rect">
            <a:avLst/>
          </a:prstGeom>
          <a:noFill/>
        </p:spPr>
        <p:txBody>
          <a:bodyPr wrap="square" rtlCol="0">
            <a:spAutoFit/>
          </a:bodyPr>
          <a:lstStyle/>
          <a:p>
            <a:pPr algn="r"/>
            <a:r>
              <a:rPr kumimoji="1" lang="ja-JP" altLang="en-US" sz="2400" dirty="0">
                <a:latin typeface="Segoe UI" panose="020B0502040204020203" pitchFamily="34" charset="0"/>
                <a:ea typeface="游ゴシック" panose="020B0400000000000000" pitchFamily="50" charset="-128"/>
              </a:rPr>
              <a:t>少しでも気になる方は、お気軽にご連絡ください！</a:t>
            </a:r>
            <a:endParaRPr kumimoji="1" lang="en-US" altLang="ja-JP" sz="2400" dirty="0">
              <a:latin typeface="Segoe UI" panose="020B0502040204020203" pitchFamily="34" charset="0"/>
              <a:ea typeface="游ゴシック" panose="020B0400000000000000" pitchFamily="50" charset="-128"/>
            </a:endParaRPr>
          </a:p>
        </p:txBody>
      </p:sp>
      <p:sp>
        <p:nvSpPr>
          <p:cNvPr id="4" name="平行四辺形 3">
            <a:extLst>
              <a:ext uri="{FF2B5EF4-FFF2-40B4-BE49-F238E27FC236}">
                <a16:creationId xmlns:a16="http://schemas.microsoft.com/office/drawing/2014/main" id="{43013A94-6840-E3CD-134A-506F1C00231B}"/>
              </a:ext>
            </a:extLst>
          </p:cNvPr>
          <p:cNvSpPr/>
          <p:nvPr/>
        </p:nvSpPr>
        <p:spPr>
          <a:xfrm>
            <a:off x="80447" y="292738"/>
            <a:ext cx="2304000" cy="59522"/>
          </a:xfrm>
          <a:prstGeom prst="parallelogram">
            <a:avLst>
              <a:gd name="adj" fmla="val 52443"/>
            </a:avLst>
          </a:prstGeom>
          <a:solidFill>
            <a:schemeClr val="accent5">
              <a:lumMod val="60000"/>
              <a:lumOff val="40000"/>
              <a:alpha val="3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523C83C8-AE93-3244-841E-9A22CE2C3856}"/>
              </a:ext>
            </a:extLst>
          </p:cNvPr>
          <p:cNvSpPr txBox="1"/>
          <p:nvPr/>
        </p:nvSpPr>
        <p:spPr>
          <a:xfrm>
            <a:off x="1745008" y="2597469"/>
            <a:ext cx="7850593"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関東経済産業局　ヘルスケア産業室　奥澤、大西、小嶋</a:t>
            </a:r>
            <a:endParaRPr kumimoji="1" lang="en-US" altLang="ja-JP" sz="2400" dirty="0">
              <a:latin typeface="Segoe UI" panose="020B0502040204020203" pitchFamily="34" charset="0"/>
              <a:ea typeface="游ゴシック" panose="020B0400000000000000" pitchFamily="50" charset="-128"/>
            </a:endParaRPr>
          </a:p>
        </p:txBody>
      </p:sp>
      <p:pic>
        <p:nvPicPr>
          <p:cNvPr id="10" name="グラフィックス 9" descr="電話 単色塗りつぶし">
            <a:extLst>
              <a:ext uri="{FF2B5EF4-FFF2-40B4-BE49-F238E27FC236}">
                <a16:creationId xmlns:a16="http://schemas.microsoft.com/office/drawing/2014/main" id="{A08F37A5-040D-0E5D-D640-9A1A5E2118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9977" y="3174073"/>
            <a:ext cx="702095" cy="702095"/>
          </a:xfrm>
          <a:prstGeom prst="rect">
            <a:avLst/>
          </a:prstGeom>
        </p:spPr>
      </p:pic>
      <p:pic>
        <p:nvPicPr>
          <p:cNvPr id="12" name="グラフィックス 11" descr="封筒 単色塗りつぶし">
            <a:extLst>
              <a:ext uri="{FF2B5EF4-FFF2-40B4-BE49-F238E27FC236}">
                <a16:creationId xmlns:a16="http://schemas.microsoft.com/office/drawing/2014/main" id="{5FA3C174-26BA-7C0C-89F9-8171EC74E23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9977" y="3870756"/>
            <a:ext cx="702095" cy="702095"/>
          </a:xfrm>
          <a:prstGeom prst="rect">
            <a:avLst/>
          </a:prstGeom>
        </p:spPr>
      </p:pic>
      <p:sp>
        <p:nvSpPr>
          <p:cNvPr id="15" name="テキスト ボックス 14">
            <a:extLst>
              <a:ext uri="{FF2B5EF4-FFF2-40B4-BE49-F238E27FC236}">
                <a16:creationId xmlns:a16="http://schemas.microsoft.com/office/drawing/2014/main" id="{9770CCFA-6F79-8309-1089-2F183EB26CBA}"/>
              </a:ext>
            </a:extLst>
          </p:cNvPr>
          <p:cNvSpPr txBox="1"/>
          <p:nvPr/>
        </p:nvSpPr>
        <p:spPr>
          <a:xfrm>
            <a:off x="1745008" y="3294219"/>
            <a:ext cx="5552767" cy="461665"/>
          </a:xfrm>
          <a:prstGeom prst="rect">
            <a:avLst/>
          </a:prstGeom>
          <a:noFill/>
        </p:spPr>
        <p:txBody>
          <a:bodyPr wrap="square" rtlCol="0">
            <a:spAutoFit/>
          </a:bodyPr>
          <a:lstStyle/>
          <a:p>
            <a:r>
              <a:rPr kumimoji="1" lang="en-US" altLang="ja-JP" sz="2400" dirty="0">
                <a:latin typeface="Segoe UI" panose="020B0502040204020203" pitchFamily="34" charset="0"/>
                <a:ea typeface="游ゴシック" panose="020B0400000000000000" pitchFamily="50" charset="-128"/>
              </a:rPr>
              <a:t>048-600-0342</a:t>
            </a:r>
          </a:p>
        </p:txBody>
      </p:sp>
      <p:sp>
        <p:nvSpPr>
          <p:cNvPr id="16" name="テキスト ボックス 15">
            <a:extLst>
              <a:ext uri="{FF2B5EF4-FFF2-40B4-BE49-F238E27FC236}">
                <a16:creationId xmlns:a16="http://schemas.microsoft.com/office/drawing/2014/main" id="{0BBD9FED-8003-6FAA-12B9-2D6AD9428AB8}"/>
              </a:ext>
            </a:extLst>
          </p:cNvPr>
          <p:cNvSpPr txBox="1"/>
          <p:nvPr/>
        </p:nvSpPr>
        <p:spPr>
          <a:xfrm>
            <a:off x="1745008" y="3990970"/>
            <a:ext cx="5552767" cy="461665"/>
          </a:xfrm>
          <a:prstGeom prst="rect">
            <a:avLst/>
          </a:prstGeom>
          <a:noFill/>
        </p:spPr>
        <p:txBody>
          <a:bodyPr wrap="square" rtlCol="0">
            <a:spAutoFit/>
          </a:bodyPr>
          <a:lstStyle/>
          <a:p>
            <a:r>
              <a:rPr kumimoji="1" lang="en-US" altLang="ja-JP" sz="2400" dirty="0">
                <a:latin typeface="Segoe UI" panose="020B0502040204020203" pitchFamily="34" charset="0"/>
                <a:ea typeface="游ゴシック" panose="020B0400000000000000" pitchFamily="50" charset="-128"/>
              </a:rPr>
              <a:t>bzl-kanto-healthcare@meti.go.jp</a:t>
            </a:r>
          </a:p>
        </p:txBody>
      </p:sp>
      <p:pic>
        <p:nvPicPr>
          <p:cNvPr id="19" name="グラフィックス 18" descr="ユーザー 単色塗りつぶし">
            <a:extLst>
              <a:ext uri="{FF2B5EF4-FFF2-40B4-BE49-F238E27FC236}">
                <a16:creationId xmlns:a16="http://schemas.microsoft.com/office/drawing/2014/main" id="{FCD98E74-221B-2514-1EF4-865B05076CF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9977" y="2476191"/>
            <a:ext cx="702095" cy="702095"/>
          </a:xfrm>
          <a:prstGeom prst="rect">
            <a:avLst/>
          </a:prstGeom>
        </p:spPr>
      </p:pic>
      <p:sp>
        <p:nvSpPr>
          <p:cNvPr id="22" name="テキスト ボックス 21">
            <a:extLst>
              <a:ext uri="{FF2B5EF4-FFF2-40B4-BE49-F238E27FC236}">
                <a16:creationId xmlns:a16="http://schemas.microsoft.com/office/drawing/2014/main" id="{13F4400F-370B-043D-95EF-F2E8BE5599FB}"/>
              </a:ext>
            </a:extLst>
          </p:cNvPr>
          <p:cNvSpPr txBox="1"/>
          <p:nvPr/>
        </p:nvSpPr>
        <p:spPr>
          <a:xfrm>
            <a:off x="304804" y="1210493"/>
            <a:ext cx="7850593" cy="461665"/>
          </a:xfrm>
          <a:prstGeom prst="rect">
            <a:avLst/>
          </a:prstGeom>
          <a:noFill/>
        </p:spPr>
        <p:txBody>
          <a:bodyPr wrap="square" rtlCol="0">
            <a:spAutoFit/>
          </a:bodyPr>
          <a:lstStyle/>
          <a:p>
            <a:r>
              <a:rPr kumimoji="1" lang="ja-JP" altLang="en-US" sz="2400" dirty="0">
                <a:latin typeface="Segoe UI" panose="020B0502040204020203" pitchFamily="34" charset="0"/>
                <a:ea typeface="游ゴシック" panose="020B0400000000000000" pitchFamily="50" charset="-128"/>
              </a:rPr>
              <a:t>官民連携で課題を解決していきましょう！</a:t>
            </a:r>
            <a:endParaRPr kumimoji="1" lang="en-US" altLang="ja-JP" sz="2400" dirty="0">
              <a:latin typeface="Segoe UI" panose="020B0502040204020203" pitchFamily="34" charset="0"/>
              <a:ea typeface="游ゴシック" panose="020B0400000000000000" pitchFamily="50" charset="-128"/>
            </a:endParaRPr>
          </a:p>
        </p:txBody>
      </p:sp>
    </p:spTree>
    <p:extLst>
      <p:ext uri="{BB962C8B-B14F-4D97-AF65-F5344CB8AC3E}">
        <p14:creationId xmlns:p14="http://schemas.microsoft.com/office/powerpoint/2010/main" val="207200591"/>
      </p:ext>
    </p:extLst>
  </p:cSld>
  <p:clrMapOvr>
    <a:masterClrMapping/>
  </p:clrMapOvr>
</p:sld>
</file>

<file path=ppt/theme/theme1.xml><?xml version="1.0" encoding="utf-8"?>
<a:theme xmlns:a="http://schemas.openxmlformats.org/drawingml/2006/main" name="Office テーマ">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B795568F88269468A296AB5868CE9B7" ma:contentTypeVersion="13" ma:contentTypeDescription="新しいドキュメントを作成します。" ma:contentTypeScope="" ma:versionID="0834893fc88e8b0ed0b5b4618d96dee2">
  <xsd:schema xmlns:xsd="http://www.w3.org/2001/XMLSchema" xmlns:xs="http://www.w3.org/2001/XMLSchema" xmlns:p="http://schemas.microsoft.com/office/2006/metadata/properties" xmlns:ns2="badd6d64-8fef-4a6e-8362-3cc13c725e0d" xmlns:ns3="9f114352-e42d-421a-8cea-74afedee6331" targetNamespace="http://schemas.microsoft.com/office/2006/metadata/properties" ma:root="true" ma:fieldsID="7814fd5e16ef16d92928c35c747ca190" ns2:_="" ns3:_="">
    <xsd:import namespace="badd6d64-8fef-4a6e-8362-3cc13c725e0d"/>
    <xsd:import namespace="9f114352-e42d-421a-8cea-74afedee63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dd6d64-8fef-4a6e-8362-3cc13c725e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114352-e42d-421a-8cea-74afedee6331"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7" nillable="true" ma:displayName="Taxonomy Catch All Column" ma:hidden="true" ma:list="{76cfa873-52f6-45e4-9b8d-86b3dc5155ea}" ma:internalName="TaxCatchAll" ma:showField="CatchAllData" ma:web="9f114352-e42d-421a-8cea-74afedee63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6766CD-F79A-4FD7-986D-8C814C42F4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dd6d64-8fef-4a6e-8362-3cc13c725e0d"/>
    <ds:schemaRef ds:uri="9f114352-e42d-421a-8cea-74afedee63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5441DD-88AB-4018-ACC7-DBA3F567DA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918</Words>
  <Application>Microsoft Office PowerPoint</Application>
  <PresentationFormat>A4 210 x 297 mm</PresentationFormat>
  <Paragraphs>114</Paragraphs>
  <Slides>8</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Meiryo UI</vt:lpstr>
      <vt:lpstr>ＭＳ Ｐゴシック</vt:lpstr>
      <vt:lpstr>游ゴシック</vt:lpstr>
      <vt:lpstr>Arial</vt:lpstr>
      <vt:lpstr>Calibri</vt:lpstr>
      <vt:lpstr>Calibri Light</vt:lpstr>
      <vt:lpstr>Segoe UI</vt:lpstr>
      <vt:lpstr>Wingdings</vt:lpstr>
      <vt:lpstr>Office テーマ</vt:lpstr>
      <vt:lpstr>ガバメントピッチへのお誘い -地域課題解決は官民連携で-</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ガバメントピッチへのお誘い -地域課題解決は官民連携で-</dc:title>
  <dc:creator/>
  <cp:lastModifiedBy/>
  <cp:revision>2</cp:revision>
  <dcterms:created xsi:type="dcterms:W3CDTF">2024-07-03T04:40:01Z</dcterms:created>
  <dcterms:modified xsi:type="dcterms:W3CDTF">2024-07-04T23:52:00Z</dcterms:modified>
</cp:coreProperties>
</file>