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7"/>
  </p:notesMasterIdLst>
  <p:sldIdLst>
    <p:sldId id="2147380126" r:id="rId5"/>
    <p:sldId id="2147380139" r:id="rId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F8429F-6E3E-4526-90E6-D9D1D851E42E}" v="21" dt="2023-08-13T23:39:19.8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44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西 大空" userId="d597837c-c685-434d-a121-1a06ae6094da" providerId="ADAL" clId="{BBF8429F-6E3E-4526-90E6-D9D1D851E42E}"/>
    <pc:docChg chg="modSld">
      <pc:chgData name="大西 大空" userId="d597837c-c685-434d-a121-1a06ae6094da" providerId="ADAL" clId="{BBF8429F-6E3E-4526-90E6-D9D1D851E42E}" dt="2023-08-13T23:39:19.838" v="123"/>
      <pc:docMkLst>
        <pc:docMk/>
      </pc:docMkLst>
      <pc:sldChg chg="addSp modSp mod">
        <pc:chgData name="大西 大空" userId="d597837c-c685-434d-a121-1a06ae6094da" providerId="ADAL" clId="{BBF8429F-6E3E-4526-90E6-D9D1D851E42E}" dt="2023-08-13T23:39:19.838" v="123"/>
        <pc:sldMkLst>
          <pc:docMk/>
          <pc:sldMk cId="3356937474" sldId="2147380126"/>
        </pc:sldMkLst>
        <pc:spChg chg="add mod">
          <ac:chgData name="大西 大空" userId="d597837c-c685-434d-a121-1a06ae6094da" providerId="ADAL" clId="{BBF8429F-6E3E-4526-90E6-D9D1D851E42E}" dt="2023-08-13T23:36:51.998" v="59" actId="1038"/>
          <ac:spMkLst>
            <pc:docMk/>
            <pc:sldMk cId="3356937474" sldId="2147380126"/>
            <ac:spMk id="5" creationId="{4B2B0D44-D9AF-E80A-F034-1CFDF20AB773}"/>
          </ac:spMkLst>
        </pc:spChg>
        <pc:spChg chg="mod">
          <ac:chgData name="大西 大空" userId="d597837c-c685-434d-a121-1a06ae6094da" providerId="ADAL" clId="{BBF8429F-6E3E-4526-90E6-D9D1D851E42E}" dt="2023-08-13T23:36:51.998" v="59" actId="1038"/>
          <ac:spMkLst>
            <pc:docMk/>
            <pc:sldMk cId="3356937474" sldId="2147380126"/>
            <ac:spMk id="32" creationId="{20DFAB60-B5A9-44AD-8CBE-B9A4779BB804}"/>
          </ac:spMkLst>
        </pc:spChg>
        <pc:spChg chg="mod">
          <ac:chgData name="大西 大空" userId="d597837c-c685-434d-a121-1a06ae6094da" providerId="ADAL" clId="{BBF8429F-6E3E-4526-90E6-D9D1D851E42E}" dt="2023-08-13T23:36:51.998" v="59" actId="1038"/>
          <ac:spMkLst>
            <pc:docMk/>
            <pc:sldMk cId="3356937474" sldId="2147380126"/>
            <ac:spMk id="33" creationId="{E180BAD1-49AE-91F4-A252-B2455F50BC5A}"/>
          </ac:spMkLst>
        </pc:spChg>
        <pc:spChg chg="mod">
          <ac:chgData name="大西 大空" userId="d597837c-c685-434d-a121-1a06ae6094da" providerId="ADAL" clId="{BBF8429F-6E3E-4526-90E6-D9D1D851E42E}" dt="2023-08-13T23:39:19.838" v="123"/>
          <ac:spMkLst>
            <pc:docMk/>
            <pc:sldMk cId="3356937474" sldId="2147380126"/>
            <ac:spMk id="42" creationId="{1992FAA4-BB6C-231A-BFBE-B44B6F1CA390}"/>
          </ac:spMkLst>
        </pc:spChg>
        <pc:spChg chg="mod">
          <ac:chgData name="大西 大空" userId="d597837c-c685-434d-a121-1a06ae6094da" providerId="ADAL" clId="{BBF8429F-6E3E-4526-90E6-D9D1D851E42E}" dt="2023-08-13T23:36:51.998" v="59" actId="1038"/>
          <ac:spMkLst>
            <pc:docMk/>
            <pc:sldMk cId="3356937474" sldId="2147380126"/>
            <ac:spMk id="70" creationId="{B96938A8-CD89-9B75-C12A-2AD3FD0E3465}"/>
          </ac:spMkLst>
        </pc:spChg>
        <pc:spChg chg="mod">
          <ac:chgData name="大西 大空" userId="d597837c-c685-434d-a121-1a06ae6094da" providerId="ADAL" clId="{BBF8429F-6E3E-4526-90E6-D9D1D851E42E}" dt="2023-08-13T23:38:24.627" v="110"/>
          <ac:spMkLst>
            <pc:docMk/>
            <pc:sldMk cId="3356937474" sldId="2147380126"/>
            <ac:spMk id="81" creationId="{1F082E43-0C64-B025-DB1B-FDDFE276A83B}"/>
          </ac:spMkLst>
        </pc:spChg>
        <pc:picChg chg="mod">
          <ac:chgData name="大西 大空" userId="d597837c-c685-434d-a121-1a06ae6094da" providerId="ADAL" clId="{BBF8429F-6E3E-4526-90E6-D9D1D851E42E}" dt="2023-08-13T23:36:51.998" v="59" actId="1038"/>
          <ac:picMkLst>
            <pc:docMk/>
            <pc:sldMk cId="3356937474" sldId="2147380126"/>
            <ac:picMk id="24" creationId="{0EF73814-D2A2-46CE-86CD-3F8F0F5C9950}"/>
          </ac:picMkLst>
        </pc:picChg>
        <pc:picChg chg="mod">
          <ac:chgData name="大西 大空" userId="d597837c-c685-434d-a121-1a06ae6094da" providerId="ADAL" clId="{BBF8429F-6E3E-4526-90E6-D9D1D851E42E}" dt="2023-08-13T23:36:51.998" v="59" actId="1038"/>
          <ac:picMkLst>
            <pc:docMk/>
            <pc:sldMk cId="3356937474" sldId="2147380126"/>
            <ac:picMk id="25" creationId="{176ADD61-8104-FA1B-68F1-7767E579C290}"/>
          </ac:picMkLst>
        </pc:picChg>
        <pc:picChg chg="mod">
          <ac:chgData name="大西 大空" userId="d597837c-c685-434d-a121-1a06ae6094da" providerId="ADAL" clId="{BBF8429F-6E3E-4526-90E6-D9D1D851E42E}" dt="2023-08-13T23:36:51.998" v="59" actId="1038"/>
          <ac:picMkLst>
            <pc:docMk/>
            <pc:sldMk cId="3356937474" sldId="2147380126"/>
            <ac:picMk id="27" creationId="{47B02F4C-38A5-69BD-1A19-266B5DF391FE}"/>
          </ac:picMkLst>
        </pc:picChg>
        <pc:picChg chg="mod">
          <ac:chgData name="大西 大空" userId="d597837c-c685-434d-a121-1a06ae6094da" providerId="ADAL" clId="{BBF8429F-6E3E-4526-90E6-D9D1D851E42E}" dt="2023-08-13T23:36:51.998" v="59" actId="1038"/>
          <ac:picMkLst>
            <pc:docMk/>
            <pc:sldMk cId="3356937474" sldId="2147380126"/>
            <ac:picMk id="29" creationId="{117D6963-8169-003E-2015-0D49EA4631AA}"/>
          </ac:picMkLst>
        </pc:picChg>
        <pc:picChg chg="mod">
          <ac:chgData name="大西 大空" userId="d597837c-c685-434d-a121-1a06ae6094da" providerId="ADAL" clId="{BBF8429F-6E3E-4526-90E6-D9D1D851E42E}" dt="2023-08-13T23:36:51.998" v="59" actId="1038"/>
          <ac:picMkLst>
            <pc:docMk/>
            <pc:sldMk cId="3356937474" sldId="2147380126"/>
            <ac:picMk id="30" creationId="{1FE22EF7-D2E2-EF99-99A6-946768EBAEFD}"/>
          </ac:picMkLst>
        </pc:picChg>
        <pc:cxnChg chg="mod">
          <ac:chgData name="大西 大空" userId="d597837c-c685-434d-a121-1a06ae6094da" providerId="ADAL" clId="{BBF8429F-6E3E-4526-90E6-D9D1D851E42E}" dt="2023-08-13T23:36:51.998" v="59" actId="1038"/>
          <ac:cxnSpMkLst>
            <pc:docMk/>
            <pc:sldMk cId="3356937474" sldId="2147380126"/>
            <ac:cxnSpMk id="26" creationId="{92A0755A-6C08-EA81-BAC7-D7E7FFFFC9E2}"/>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A9BEE2-F368-49B5-B979-E37984B1D4B0}" type="datetimeFigureOut">
              <a:rPr kumimoji="1" lang="ja-JP" altLang="en-US" smtClean="0"/>
              <a:t>2023/8/25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D7D55-0202-4C3D-941D-23A7E293E45E}" type="slidenum">
              <a:rPr kumimoji="1" lang="ja-JP" altLang="en-US" smtClean="0"/>
              <a:t>‹#›</a:t>
            </a:fld>
            <a:endParaRPr kumimoji="1" lang="ja-JP" altLang="en-US"/>
          </a:p>
        </p:txBody>
      </p:sp>
    </p:spTree>
    <p:extLst>
      <p:ext uri="{BB962C8B-B14F-4D97-AF65-F5344CB8AC3E}">
        <p14:creationId xmlns:p14="http://schemas.microsoft.com/office/powerpoint/2010/main" val="18238571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日付プレースホルダー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itchFamily="50" charset="-128"/>
                <a:ea typeface="ＭＳ Ｐゴシック" pitchFamily="50" charset="-128"/>
                <a:cs typeface="+mn-cs"/>
              </a:rPr>
              <a:t>機密性○</a:t>
            </a:r>
            <a:endParaRPr kumimoji="1" lang="en-US" altLang="ja-JP" sz="1400" b="0" i="0" u="none" strike="noStrike" kern="1200" cap="none" spc="0" normalizeH="0" baseline="0" noProof="0" dirty="0">
              <a:ln>
                <a:noFill/>
              </a:ln>
              <a:solidFill>
                <a:prstClr val="black"/>
              </a:solidFill>
              <a:effectLst/>
              <a:uLnTx/>
              <a:uFillTx/>
              <a:latin typeface="ＭＳ Ｐゴシック" pitchFamily="50" charset="-128"/>
              <a:ea typeface="ＭＳ Ｐゴシック" pitchFamily="50" charset="-128"/>
              <a:cs typeface="+mn-cs"/>
            </a:endParaRPr>
          </a:p>
        </p:txBody>
      </p:sp>
    </p:spTree>
    <p:extLst>
      <p:ext uri="{BB962C8B-B14F-4D97-AF65-F5344CB8AC3E}">
        <p14:creationId xmlns:p14="http://schemas.microsoft.com/office/powerpoint/2010/main" val="3959819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8AFA8CE-BD2F-477B-9F45-39A621F3F2FD}"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3449212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AFA8CE-BD2F-477B-9F45-39A621F3F2FD}"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3412688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AFA8CE-BD2F-477B-9F45-39A621F3F2FD}"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85140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F034B4FF-2509-44E1-8516-C488D539A5F1}" type="datetime1">
              <a:rPr kumimoji="1" lang="ja-JP" altLang="en-US" smtClean="0"/>
              <a:t>2023/8/25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1552040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AFA8CE-BD2F-477B-9F45-39A621F3F2FD}"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571996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8AFA8CE-BD2F-477B-9F45-39A621F3F2FD}"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3496868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8AFA8CE-BD2F-477B-9F45-39A621F3F2FD}"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3031171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AFA8CE-BD2F-477B-9F45-39A621F3F2FD}" type="datetimeFigureOut">
              <a:rPr kumimoji="1" lang="ja-JP" altLang="en-US" smtClean="0"/>
              <a:t>2023/8/25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1724776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AFA8CE-BD2F-477B-9F45-39A621F3F2FD}" type="datetimeFigureOut">
              <a:rPr kumimoji="1" lang="ja-JP" altLang="en-US" smtClean="0"/>
              <a:t>2023/8/25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2775100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FA8CE-BD2F-477B-9F45-39A621F3F2FD}" type="datetimeFigureOut">
              <a:rPr kumimoji="1" lang="ja-JP" altLang="en-US" smtClean="0"/>
              <a:t>2023/8/25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2780578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AFA8CE-BD2F-477B-9F45-39A621F3F2FD}"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893070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AFA8CE-BD2F-477B-9F45-39A621F3F2FD}"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2265234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FA8CE-BD2F-477B-9F45-39A621F3F2FD}" type="datetimeFigureOut">
              <a:rPr kumimoji="1" lang="ja-JP" altLang="en-US" smtClean="0"/>
              <a:t>2023/8/25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E9B0F-86D8-47E8-8B69-38A164F47443}" type="slidenum">
              <a:rPr kumimoji="1" lang="ja-JP" altLang="en-US" smtClean="0"/>
              <a:t>‹#›</a:t>
            </a:fld>
            <a:endParaRPr kumimoji="1" lang="ja-JP" altLang="en-US"/>
          </a:p>
        </p:txBody>
      </p:sp>
    </p:spTree>
    <p:extLst>
      <p:ext uri="{BB962C8B-B14F-4D97-AF65-F5344CB8AC3E}">
        <p14:creationId xmlns:p14="http://schemas.microsoft.com/office/powerpoint/2010/main" val="3360612025"/>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71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microsoft.com/office/2007/relationships/hdphoto" Target="../media/hdphoto6.wdp"/><Relationship Id="rId3" Type="http://schemas.microsoft.com/office/2007/relationships/hdphoto" Target="../media/hdphoto1.wdp"/><Relationship Id="rId7" Type="http://schemas.microsoft.com/office/2007/relationships/hdphoto" Target="../media/hdphoto3.wdp"/><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11" Type="http://schemas.microsoft.com/office/2007/relationships/hdphoto" Target="../media/hdphoto5.wdp"/><Relationship Id="rId5" Type="http://schemas.microsoft.com/office/2007/relationships/hdphoto" Target="../media/hdphoto2.wdp"/><Relationship Id="rId10" Type="http://schemas.openxmlformats.org/officeDocument/2006/relationships/image" Target="../media/image5.png"/><Relationship Id="rId4" Type="http://schemas.openxmlformats.org/officeDocument/2006/relationships/image" Target="../media/image2.png"/><Relationship Id="rId9" Type="http://schemas.microsoft.com/office/2007/relationships/hdphoto" Target="../media/hdphoto4.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2EDF7AF-A01A-F9ED-4A20-C23D8124945F}"/>
              </a:ext>
            </a:extLst>
          </p:cNvPr>
          <p:cNvSpPr txBox="1"/>
          <p:nvPr/>
        </p:nvSpPr>
        <p:spPr>
          <a:xfrm>
            <a:off x="-1" y="0"/>
            <a:ext cx="9909590" cy="461665"/>
          </a:xfrm>
          <a:prstGeom prst="rect">
            <a:avLst/>
          </a:prstGeom>
          <a:solidFill>
            <a:schemeClr val="accent5">
              <a:lumMod val="75000"/>
            </a:schemeClr>
          </a:solidFill>
        </p:spPr>
        <p:txBody>
          <a:bodyPr wrap="square" rtlCol="0">
            <a:spAutoFit/>
          </a:bodyPr>
          <a:lstStyle/>
          <a:p>
            <a:r>
              <a:rPr kumimoji="1" lang="ja-JP" altLang="en-US" sz="2400" b="1" dirty="0">
                <a:solidFill>
                  <a:schemeClr val="bg1"/>
                </a:solidFill>
              </a:rPr>
              <a:t> ガバメントピッチ</a:t>
            </a:r>
            <a:r>
              <a:rPr kumimoji="1" lang="ja-JP" altLang="en-US" b="1" dirty="0">
                <a:solidFill>
                  <a:schemeClr val="bg1"/>
                </a:solidFill>
              </a:rPr>
              <a:t>（自治体</a:t>
            </a:r>
            <a:r>
              <a:rPr kumimoji="1" lang="en-US" altLang="ja-JP" b="1" dirty="0">
                <a:solidFill>
                  <a:schemeClr val="bg1"/>
                </a:solidFill>
              </a:rPr>
              <a:t>×</a:t>
            </a:r>
            <a:r>
              <a:rPr kumimoji="1" lang="ja-JP" altLang="en-US" b="1" dirty="0">
                <a:solidFill>
                  <a:schemeClr val="bg1"/>
                </a:solidFill>
              </a:rPr>
              <a:t>ヘルスケア企業 課題解決プロジェクトの創出）</a:t>
            </a:r>
            <a:endParaRPr kumimoji="1" lang="ja-JP" altLang="en-US" sz="2400" b="1" dirty="0">
              <a:solidFill>
                <a:schemeClr val="bg1"/>
              </a:solidFill>
            </a:endParaRPr>
          </a:p>
        </p:txBody>
      </p:sp>
      <p:sp>
        <p:nvSpPr>
          <p:cNvPr id="81" name="テキスト ボックス 80">
            <a:extLst>
              <a:ext uri="{FF2B5EF4-FFF2-40B4-BE49-F238E27FC236}">
                <a16:creationId xmlns:a16="http://schemas.microsoft.com/office/drawing/2014/main" id="{1F082E43-0C64-B025-DB1B-FDDFE276A83B}"/>
              </a:ext>
            </a:extLst>
          </p:cNvPr>
          <p:cNvSpPr txBox="1"/>
          <p:nvPr/>
        </p:nvSpPr>
        <p:spPr>
          <a:xfrm>
            <a:off x="3589" y="6342931"/>
            <a:ext cx="9906000" cy="523220"/>
          </a:xfrm>
          <a:prstGeom prst="rect">
            <a:avLst/>
          </a:prstGeom>
          <a:solidFill>
            <a:schemeClr val="accent5">
              <a:lumMod val="75000"/>
            </a:schemeClr>
          </a:solidFill>
        </p:spPr>
        <p:txBody>
          <a:bodyPr wrap="square" rtlCol="0">
            <a:spAutoFit/>
          </a:bodyPr>
          <a:lstStyle/>
          <a:p>
            <a:pPr algn="ctr"/>
            <a:r>
              <a:rPr kumimoji="1" lang="ja-JP" altLang="en-US" sz="2800" b="1" dirty="0">
                <a:solidFill>
                  <a:schemeClr val="bg1"/>
                </a:solidFill>
              </a:rPr>
              <a:t>地域課題解決に取り組むパートナーとして連携</a:t>
            </a:r>
          </a:p>
        </p:txBody>
      </p:sp>
      <p:sp>
        <p:nvSpPr>
          <p:cNvPr id="3" name="正方形/長方形 2">
            <a:extLst>
              <a:ext uri="{FF2B5EF4-FFF2-40B4-BE49-F238E27FC236}">
                <a16:creationId xmlns:a16="http://schemas.microsoft.com/office/drawing/2014/main" id="{99EAAEFD-72C4-4689-A870-ED885777C63C}"/>
              </a:ext>
            </a:extLst>
          </p:cNvPr>
          <p:cNvSpPr/>
          <p:nvPr/>
        </p:nvSpPr>
        <p:spPr>
          <a:xfrm>
            <a:off x="332299" y="1573728"/>
            <a:ext cx="4256389" cy="208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Picture 12" descr="R:\【省内共有】職員共有ファイル限定（担当者・所属を記載のこと）\テンプレート共有システム\ppt用素材\ピクトグラム\公的機関.png">
            <a:extLst>
              <a:ext uri="{FF2B5EF4-FFF2-40B4-BE49-F238E27FC236}">
                <a16:creationId xmlns:a16="http://schemas.microsoft.com/office/drawing/2014/main" id="{974A41D0-E5B2-0295-FD47-493300F2C7BC}"/>
              </a:ext>
            </a:extLst>
          </p:cNvPr>
          <p:cNvPicPr>
            <a:picLocks noChangeAspect="1" noChangeArrowheads="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178136" y="2845063"/>
            <a:ext cx="583674" cy="506123"/>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グループ化 9">
            <a:extLst>
              <a:ext uri="{FF2B5EF4-FFF2-40B4-BE49-F238E27FC236}">
                <a16:creationId xmlns:a16="http://schemas.microsoft.com/office/drawing/2014/main" id="{E862F96A-2BC8-FF9B-1038-233F6A9FBBEA}"/>
              </a:ext>
            </a:extLst>
          </p:cNvPr>
          <p:cNvGrpSpPr/>
          <p:nvPr/>
        </p:nvGrpSpPr>
        <p:grpSpPr>
          <a:xfrm>
            <a:off x="3203209" y="2123175"/>
            <a:ext cx="461913" cy="369332"/>
            <a:chOff x="5194169" y="2190193"/>
            <a:chExt cx="584193" cy="369963"/>
          </a:xfrm>
        </p:grpSpPr>
        <p:sp>
          <p:nvSpPr>
            <p:cNvPr id="11" name="楕円 10">
              <a:extLst>
                <a:ext uri="{FF2B5EF4-FFF2-40B4-BE49-F238E27FC236}">
                  <a16:creationId xmlns:a16="http://schemas.microsoft.com/office/drawing/2014/main" id="{7D8800EF-1C7F-EB81-01A2-FBA25284567D}"/>
                </a:ext>
              </a:extLst>
            </p:cNvPr>
            <p:cNvSpPr/>
            <p:nvPr/>
          </p:nvSpPr>
          <p:spPr>
            <a:xfrm>
              <a:off x="5194169" y="2300574"/>
              <a:ext cx="584193" cy="259582"/>
            </a:xfrm>
            <a:prstGeom prst="ellipse">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F08D0858-E5B9-F2A5-5B7B-72B08F31B0B0}"/>
                </a:ext>
              </a:extLst>
            </p:cNvPr>
            <p:cNvSpPr/>
            <p:nvPr/>
          </p:nvSpPr>
          <p:spPr>
            <a:xfrm>
              <a:off x="5378297" y="2323672"/>
              <a:ext cx="216000" cy="216000"/>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a:extLst>
                <a:ext uri="{FF2B5EF4-FFF2-40B4-BE49-F238E27FC236}">
                  <a16:creationId xmlns:a16="http://schemas.microsoft.com/office/drawing/2014/main" id="{EFC8CD1D-9BD0-A5A4-1DE2-1D51B1DD7E8B}"/>
                </a:ext>
              </a:extLst>
            </p:cNvPr>
            <p:cNvCxnSpPr/>
            <p:nvPr/>
          </p:nvCxnSpPr>
          <p:spPr>
            <a:xfrm>
              <a:off x="5368828" y="2200308"/>
              <a:ext cx="36000" cy="10800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09C24823-3413-AEFA-BF81-E0445AB821C4}"/>
                </a:ext>
              </a:extLst>
            </p:cNvPr>
            <p:cNvCxnSpPr/>
            <p:nvPr/>
          </p:nvCxnSpPr>
          <p:spPr>
            <a:xfrm>
              <a:off x="5258420" y="2227126"/>
              <a:ext cx="72876" cy="9720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4D48646C-9785-D14B-543D-08CE1986954B}"/>
                </a:ext>
              </a:extLst>
            </p:cNvPr>
            <p:cNvCxnSpPr>
              <a:cxnSpLocks/>
            </p:cNvCxnSpPr>
            <p:nvPr/>
          </p:nvCxnSpPr>
          <p:spPr>
            <a:xfrm flipH="1">
              <a:off x="5576297" y="2200308"/>
              <a:ext cx="36000" cy="10800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3C9FD0A2-7C23-9CBC-5166-E0AED5184ADA}"/>
                </a:ext>
              </a:extLst>
            </p:cNvPr>
            <p:cNvCxnSpPr>
              <a:cxnSpLocks/>
            </p:cNvCxnSpPr>
            <p:nvPr/>
          </p:nvCxnSpPr>
          <p:spPr>
            <a:xfrm flipH="1">
              <a:off x="5652186" y="2232138"/>
              <a:ext cx="72000" cy="9720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7F19BA75-CD81-E078-3549-4DA6314807A9}"/>
                </a:ext>
              </a:extLst>
            </p:cNvPr>
            <p:cNvCxnSpPr/>
            <p:nvPr/>
          </p:nvCxnSpPr>
          <p:spPr>
            <a:xfrm>
              <a:off x="5486265" y="2190193"/>
              <a:ext cx="0" cy="108000"/>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8" name="フリーフォーム: 図形 17">
            <a:extLst>
              <a:ext uri="{FF2B5EF4-FFF2-40B4-BE49-F238E27FC236}">
                <a16:creationId xmlns:a16="http://schemas.microsoft.com/office/drawing/2014/main" id="{AFE360DF-E065-E4B5-8D3C-2AAC7DDF1479}"/>
              </a:ext>
            </a:extLst>
          </p:cNvPr>
          <p:cNvSpPr/>
          <p:nvPr/>
        </p:nvSpPr>
        <p:spPr>
          <a:xfrm>
            <a:off x="1278685" y="2072995"/>
            <a:ext cx="501485" cy="469692"/>
          </a:xfrm>
          <a:custGeom>
            <a:avLst/>
            <a:gdLst>
              <a:gd name="connsiteX0" fmla="*/ 231167 w 462076"/>
              <a:gd name="connsiteY0" fmla="*/ 73891 h 517309"/>
              <a:gd name="connsiteX1" fmla="*/ 111095 w 462076"/>
              <a:gd name="connsiteY1" fmla="*/ 147782 h 517309"/>
              <a:gd name="connsiteX2" fmla="*/ 92622 w 462076"/>
              <a:gd name="connsiteY2" fmla="*/ 221673 h 517309"/>
              <a:gd name="connsiteX3" fmla="*/ 111095 w 462076"/>
              <a:gd name="connsiteY3" fmla="*/ 295564 h 517309"/>
              <a:gd name="connsiteX4" fmla="*/ 332767 w 462076"/>
              <a:gd name="connsiteY4" fmla="*/ 286328 h 517309"/>
              <a:gd name="connsiteX5" fmla="*/ 175749 w 462076"/>
              <a:gd name="connsiteY5" fmla="*/ 286328 h 517309"/>
              <a:gd name="connsiteX6" fmla="*/ 18731 w 462076"/>
              <a:gd name="connsiteY6" fmla="*/ 332509 h 517309"/>
              <a:gd name="connsiteX7" fmla="*/ 55676 w 462076"/>
              <a:gd name="connsiteY7" fmla="*/ 249382 h 517309"/>
              <a:gd name="connsiteX8" fmla="*/ 138804 w 462076"/>
              <a:gd name="connsiteY8" fmla="*/ 175491 h 517309"/>
              <a:gd name="connsiteX9" fmla="*/ 184986 w 462076"/>
              <a:gd name="connsiteY9" fmla="*/ 110837 h 517309"/>
              <a:gd name="connsiteX10" fmla="*/ 231167 w 462076"/>
              <a:gd name="connsiteY10" fmla="*/ 166255 h 517309"/>
              <a:gd name="connsiteX11" fmla="*/ 92622 w 462076"/>
              <a:gd name="connsiteY11" fmla="*/ 304800 h 517309"/>
              <a:gd name="connsiteX12" fmla="*/ 83386 w 462076"/>
              <a:gd name="connsiteY12" fmla="*/ 369455 h 517309"/>
              <a:gd name="connsiteX13" fmla="*/ 92622 w 462076"/>
              <a:gd name="connsiteY13" fmla="*/ 406400 h 517309"/>
              <a:gd name="connsiteX14" fmla="*/ 157276 w 462076"/>
              <a:gd name="connsiteY14" fmla="*/ 397164 h 517309"/>
              <a:gd name="connsiteX15" fmla="*/ 194222 w 462076"/>
              <a:gd name="connsiteY15" fmla="*/ 378691 h 517309"/>
              <a:gd name="connsiteX16" fmla="*/ 212695 w 462076"/>
              <a:gd name="connsiteY16" fmla="*/ 350982 h 517309"/>
              <a:gd name="connsiteX17" fmla="*/ 268113 w 462076"/>
              <a:gd name="connsiteY17" fmla="*/ 304800 h 517309"/>
              <a:gd name="connsiteX18" fmla="*/ 240404 w 462076"/>
              <a:gd name="connsiteY18" fmla="*/ 166255 h 517309"/>
              <a:gd name="connsiteX19" fmla="*/ 231167 w 462076"/>
              <a:gd name="connsiteY19" fmla="*/ 110837 h 517309"/>
              <a:gd name="connsiteX20" fmla="*/ 203458 w 462076"/>
              <a:gd name="connsiteY20" fmla="*/ 101600 h 517309"/>
              <a:gd name="connsiteX21" fmla="*/ 138804 w 462076"/>
              <a:gd name="connsiteY21" fmla="*/ 92364 h 517309"/>
              <a:gd name="connsiteX22" fmla="*/ 92622 w 462076"/>
              <a:gd name="connsiteY22" fmla="*/ 110837 h 517309"/>
              <a:gd name="connsiteX23" fmla="*/ 83386 w 462076"/>
              <a:gd name="connsiteY23" fmla="*/ 157018 h 517309"/>
              <a:gd name="connsiteX24" fmla="*/ 74149 w 462076"/>
              <a:gd name="connsiteY24" fmla="*/ 193964 h 517309"/>
              <a:gd name="connsiteX25" fmla="*/ 64913 w 462076"/>
              <a:gd name="connsiteY25" fmla="*/ 46182 h 517309"/>
              <a:gd name="connsiteX26" fmla="*/ 129567 w 462076"/>
              <a:gd name="connsiteY26" fmla="*/ 83128 h 517309"/>
              <a:gd name="connsiteX27" fmla="*/ 305058 w 462076"/>
              <a:gd name="connsiteY27" fmla="*/ 92364 h 517309"/>
              <a:gd name="connsiteX28" fmla="*/ 277349 w 462076"/>
              <a:gd name="connsiteY28" fmla="*/ 230909 h 517309"/>
              <a:gd name="connsiteX29" fmla="*/ 258876 w 462076"/>
              <a:gd name="connsiteY29" fmla="*/ 277091 h 517309"/>
              <a:gd name="connsiteX30" fmla="*/ 203458 w 462076"/>
              <a:gd name="connsiteY30" fmla="*/ 240146 h 517309"/>
              <a:gd name="connsiteX31" fmla="*/ 184986 w 462076"/>
              <a:gd name="connsiteY31" fmla="*/ 212437 h 517309"/>
              <a:gd name="connsiteX32" fmla="*/ 166513 w 462076"/>
              <a:gd name="connsiteY32" fmla="*/ 175491 h 517309"/>
              <a:gd name="connsiteX33" fmla="*/ 111095 w 462076"/>
              <a:gd name="connsiteY33" fmla="*/ 157018 h 517309"/>
              <a:gd name="connsiteX34" fmla="*/ 27967 w 462076"/>
              <a:gd name="connsiteY34" fmla="*/ 166255 h 517309"/>
              <a:gd name="connsiteX35" fmla="*/ 258 w 462076"/>
              <a:gd name="connsiteY35" fmla="*/ 240146 h 517309"/>
              <a:gd name="connsiteX36" fmla="*/ 18731 w 462076"/>
              <a:gd name="connsiteY36" fmla="*/ 350982 h 517309"/>
              <a:gd name="connsiteX37" fmla="*/ 27967 w 462076"/>
              <a:gd name="connsiteY37" fmla="*/ 378691 h 517309"/>
              <a:gd name="connsiteX38" fmla="*/ 64913 w 462076"/>
              <a:gd name="connsiteY38" fmla="*/ 434109 h 517309"/>
              <a:gd name="connsiteX39" fmla="*/ 101858 w 462076"/>
              <a:gd name="connsiteY39" fmla="*/ 461818 h 517309"/>
              <a:gd name="connsiteX40" fmla="*/ 175749 w 462076"/>
              <a:gd name="connsiteY40" fmla="*/ 406400 h 517309"/>
              <a:gd name="connsiteX41" fmla="*/ 212695 w 462076"/>
              <a:gd name="connsiteY41" fmla="*/ 397164 h 517309"/>
              <a:gd name="connsiteX42" fmla="*/ 295822 w 462076"/>
              <a:gd name="connsiteY42" fmla="*/ 369455 h 517309"/>
              <a:gd name="connsiteX43" fmla="*/ 323531 w 462076"/>
              <a:gd name="connsiteY43" fmla="*/ 267855 h 517309"/>
              <a:gd name="connsiteX44" fmla="*/ 295822 w 462076"/>
              <a:gd name="connsiteY44" fmla="*/ 230909 h 517309"/>
              <a:gd name="connsiteX45" fmla="*/ 277349 w 462076"/>
              <a:gd name="connsiteY45" fmla="*/ 203200 h 517309"/>
              <a:gd name="connsiteX46" fmla="*/ 258876 w 462076"/>
              <a:gd name="connsiteY46" fmla="*/ 9237 h 517309"/>
              <a:gd name="connsiteX47" fmla="*/ 203458 w 462076"/>
              <a:gd name="connsiteY47" fmla="*/ 0 h 517309"/>
              <a:gd name="connsiteX48" fmla="*/ 157276 w 462076"/>
              <a:gd name="connsiteY48" fmla="*/ 27709 h 517309"/>
              <a:gd name="connsiteX49" fmla="*/ 148040 w 462076"/>
              <a:gd name="connsiteY49" fmla="*/ 64655 h 517309"/>
              <a:gd name="connsiteX50" fmla="*/ 138804 w 462076"/>
              <a:gd name="connsiteY50" fmla="*/ 277091 h 517309"/>
              <a:gd name="connsiteX51" fmla="*/ 64913 w 462076"/>
              <a:gd name="connsiteY51" fmla="*/ 304800 h 517309"/>
              <a:gd name="connsiteX52" fmla="*/ 55676 w 462076"/>
              <a:gd name="connsiteY52" fmla="*/ 508000 h 517309"/>
              <a:gd name="connsiteX53" fmla="*/ 83386 w 462076"/>
              <a:gd name="connsiteY53" fmla="*/ 517237 h 517309"/>
              <a:gd name="connsiteX54" fmla="*/ 231167 w 462076"/>
              <a:gd name="connsiteY54" fmla="*/ 471055 h 517309"/>
              <a:gd name="connsiteX55" fmla="*/ 277349 w 462076"/>
              <a:gd name="connsiteY55" fmla="*/ 369455 h 517309"/>
              <a:gd name="connsiteX56" fmla="*/ 360476 w 462076"/>
              <a:gd name="connsiteY56" fmla="*/ 267855 h 517309"/>
              <a:gd name="connsiteX57" fmla="*/ 443604 w 462076"/>
              <a:gd name="connsiteY57" fmla="*/ 258618 h 517309"/>
              <a:gd name="connsiteX58" fmla="*/ 462076 w 462076"/>
              <a:gd name="connsiteY58" fmla="*/ 212437 h 517309"/>
              <a:gd name="connsiteX59" fmla="*/ 332767 w 462076"/>
              <a:gd name="connsiteY59" fmla="*/ 46182 h 517309"/>
              <a:gd name="connsiteX60" fmla="*/ 323531 w 462076"/>
              <a:gd name="connsiteY60" fmla="*/ 129309 h 517309"/>
              <a:gd name="connsiteX61" fmla="*/ 305058 w 462076"/>
              <a:gd name="connsiteY61" fmla="*/ 387928 h 517309"/>
              <a:gd name="connsiteX62" fmla="*/ 295822 w 462076"/>
              <a:gd name="connsiteY62" fmla="*/ 434109 h 517309"/>
              <a:gd name="connsiteX63" fmla="*/ 369713 w 462076"/>
              <a:gd name="connsiteY63" fmla="*/ 498764 h 517309"/>
              <a:gd name="connsiteX64" fmla="*/ 397422 w 462076"/>
              <a:gd name="connsiteY64" fmla="*/ 489528 h 517309"/>
              <a:gd name="connsiteX65" fmla="*/ 434367 w 462076"/>
              <a:gd name="connsiteY65" fmla="*/ 424873 h 517309"/>
              <a:gd name="connsiteX66" fmla="*/ 295822 w 462076"/>
              <a:gd name="connsiteY66" fmla="*/ 434109 h 517309"/>
              <a:gd name="connsiteX67" fmla="*/ 268113 w 462076"/>
              <a:gd name="connsiteY67" fmla="*/ 369455 h 517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462076" h="517309">
                <a:moveTo>
                  <a:pt x="231167" y="73891"/>
                </a:moveTo>
                <a:cubicBezTo>
                  <a:pt x="190828" y="92227"/>
                  <a:pt x="128907" y="98799"/>
                  <a:pt x="111095" y="147782"/>
                </a:cubicBezTo>
                <a:cubicBezTo>
                  <a:pt x="102419" y="171642"/>
                  <a:pt x="98780" y="197043"/>
                  <a:pt x="92622" y="221673"/>
                </a:cubicBezTo>
                <a:cubicBezTo>
                  <a:pt x="98780" y="246303"/>
                  <a:pt x="92309" y="278486"/>
                  <a:pt x="111095" y="295564"/>
                </a:cubicBezTo>
                <a:cubicBezTo>
                  <a:pt x="160243" y="340244"/>
                  <a:pt x="299047" y="293072"/>
                  <a:pt x="332767" y="286328"/>
                </a:cubicBezTo>
                <a:cubicBezTo>
                  <a:pt x="264339" y="276552"/>
                  <a:pt x="251605" y="269471"/>
                  <a:pt x="175749" y="286328"/>
                </a:cubicBezTo>
                <a:cubicBezTo>
                  <a:pt x="122492" y="298163"/>
                  <a:pt x="18731" y="332509"/>
                  <a:pt x="18731" y="332509"/>
                </a:cubicBezTo>
                <a:cubicBezTo>
                  <a:pt x="31046" y="304800"/>
                  <a:pt x="37257" y="273469"/>
                  <a:pt x="55676" y="249382"/>
                </a:cubicBezTo>
                <a:cubicBezTo>
                  <a:pt x="78196" y="219932"/>
                  <a:pt x="113508" y="202594"/>
                  <a:pt x="138804" y="175491"/>
                </a:cubicBezTo>
                <a:cubicBezTo>
                  <a:pt x="156875" y="156129"/>
                  <a:pt x="169592" y="132388"/>
                  <a:pt x="184986" y="110837"/>
                </a:cubicBezTo>
                <a:cubicBezTo>
                  <a:pt x="200380" y="129310"/>
                  <a:pt x="232431" y="142242"/>
                  <a:pt x="231167" y="166255"/>
                </a:cubicBezTo>
                <a:cubicBezTo>
                  <a:pt x="224196" y="298691"/>
                  <a:pt x="179926" y="285400"/>
                  <a:pt x="92622" y="304800"/>
                </a:cubicBezTo>
                <a:cubicBezTo>
                  <a:pt x="89543" y="326352"/>
                  <a:pt x="83386" y="347685"/>
                  <a:pt x="83386" y="369455"/>
                </a:cubicBezTo>
                <a:cubicBezTo>
                  <a:pt x="83386" y="382149"/>
                  <a:pt x="80736" y="401943"/>
                  <a:pt x="92622" y="406400"/>
                </a:cubicBezTo>
                <a:cubicBezTo>
                  <a:pt x="113006" y="414044"/>
                  <a:pt x="135725" y="400243"/>
                  <a:pt x="157276" y="397164"/>
                </a:cubicBezTo>
                <a:cubicBezTo>
                  <a:pt x="169591" y="391006"/>
                  <a:pt x="183644" y="387506"/>
                  <a:pt x="194222" y="378691"/>
                </a:cubicBezTo>
                <a:cubicBezTo>
                  <a:pt x="202750" y="371585"/>
                  <a:pt x="204846" y="358831"/>
                  <a:pt x="212695" y="350982"/>
                </a:cubicBezTo>
                <a:cubicBezTo>
                  <a:pt x="229698" y="333979"/>
                  <a:pt x="249640" y="320194"/>
                  <a:pt x="268113" y="304800"/>
                </a:cubicBezTo>
                <a:cubicBezTo>
                  <a:pt x="258877" y="258618"/>
                  <a:pt x="249216" y="212519"/>
                  <a:pt x="240404" y="166255"/>
                </a:cubicBezTo>
                <a:cubicBezTo>
                  <a:pt x="236900" y="147858"/>
                  <a:pt x="240459" y="127097"/>
                  <a:pt x="231167" y="110837"/>
                </a:cubicBezTo>
                <a:cubicBezTo>
                  <a:pt x="226337" y="102384"/>
                  <a:pt x="213005" y="103509"/>
                  <a:pt x="203458" y="101600"/>
                </a:cubicBezTo>
                <a:cubicBezTo>
                  <a:pt x="182111" y="97330"/>
                  <a:pt x="160355" y="95443"/>
                  <a:pt x="138804" y="92364"/>
                </a:cubicBezTo>
                <a:cubicBezTo>
                  <a:pt x="123410" y="98522"/>
                  <a:pt x="103412" y="98249"/>
                  <a:pt x="92622" y="110837"/>
                </a:cubicBezTo>
                <a:cubicBezTo>
                  <a:pt x="82406" y="122756"/>
                  <a:pt x="86792" y="141693"/>
                  <a:pt x="83386" y="157018"/>
                </a:cubicBezTo>
                <a:cubicBezTo>
                  <a:pt x="80632" y="169410"/>
                  <a:pt x="77228" y="181649"/>
                  <a:pt x="74149" y="193964"/>
                </a:cubicBezTo>
                <a:cubicBezTo>
                  <a:pt x="72154" y="187978"/>
                  <a:pt x="13244" y="63405"/>
                  <a:pt x="64913" y="46182"/>
                </a:cubicBezTo>
                <a:cubicBezTo>
                  <a:pt x="88461" y="38333"/>
                  <a:pt x="105192" y="78440"/>
                  <a:pt x="129567" y="83128"/>
                </a:cubicBezTo>
                <a:cubicBezTo>
                  <a:pt x="187091" y="94190"/>
                  <a:pt x="246561" y="89285"/>
                  <a:pt x="305058" y="92364"/>
                </a:cubicBezTo>
                <a:cubicBezTo>
                  <a:pt x="295822" y="138546"/>
                  <a:pt x="288772" y="185219"/>
                  <a:pt x="277349" y="230909"/>
                </a:cubicBezTo>
                <a:cubicBezTo>
                  <a:pt x="273328" y="246994"/>
                  <a:pt x="275328" y="275034"/>
                  <a:pt x="258876" y="277091"/>
                </a:cubicBezTo>
                <a:cubicBezTo>
                  <a:pt x="236846" y="279845"/>
                  <a:pt x="221931" y="252461"/>
                  <a:pt x="203458" y="240146"/>
                </a:cubicBezTo>
                <a:cubicBezTo>
                  <a:pt x="197301" y="230910"/>
                  <a:pt x="190493" y="222075"/>
                  <a:pt x="184986" y="212437"/>
                </a:cubicBezTo>
                <a:cubicBezTo>
                  <a:pt x="178155" y="200482"/>
                  <a:pt x="177528" y="183752"/>
                  <a:pt x="166513" y="175491"/>
                </a:cubicBezTo>
                <a:cubicBezTo>
                  <a:pt x="150936" y="163808"/>
                  <a:pt x="129568" y="163176"/>
                  <a:pt x="111095" y="157018"/>
                </a:cubicBezTo>
                <a:cubicBezTo>
                  <a:pt x="83386" y="160097"/>
                  <a:pt x="50271" y="149527"/>
                  <a:pt x="27967" y="166255"/>
                </a:cubicBezTo>
                <a:cubicBezTo>
                  <a:pt x="6923" y="182038"/>
                  <a:pt x="1572" y="213874"/>
                  <a:pt x="258" y="240146"/>
                </a:cubicBezTo>
                <a:cubicBezTo>
                  <a:pt x="-1612" y="277554"/>
                  <a:pt x="6887" y="315449"/>
                  <a:pt x="18731" y="350982"/>
                </a:cubicBezTo>
                <a:cubicBezTo>
                  <a:pt x="21810" y="360218"/>
                  <a:pt x="23239" y="370180"/>
                  <a:pt x="27967" y="378691"/>
                </a:cubicBezTo>
                <a:cubicBezTo>
                  <a:pt x="38749" y="398099"/>
                  <a:pt x="47152" y="420788"/>
                  <a:pt x="64913" y="434109"/>
                </a:cubicBezTo>
                <a:lnTo>
                  <a:pt x="101858" y="461818"/>
                </a:lnTo>
                <a:cubicBezTo>
                  <a:pt x="260030" y="409096"/>
                  <a:pt x="85145" y="481902"/>
                  <a:pt x="175749" y="406400"/>
                </a:cubicBezTo>
                <a:cubicBezTo>
                  <a:pt x="185501" y="398273"/>
                  <a:pt x="200562" y="400897"/>
                  <a:pt x="212695" y="397164"/>
                </a:cubicBezTo>
                <a:cubicBezTo>
                  <a:pt x="240611" y="388574"/>
                  <a:pt x="268113" y="378691"/>
                  <a:pt x="295822" y="369455"/>
                </a:cubicBezTo>
                <a:cubicBezTo>
                  <a:pt x="298749" y="360675"/>
                  <a:pt x="327013" y="283523"/>
                  <a:pt x="323531" y="267855"/>
                </a:cubicBezTo>
                <a:cubicBezTo>
                  <a:pt x="320192" y="252828"/>
                  <a:pt x="304770" y="243436"/>
                  <a:pt x="295822" y="230909"/>
                </a:cubicBezTo>
                <a:cubicBezTo>
                  <a:pt x="289370" y="221876"/>
                  <a:pt x="283507" y="212436"/>
                  <a:pt x="277349" y="203200"/>
                </a:cubicBezTo>
                <a:cubicBezTo>
                  <a:pt x="283573" y="140963"/>
                  <a:pt x="302109" y="66880"/>
                  <a:pt x="258876" y="9237"/>
                </a:cubicBezTo>
                <a:cubicBezTo>
                  <a:pt x="247639" y="-5745"/>
                  <a:pt x="221931" y="3079"/>
                  <a:pt x="203458" y="0"/>
                </a:cubicBezTo>
                <a:cubicBezTo>
                  <a:pt x="188064" y="9236"/>
                  <a:pt x="168959" y="14079"/>
                  <a:pt x="157276" y="27709"/>
                </a:cubicBezTo>
                <a:cubicBezTo>
                  <a:pt x="149015" y="37347"/>
                  <a:pt x="148978" y="51995"/>
                  <a:pt x="148040" y="64655"/>
                </a:cubicBezTo>
                <a:cubicBezTo>
                  <a:pt x="142804" y="135340"/>
                  <a:pt x="161989" y="210111"/>
                  <a:pt x="138804" y="277091"/>
                </a:cubicBezTo>
                <a:cubicBezTo>
                  <a:pt x="130199" y="301949"/>
                  <a:pt x="89543" y="295564"/>
                  <a:pt x="64913" y="304800"/>
                </a:cubicBezTo>
                <a:cubicBezTo>
                  <a:pt x="37514" y="386995"/>
                  <a:pt x="28287" y="391598"/>
                  <a:pt x="55676" y="508000"/>
                </a:cubicBezTo>
                <a:cubicBezTo>
                  <a:pt x="57906" y="517478"/>
                  <a:pt x="74149" y="514158"/>
                  <a:pt x="83386" y="517237"/>
                </a:cubicBezTo>
                <a:cubicBezTo>
                  <a:pt x="138301" y="506254"/>
                  <a:pt x="185621" y="505214"/>
                  <a:pt x="231167" y="471055"/>
                </a:cubicBezTo>
                <a:cubicBezTo>
                  <a:pt x="251814" y="455570"/>
                  <a:pt x="275168" y="372908"/>
                  <a:pt x="277349" y="369455"/>
                </a:cubicBezTo>
                <a:cubicBezTo>
                  <a:pt x="300715" y="332458"/>
                  <a:pt x="332767" y="301722"/>
                  <a:pt x="360476" y="267855"/>
                </a:cubicBezTo>
                <a:cubicBezTo>
                  <a:pt x="392167" y="278418"/>
                  <a:pt x="407933" y="289830"/>
                  <a:pt x="443604" y="258618"/>
                </a:cubicBezTo>
                <a:cubicBezTo>
                  <a:pt x="456081" y="247700"/>
                  <a:pt x="455919" y="227831"/>
                  <a:pt x="462076" y="212437"/>
                </a:cubicBezTo>
                <a:cubicBezTo>
                  <a:pt x="363277" y="44476"/>
                  <a:pt x="428623" y="70145"/>
                  <a:pt x="332767" y="46182"/>
                </a:cubicBezTo>
                <a:cubicBezTo>
                  <a:pt x="329688" y="73891"/>
                  <a:pt x="325754" y="101518"/>
                  <a:pt x="323531" y="129309"/>
                </a:cubicBezTo>
                <a:cubicBezTo>
                  <a:pt x="317409" y="205841"/>
                  <a:pt x="314318" y="309217"/>
                  <a:pt x="305058" y="387928"/>
                </a:cubicBezTo>
                <a:cubicBezTo>
                  <a:pt x="303224" y="403519"/>
                  <a:pt x="298901" y="418715"/>
                  <a:pt x="295822" y="434109"/>
                </a:cubicBezTo>
                <a:cubicBezTo>
                  <a:pt x="329731" y="535836"/>
                  <a:pt x="295869" y="526455"/>
                  <a:pt x="369713" y="498764"/>
                </a:cubicBezTo>
                <a:cubicBezTo>
                  <a:pt x="378829" y="495346"/>
                  <a:pt x="388186" y="492607"/>
                  <a:pt x="397422" y="489528"/>
                </a:cubicBezTo>
                <a:cubicBezTo>
                  <a:pt x="409737" y="467976"/>
                  <a:pt x="446422" y="446571"/>
                  <a:pt x="434367" y="424873"/>
                </a:cubicBezTo>
                <a:cubicBezTo>
                  <a:pt x="401933" y="366492"/>
                  <a:pt x="325074" y="419483"/>
                  <a:pt x="295822" y="434109"/>
                </a:cubicBezTo>
                <a:cubicBezTo>
                  <a:pt x="250588" y="419032"/>
                  <a:pt x="268113" y="434609"/>
                  <a:pt x="268113" y="369455"/>
                </a:cubicBezTo>
              </a:path>
            </a:pathLst>
          </a:cu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3127E2AB-2F35-1530-1BB2-DA88FC083781}"/>
              </a:ext>
            </a:extLst>
          </p:cNvPr>
          <p:cNvSpPr txBox="1"/>
          <p:nvPr/>
        </p:nvSpPr>
        <p:spPr>
          <a:xfrm>
            <a:off x="785751" y="2583195"/>
            <a:ext cx="1316068" cy="261610"/>
          </a:xfrm>
          <a:prstGeom prst="rect">
            <a:avLst/>
          </a:prstGeom>
          <a:noFill/>
        </p:spPr>
        <p:txBody>
          <a:bodyPr wrap="square" rtlCol="0">
            <a:spAutoFit/>
          </a:bodyPr>
          <a:lstStyle/>
          <a:p>
            <a:pPr algn="ctr"/>
            <a:r>
              <a:rPr kumimoji="1" lang="ja-JP" altLang="en-US" sz="1100" b="1" dirty="0"/>
              <a:t>複雑な地域課題</a:t>
            </a:r>
          </a:p>
        </p:txBody>
      </p:sp>
      <p:sp>
        <p:nvSpPr>
          <p:cNvPr id="21" name="テキスト ボックス 20">
            <a:extLst>
              <a:ext uri="{FF2B5EF4-FFF2-40B4-BE49-F238E27FC236}">
                <a16:creationId xmlns:a16="http://schemas.microsoft.com/office/drawing/2014/main" id="{24933A40-0F4D-5A5C-B7FB-F3336500A49F}"/>
              </a:ext>
            </a:extLst>
          </p:cNvPr>
          <p:cNvSpPr txBox="1"/>
          <p:nvPr/>
        </p:nvSpPr>
        <p:spPr>
          <a:xfrm>
            <a:off x="343858" y="1577690"/>
            <a:ext cx="4238142" cy="369332"/>
          </a:xfrm>
          <a:prstGeom prst="rect">
            <a:avLst/>
          </a:prstGeom>
          <a:noFill/>
        </p:spPr>
        <p:txBody>
          <a:bodyPr wrap="square" rtlCol="0">
            <a:spAutoFit/>
          </a:bodyPr>
          <a:lstStyle/>
          <a:p>
            <a:r>
              <a:rPr kumimoji="1" lang="en-US" altLang="ja-JP" b="1" dirty="0">
                <a:solidFill>
                  <a:schemeClr val="accent5">
                    <a:lumMod val="50000"/>
                  </a:schemeClr>
                </a:solidFill>
              </a:rPr>
              <a:t>STEP1</a:t>
            </a:r>
            <a:r>
              <a:rPr kumimoji="1" lang="ja-JP" altLang="en-US" b="1" dirty="0">
                <a:solidFill>
                  <a:schemeClr val="accent5">
                    <a:lumMod val="50000"/>
                  </a:schemeClr>
                </a:solidFill>
              </a:rPr>
              <a:t>　課題の見える化</a:t>
            </a:r>
          </a:p>
        </p:txBody>
      </p:sp>
      <p:sp>
        <p:nvSpPr>
          <p:cNvPr id="22" name="正方形/長方形 21">
            <a:extLst>
              <a:ext uri="{FF2B5EF4-FFF2-40B4-BE49-F238E27FC236}">
                <a16:creationId xmlns:a16="http://schemas.microsoft.com/office/drawing/2014/main" id="{78176B4A-EA69-87DB-2532-D97D71494D0C}"/>
              </a:ext>
            </a:extLst>
          </p:cNvPr>
          <p:cNvSpPr/>
          <p:nvPr/>
        </p:nvSpPr>
        <p:spPr>
          <a:xfrm>
            <a:off x="5262909" y="1573728"/>
            <a:ext cx="4256389" cy="208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6F2A4655-8395-3B92-5965-8AA78C1783C2}"/>
              </a:ext>
            </a:extLst>
          </p:cNvPr>
          <p:cNvSpPr txBox="1"/>
          <p:nvPr/>
        </p:nvSpPr>
        <p:spPr>
          <a:xfrm>
            <a:off x="5262908" y="1577386"/>
            <a:ext cx="4256389" cy="369332"/>
          </a:xfrm>
          <a:prstGeom prst="rect">
            <a:avLst/>
          </a:prstGeom>
          <a:noFill/>
        </p:spPr>
        <p:txBody>
          <a:bodyPr wrap="square" rtlCol="0">
            <a:spAutoFit/>
          </a:bodyPr>
          <a:lstStyle/>
          <a:p>
            <a:r>
              <a:rPr kumimoji="1" lang="en-US" altLang="ja-JP" b="1" dirty="0">
                <a:solidFill>
                  <a:schemeClr val="accent5">
                    <a:lumMod val="50000"/>
                  </a:schemeClr>
                </a:solidFill>
              </a:rPr>
              <a:t>STEP2</a:t>
            </a:r>
            <a:r>
              <a:rPr kumimoji="1" lang="ja-JP" altLang="en-US" b="1" dirty="0">
                <a:solidFill>
                  <a:schemeClr val="accent5">
                    <a:lumMod val="50000"/>
                  </a:schemeClr>
                </a:solidFill>
              </a:rPr>
              <a:t>　課題の発信（ピッチ）</a:t>
            </a:r>
          </a:p>
        </p:txBody>
      </p:sp>
      <p:pic>
        <p:nvPicPr>
          <p:cNvPr id="24" name="Picture 12" descr="R:\【省内共有】職員共有ファイル限定（担当者・所属を記載のこと）\テンプレート共有システム\ppt用素材\ピクトグラム\公的機関.png">
            <a:extLst>
              <a:ext uri="{FF2B5EF4-FFF2-40B4-BE49-F238E27FC236}">
                <a16:creationId xmlns:a16="http://schemas.microsoft.com/office/drawing/2014/main" id="{0EF73814-D2A2-46CE-86CD-3F8F0F5C9950}"/>
              </a:ext>
            </a:extLst>
          </p:cNvPr>
          <p:cNvPicPr>
            <a:picLocks noChangeAspect="1" noChangeArrowheads="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5711260" y="2066730"/>
            <a:ext cx="683243" cy="59246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0" descr="R:\【省内共有】職員共有ファイル限定（担当者・所属を記載のこと）\テンプレート共有システム\ppt用素材\ピクトグラム\個別カスタマイズ商品.png">
            <a:extLst>
              <a:ext uri="{FF2B5EF4-FFF2-40B4-BE49-F238E27FC236}">
                <a16:creationId xmlns:a16="http://schemas.microsoft.com/office/drawing/2014/main" id="{176ADD61-8104-FA1B-68F1-7767E579C290}"/>
              </a:ext>
            </a:extLst>
          </p:cNvPr>
          <p:cNvPicPr>
            <a:picLocks noChangeAspect="1" noChangeArrowheads="1"/>
          </p:cNvPicPr>
          <p:nvPr/>
        </p:nvPicPr>
        <p:blipFill>
          <a:blip r:embed="rId4">
            <a:duotone>
              <a:schemeClr val="accent5">
                <a:shade val="45000"/>
                <a:satMod val="135000"/>
              </a:schemeClr>
              <a:prstClr val="white"/>
            </a:duotone>
            <a:alphaModFix/>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6111776" y="2454992"/>
            <a:ext cx="771863" cy="669308"/>
          </a:xfrm>
          <a:prstGeom prst="rect">
            <a:avLst/>
          </a:prstGeom>
          <a:noFill/>
          <a:extLst>
            <a:ext uri="{909E8E84-426E-40DD-AFC4-6F175D3DCCD1}">
              <a14:hiddenFill xmlns:a14="http://schemas.microsoft.com/office/drawing/2010/main">
                <a:solidFill>
                  <a:srgbClr val="FFFFFF"/>
                </a:solidFill>
              </a14:hiddenFill>
            </a:ext>
          </a:extLst>
        </p:spPr>
      </p:pic>
      <p:cxnSp>
        <p:nvCxnSpPr>
          <p:cNvPr id="26" name="直線矢印コネクタ 25">
            <a:extLst>
              <a:ext uri="{FF2B5EF4-FFF2-40B4-BE49-F238E27FC236}">
                <a16:creationId xmlns:a16="http://schemas.microsoft.com/office/drawing/2014/main" id="{92A0755A-6C08-EA81-BAC7-D7E7FFFFC9E2}"/>
              </a:ext>
            </a:extLst>
          </p:cNvPr>
          <p:cNvCxnSpPr>
            <a:cxnSpLocks/>
          </p:cNvCxnSpPr>
          <p:nvPr/>
        </p:nvCxnSpPr>
        <p:spPr>
          <a:xfrm>
            <a:off x="7048900" y="2843710"/>
            <a:ext cx="972000" cy="0"/>
          </a:xfrm>
          <a:prstGeom prst="straightConnector1">
            <a:avLst/>
          </a:prstGeom>
          <a:ln w="762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27" name="Picture 13" descr="R:\【省内共有】職員共有ファイル限定（担当者・所属を記載のこと）\テンプレート共有システム\ppt用素材\ピクトグラム\工場.png">
            <a:extLst>
              <a:ext uri="{FF2B5EF4-FFF2-40B4-BE49-F238E27FC236}">
                <a16:creationId xmlns:a16="http://schemas.microsoft.com/office/drawing/2014/main" id="{47B02F4C-38A5-69BD-1A19-266B5DF391FE}"/>
              </a:ext>
            </a:extLst>
          </p:cNvPr>
          <p:cNvPicPr>
            <a:picLocks noChangeAspect="1" noChangeArrowheads="1"/>
          </p:cNvPicPr>
          <p:nvPr/>
        </p:nvPicPr>
        <p:blipFill>
          <a:blip r:embed="rId6">
            <a:duotone>
              <a:schemeClr val="accent5">
                <a:shade val="45000"/>
                <a:satMod val="135000"/>
              </a:schemeClr>
              <a:prstClr val="white"/>
            </a:duotone>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347879" y="2326307"/>
            <a:ext cx="397131" cy="369332"/>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3" descr="R:\【省内共有】職員共有ファイル限定（担当者・所属を記載のこと）\テンプレート共有システム\ppt用素材\ピクトグラム\工場.png">
            <a:extLst>
              <a:ext uri="{FF2B5EF4-FFF2-40B4-BE49-F238E27FC236}">
                <a16:creationId xmlns:a16="http://schemas.microsoft.com/office/drawing/2014/main" id="{117D6963-8169-003E-2015-0D49EA4631AA}"/>
              </a:ext>
            </a:extLst>
          </p:cNvPr>
          <p:cNvPicPr>
            <a:picLocks noChangeAspect="1" noChangeArrowheads="1"/>
          </p:cNvPicPr>
          <p:nvPr/>
        </p:nvPicPr>
        <p:blipFill>
          <a:blip r:embed="rId6">
            <a:duotone>
              <a:schemeClr val="accent5">
                <a:shade val="45000"/>
                <a:satMod val="135000"/>
              </a:schemeClr>
              <a:prstClr val="white"/>
            </a:duotone>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173534" y="2692910"/>
            <a:ext cx="397131" cy="369331"/>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3" descr="R:\【省内共有】職員共有ファイル限定（担当者・所属を記載のこと）\テンプレート共有システム\ppt用素材\ピクトグラム\工場.png">
            <a:extLst>
              <a:ext uri="{FF2B5EF4-FFF2-40B4-BE49-F238E27FC236}">
                <a16:creationId xmlns:a16="http://schemas.microsoft.com/office/drawing/2014/main" id="{1FE22EF7-D2E2-EF99-99A6-946768EBAEFD}"/>
              </a:ext>
            </a:extLst>
          </p:cNvPr>
          <p:cNvPicPr>
            <a:picLocks noChangeAspect="1" noChangeArrowheads="1"/>
          </p:cNvPicPr>
          <p:nvPr/>
        </p:nvPicPr>
        <p:blipFill>
          <a:blip r:embed="rId6">
            <a:duotone>
              <a:schemeClr val="accent5">
                <a:shade val="45000"/>
                <a:satMod val="135000"/>
              </a:schemeClr>
              <a:prstClr val="white"/>
            </a:duotone>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596528" y="2706984"/>
            <a:ext cx="397131" cy="369331"/>
          </a:xfrm>
          <a:prstGeom prst="rect">
            <a:avLst/>
          </a:prstGeom>
          <a:noFill/>
          <a:extLst>
            <a:ext uri="{909E8E84-426E-40DD-AFC4-6F175D3DCCD1}">
              <a14:hiddenFill xmlns:a14="http://schemas.microsoft.com/office/drawing/2010/main">
                <a:solidFill>
                  <a:srgbClr val="FFFFFF"/>
                </a:solidFill>
              </a14:hiddenFill>
            </a:ext>
          </a:extLst>
        </p:spPr>
      </p:pic>
      <p:sp>
        <p:nvSpPr>
          <p:cNvPr id="32" name="テキスト ボックス 31">
            <a:extLst>
              <a:ext uri="{FF2B5EF4-FFF2-40B4-BE49-F238E27FC236}">
                <a16:creationId xmlns:a16="http://schemas.microsoft.com/office/drawing/2014/main" id="{20DFAB60-B5A9-44AD-8CBE-B9A4779BB804}"/>
              </a:ext>
            </a:extLst>
          </p:cNvPr>
          <p:cNvSpPr txBox="1"/>
          <p:nvPr/>
        </p:nvSpPr>
        <p:spPr>
          <a:xfrm>
            <a:off x="6973395" y="2487084"/>
            <a:ext cx="1316068" cy="261610"/>
          </a:xfrm>
          <a:prstGeom prst="rect">
            <a:avLst/>
          </a:prstGeom>
          <a:noFill/>
        </p:spPr>
        <p:txBody>
          <a:bodyPr wrap="square" rtlCol="0">
            <a:spAutoFit/>
          </a:bodyPr>
          <a:lstStyle/>
          <a:p>
            <a:r>
              <a:rPr kumimoji="1" lang="ja-JP" altLang="en-US" sz="1100" b="1" dirty="0"/>
              <a:t>課題・ニーズ</a:t>
            </a:r>
          </a:p>
        </p:txBody>
      </p:sp>
      <p:sp>
        <p:nvSpPr>
          <p:cNvPr id="33" name="テキスト ボックス 32">
            <a:extLst>
              <a:ext uri="{FF2B5EF4-FFF2-40B4-BE49-F238E27FC236}">
                <a16:creationId xmlns:a16="http://schemas.microsoft.com/office/drawing/2014/main" id="{E180BAD1-49AE-91F4-A252-B2455F50BC5A}"/>
              </a:ext>
            </a:extLst>
          </p:cNvPr>
          <p:cNvSpPr txBox="1"/>
          <p:nvPr/>
        </p:nvSpPr>
        <p:spPr>
          <a:xfrm>
            <a:off x="7039310" y="2854414"/>
            <a:ext cx="952500" cy="261610"/>
          </a:xfrm>
          <a:prstGeom prst="rect">
            <a:avLst/>
          </a:prstGeom>
          <a:noFill/>
        </p:spPr>
        <p:txBody>
          <a:bodyPr wrap="square" rtlCol="0">
            <a:spAutoFit/>
          </a:bodyPr>
          <a:lstStyle/>
          <a:p>
            <a:pPr algn="ctr"/>
            <a:r>
              <a:rPr kumimoji="1" lang="ja-JP" altLang="en-US" sz="1100" b="1" dirty="0"/>
              <a:t>熱意！</a:t>
            </a:r>
          </a:p>
        </p:txBody>
      </p:sp>
      <p:sp>
        <p:nvSpPr>
          <p:cNvPr id="34" name="正方形/長方形 33">
            <a:extLst>
              <a:ext uri="{FF2B5EF4-FFF2-40B4-BE49-F238E27FC236}">
                <a16:creationId xmlns:a16="http://schemas.microsoft.com/office/drawing/2014/main" id="{C4153426-A2BC-5DBF-5248-228A3CE699D4}"/>
              </a:ext>
            </a:extLst>
          </p:cNvPr>
          <p:cNvSpPr/>
          <p:nvPr/>
        </p:nvSpPr>
        <p:spPr>
          <a:xfrm>
            <a:off x="325611" y="4014140"/>
            <a:ext cx="4256389" cy="208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テキスト ボックス 34">
            <a:extLst>
              <a:ext uri="{FF2B5EF4-FFF2-40B4-BE49-F238E27FC236}">
                <a16:creationId xmlns:a16="http://schemas.microsoft.com/office/drawing/2014/main" id="{1C4D4C63-462E-13A2-3C1D-30F251B96044}"/>
              </a:ext>
            </a:extLst>
          </p:cNvPr>
          <p:cNvSpPr txBox="1"/>
          <p:nvPr/>
        </p:nvSpPr>
        <p:spPr>
          <a:xfrm>
            <a:off x="340288" y="4020128"/>
            <a:ext cx="4241711" cy="369332"/>
          </a:xfrm>
          <a:prstGeom prst="rect">
            <a:avLst/>
          </a:prstGeom>
          <a:noFill/>
        </p:spPr>
        <p:txBody>
          <a:bodyPr wrap="square" rtlCol="0">
            <a:spAutoFit/>
          </a:bodyPr>
          <a:lstStyle/>
          <a:p>
            <a:r>
              <a:rPr kumimoji="1" lang="en-US" altLang="ja-JP" b="1" dirty="0">
                <a:solidFill>
                  <a:schemeClr val="accent5">
                    <a:lumMod val="50000"/>
                  </a:schemeClr>
                </a:solidFill>
              </a:rPr>
              <a:t>STEP3</a:t>
            </a:r>
            <a:r>
              <a:rPr kumimoji="1" lang="ja-JP" altLang="en-US" b="1" dirty="0">
                <a:solidFill>
                  <a:schemeClr val="accent5">
                    <a:lumMod val="50000"/>
                  </a:schemeClr>
                </a:solidFill>
              </a:rPr>
              <a:t>　解決方法の提案</a:t>
            </a:r>
          </a:p>
        </p:txBody>
      </p:sp>
      <p:pic>
        <p:nvPicPr>
          <p:cNvPr id="38" name="Picture 12" descr="R:\【省内共有】職員共有ファイル限定（担当者・所属を記載のこと）\テンプレート共有システム\ppt用素材\ピクトグラム\公的機関.png">
            <a:extLst>
              <a:ext uri="{FF2B5EF4-FFF2-40B4-BE49-F238E27FC236}">
                <a16:creationId xmlns:a16="http://schemas.microsoft.com/office/drawing/2014/main" id="{79D93A26-8BBE-CE07-23E1-CCB75BF6E013}"/>
              </a:ext>
            </a:extLst>
          </p:cNvPr>
          <p:cNvPicPr>
            <a:picLocks noChangeAspect="1" noChangeArrowheads="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948315" y="4499909"/>
            <a:ext cx="952500" cy="825944"/>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13" descr="R:\【省内共有】職員共有ファイル限定（担当者・所属を記載のこと）\テンプレート共有システム\ppt用素材\ピクトグラム\工場.png">
            <a:extLst>
              <a:ext uri="{FF2B5EF4-FFF2-40B4-BE49-F238E27FC236}">
                <a16:creationId xmlns:a16="http://schemas.microsoft.com/office/drawing/2014/main" id="{356240B1-AA32-03F2-AD38-A211A621FF3E}"/>
              </a:ext>
            </a:extLst>
          </p:cNvPr>
          <p:cNvPicPr>
            <a:picLocks noChangeAspect="1" noChangeArrowheads="1"/>
          </p:cNvPicPr>
          <p:nvPr/>
        </p:nvPicPr>
        <p:blipFill>
          <a:blip r:embed="rId6">
            <a:duotone>
              <a:schemeClr val="accent5">
                <a:shade val="45000"/>
                <a:satMod val="135000"/>
              </a:schemeClr>
              <a:prstClr val="white"/>
            </a:duotone>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1146532" y="4654115"/>
            <a:ext cx="606634" cy="564170"/>
          </a:xfrm>
          <a:prstGeom prst="rect">
            <a:avLst/>
          </a:prstGeom>
          <a:noFill/>
          <a:extLst>
            <a:ext uri="{909E8E84-426E-40DD-AFC4-6F175D3DCCD1}">
              <a14:hiddenFill xmlns:a14="http://schemas.microsoft.com/office/drawing/2010/main">
                <a:solidFill>
                  <a:srgbClr val="FFFFFF"/>
                </a:solidFill>
              </a14:hiddenFill>
            </a:ext>
          </a:extLst>
        </p:spPr>
      </p:pic>
      <p:cxnSp>
        <p:nvCxnSpPr>
          <p:cNvPr id="40" name="直線矢印コネクタ 39">
            <a:extLst>
              <a:ext uri="{FF2B5EF4-FFF2-40B4-BE49-F238E27FC236}">
                <a16:creationId xmlns:a16="http://schemas.microsoft.com/office/drawing/2014/main" id="{C64334B1-5152-ECB9-DB24-4BD8992B8D57}"/>
              </a:ext>
            </a:extLst>
          </p:cNvPr>
          <p:cNvCxnSpPr>
            <a:cxnSpLocks/>
          </p:cNvCxnSpPr>
          <p:nvPr/>
        </p:nvCxnSpPr>
        <p:spPr>
          <a:xfrm flipV="1">
            <a:off x="1938296" y="4969388"/>
            <a:ext cx="972000" cy="1328"/>
          </a:xfrm>
          <a:prstGeom prst="straightConnector1">
            <a:avLst/>
          </a:prstGeom>
          <a:ln w="762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5DDD4DD4-22C4-CF9D-3133-527880232F1B}"/>
              </a:ext>
            </a:extLst>
          </p:cNvPr>
          <p:cNvSpPr txBox="1"/>
          <p:nvPr/>
        </p:nvSpPr>
        <p:spPr>
          <a:xfrm>
            <a:off x="1836148" y="4603717"/>
            <a:ext cx="1316068" cy="261610"/>
          </a:xfrm>
          <a:prstGeom prst="rect">
            <a:avLst/>
          </a:prstGeom>
          <a:noFill/>
        </p:spPr>
        <p:txBody>
          <a:bodyPr wrap="square" rtlCol="0">
            <a:spAutoFit/>
          </a:bodyPr>
          <a:lstStyle/>
          <a:p>
            <a:r>
              <a:rPr kumimoji="1" lang="ja-JP" altLang="en-US" sz="1100" b="1" dirty="0"/>
              <a:t>アイデア・課題</a:t>
            </a:r>
          </a:p>
        </p:txBody>
      </p:sp>
      <p:sp>
        <p:nvSpPr>
          <p:cNvPr id="42" name="テキスト ボックス 41">
            <a:extLst>
              <a:ext uri="{FF2B5EF4-FFF2-40B4-BE49-F238E27FC236}">
                <a16:creationId xmlns:a16="http://schemas.microsoft.com/office/drawing/2014/main" id="{1992FAA4-BB6C-231A-BFBE-B44B6F1CA390}"/>
              </a:ext>
            </a:extLst>
          </p:cNvPr>
          <p:cNvSpPr txBox="1"/>
          <p:nvPr/>
        </p:nvSpPr>
        <p:spPr>
          <a:xfrm>
            <a:off x="1603333" y="5394038"/>
            <a:ext cx="1475192" cy="307777"/>
          </a:xfrm>
          <a:prstGeom prst="rect">
            <a:avLst/>
          </a:prstGeom>
          <a:noFill/>
        </p:spPr>
        <p:txBody>
          <a:bodyPr wrap="square" rtlCol="0">
            <a:spAutoFit/>
          </a:bodyPr>
          <a:lstStyle/>
          <a:p>
            <a:pPr algn="ctr"/>
            <a:r>
              <a:rPr kumimoji="1" lang="ja-JP" altLang="en-US" sz="1400" b="1" dirty="0"/>
              <a:t>単なる製品紹介</a:t>
            </a:r>
          </a:p>
        </p:txBody>
      </p:sp>
      <p:sp>
        <p:nvSpPr>
          <p:cNvPr id="43" name="乗算記号 42">
            <a:extLst>
              <a:ext uri="{FF2B5EF4-FFF2-40B4-BE49-F238E27FC236}">
                <a16:creationId xmlns:a16="http://schemas.microsoft.com/office/drawing/2014/main" id="{221A6ACC-2D3B-BB0D-A5C5-CB20E9D2D869}"/>
              </a:ext>
            </a:extLst>
          </p:cNvPr>
          <p:cNvSpPr/>
          <p:nvPr/>
        </p:nvSpPr>
        <p:spPr>
          <a:xfrm>
            <a:off x="2054583" y="5248046"/>
            <a:ext cx="576000" cy="576000"/>
          </a:xfrm>
          <a:prstGeom prst="mathMultiply">
            <a:avLst>
              <a:gd name="adj1" fmla="val 13359"/>
            </a:avLst>
          </a:prstGeom>
          <a:solidFill>
            <a:srgbClr val="FF0000">
              <a:alpha val="5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180D9903-89B2-45AE-DECE-2EB1E284670D}"/>
              </a:ext>
            </a:extLst>
          </p:cNvPr>
          <p:cNvSpPr/>
          <p:nvPr/>
        </p:nvSpPr>
        <p:spPr>
          <a:xfrm>
            <a:off x="5288952" y="4016074"/>
            <a:ext cx="4256389" cy="208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テキスト ボックス 44">
            <a:extLst>
              <a:ext uri="{FF2B5EF4-FFF2-40B4-BE49-F238E27FC236}">
                <a16:creationId xmlns:a16="http://schemas.microsoft.com/office/drawing/2014/main" id="{04B002BC-BB20-D3DD-6886-F0A3D198F9FD}"/>
              </a:ext>
            </a:extLst>
          </p:cNvPr>
          <p:cNvSpPr txBox="1"/>
          <p:nvPr/>
        </p:nvSpPr>
        <p:spPr>
          <a:xfrm>
            <a:off x="5285362" y="4020747"/>
            <a:ext cx="4233934" cy="369332"/>
          </a:xfrm>
          <a:prstGeom prst="rect">
            <a:avLst/>
          </a:prstGeom>
          <a:noFill/>
        </p:spPr>
        <p:txBody>
          <a:bodyPr wrap="square" rtlCol="0">
            <a:spAutoFit/>
          </a:bodyPr>
          <a:lstStyle/>
          <a:p>
            <a:r>
              <a:rPr kumimoji="1" lang="en-US" altLang="ja-JP" b="1" dirty="0">
                <a:solidFill>
                  <a:schemeClr val="accent5">
                    <a:lumMod val="50000"/>
                  </a:schemeClr>
                </a:solidFill>
              </a:rPr>
              <a:t>STEP4</a:t>
            </a:r>
            <a:r>
              <a:rPr kumimoji="1" lang="ja-JP" altLang="en-US" b="1" dirty="0">
                <a:solidFill>
                  <a:schemeClr val="accent5">
                    <a:lumMod val="50000"/>
                  </a:schemeClr>
                </a:solidFill>
              </a:rPr>
              <a:t>　マッチング・実証協議</a:t>
            </a:r>
          </a:p>
        </p:txBody>
      </p:sp>
      <p:pic>
        <p:nvPicPr>
          <p:cNvPr id="47" name="Picture 12" descr="R:\【省内共有】職員共有ファイル限定（担当者・所属を記載のこと）\テンプレート共有システム\ppt用素材\ピクトグラム\公的機関.png">
            <a:extLst>
              <a:ext uri="{FF2B5EF4-FFF2-40B4-BE49-F238E27FC236}">
                <a16:creationId xmlns:a16="http://schemas.microsoft.com/office/drawing/2014/main" id="{0F40A318-CD95-C0A4-E8D9-45E3DA0763B8}"/>
              </a:ext>
            </a:extLst>
          </p:cNvPr>
          <p:cNvPicPr>
            <a:picLocks noChangeAspect="1" noChangeArrowheads="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5959930" y="4897276"/>
            <a:ext cx="771304" cy="668823"/>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13" descr="R:\【省内共有】職員共有ファイル限定（担当者・所属を記載のこと）\テンプレート共有システム\ppt用素材\ピクトグラム\工場.png">
            <a:extLst>
              <a:ext uri="{FF2B5EF4-FFF2-40B4-BE49-F238E27FC236}">
                <a16:creationId xmlns:a16="http://schemas.microsoft.com/office/drawing/2014/main" id="{CABAAA5B-E0B6-A0E2-92A4-A21DF2C75512}"/>
              </a:ext>
            </a:extLst>
          </p:cNvPr>
          <p:cNvPicPr>
            <a:picLocks noChangeAspect="1" noChangeArrowheads="1"/>
          </p:cNvPicPr>
          <p:nvPr/>
        </p:nvPicPr>
        <p:blipFill>
          <a:blip r:embed="rId6">
            <a:duotone>
              <a:schemeClr val="accent5">
                <a:shade val="45000"/>
                <a:satMod val="135000"/>
              </a:schemeClr>
              <a:prstClr val="white"/>
            </a:duotone>
            <a:extLst>
              <a:ext uri="{BEBA8EAE-BF5A-486C-A8C5-ECC9F3942E4B}">
                <a14:imgProps xmlns:a14="http://schemas.microsoft.com/office/drawing/2010/main">
                  <a14:imgLayer r:embed="rId7">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7682144" y="5024425"/>
            <a:ext cx="485613" cy="451620"/>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4" descr="R:\【省内共有】職員共有ファイル限定（担当者・所属を記載のこと）\テンプレート共有システム\ppt用素材\ピクトグラム\会議.png">
            <a:extLst>
              <a:ext uri="{FF2B5EF4-FFF2-40B4-BE49-F238E27FC236}">
                <a16:creationId xmlns:a16="http://schemas.microsoft.com/office/drawing/2014/main" id="{FE1D1C2D-C511-4898-FF41-BC1EC2C80AD8}"/>
              </a:ext>
            </a:extLst>
          </p:cNvPr>
          <p:cNvPicPr>
            <a:picLocks noChangeAspect="1" noChangeArrowheads="1"/>
          </p:cNvPicPr>
          <p:nvPr/>
        </p:nvPicPr>
        <p:blipFill>
          <a:blip r:embed="rId8">
            <a:duotone>
              <a:schemeClr val="accent5">
                <a:shade val="45000"/>
                <a:satMod val="135000"/>
              </a:schemeClr>
              <a:prstClr val="white"/>
            </a:duotone>
            <a:extLst>
              <a:ext uri="{BEBA8EAE-BF5A-486C-A8C5-ECC9F3942E4B}">
                <a14:imgProps xmlns:a14="http://schemas.microsoft.com/office/drawing/2010/main">
                  <a14:imgLayer r:embed="rId9">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342858" y="4821280"/>
            <a:ext cx="881740" cy="764588"/>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63" descr="R:\【省内共有】職員共有ファイル限定（担当者・所属を記載のこと）\テンプレート共有システム\ppt用素材\ピクトグラム\ダイバーシティ.png">
            <a:extLst>
              <a:ext uri="{FF2B5EF4-FFF2-40B4-BE49-F238E27FC236}">
                <a16:creationId xmlns:a16="http://schemas.microsoft.com/office/drawing/2014/main" id="{BBF8A944-8A69-377D-0312-98F8A58F3E80}"/>
              </a:ext>
            </a:extLst>
          </p:cNvPr>
          <p:cNvPicPr>
            <a:picLocks noChangeAspect="1" noChangeArrowheads="1"/>
          </p:cNvPicPr>
          <p:nvPr/>
        </p:nvPicPr>
        <p:blipFill>
          <a:blip r:embed="rId10">
            <a:duotone>
              <a:schemeClr val="accent5">
                <a:shade val="45000"/>
                <a:satMod val="135000"/>
              </a:schemeClr>
              <a:prstClr val="white"/>
            </a:duotone>
            <a:extLst>
              <a:ext uri="{BEBA8EAE-BF5A-486C-A8C5-ECC9F3942E4B}">
                <a14:imgProps xmlns:a14="http://schemas.microsoft.com/office/drawing/2010/main">
                  <a14:imgLayer r:embed="rId11">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779945" y="4259503"/>
            <a:ext cx="677349" cy="587352"/>
          </a:xfrm>
          <a:prstGeom prst="rect">
            <a:avLst/>
          </a:prstGeom>
          <a:noFill/>
          <a:extLst>
            <a:ext uri="{909E8E84-426E-40DD-AFC4-6F175D3DCCD1}">
              <a14:hiddenFill xmlns:a14="http://schemas.microsoft.com/office/drawing/2010/main">
                <a:solidFill>
                  <a:srgbClr val="FFFFFF"/>
                </a:solidFill>
              </a14:hiddenFill>
            </a:ext>
          </a:extLst>
        </p:spPr>
      </p:pic>
      <p:cxnSp>
        <p:nvCxnSpPr>
          <p:cNvPr id="51" name="直線矢印コネクタ 50">
            <a:extLst>
              <a:ext uri="{FF2B5EF4-FFF2-40B4-BE49-F238E27FC236}">
                <a16:creationId xmlns:a16="http://schemas.microsoft.com/office/drawing/2014/main" id="{8E57CFA3-E355-F9C9-C2D3-AD2D3DBD0ECC}"/>
              </a:ext>
            </a:extLst>
          </p:cNvPr>
          <p:cNvCxnSpPr>
            <a:cxnSpLocks/>
          </p:cNvCxnSpPr>
          <p:nvPr/>
        </p:nvCxnSpPr>
        <p:spPr>
          <a:xfrm>
            <a:off x="2049594" y="2348542"/>
            <a:ext cx="972000" cy="0"/>
          </a:xfrm>
          <a:prstGeom prst="straightConnector1">
            <a:avLst/>
          </a:prstGeom>
          <a:ln w="762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EFF8D5CD-AE4B-6300-8E0A-740C435C3063}"/>
              </a:ext>
            </a:extLst>
          </p:cNvPr>
          <p:cNvSpPr txBox="1"/>
          <p:nvPr/>
        </p:nvSpPr>
        <p:spPr>
          <a:xfrm>
            <a:off x="1882109" y="4994780"/>
            <a:ext cx="952500" cy="261610"/>
          </a:xfrm>
          <a:prstGeom prst="rect">
            <a:avLst/>
          </a:prstGeom>
          <a:noFill/>
        </p:spPr>
        <p:txBody>
          <a:bodyPr wrap="square" rtlCol="0">
            <a:spAutoFit/>
          </a:bodyPr>
          <a:lstStyle/>
          <a:p>
            <a:pPr algn="ctr"/>
            <a:r>
              <a:rPr kumimoji="1" lang="ja-JP" altLang="en-US" sz="1100" b="1" dirty="0"/>
              <a:t>寄り添い！</a:t>
            </a:r>
          </a:p>
        </p:txBody>
      </p:sp>
      <p:cxnSp>
        <p:nvCxnSpPr>
          <p:cNvPr id="53" name="直線矢印コネクタ 52">
            <a:extLst>
              <a:ext uri="{FF2B5EF4-FFF2-40B4-BE49-F238E27FC236}">
                <a16:creationId xmlns:a16="http://schemas.microsoft.com/office/drawing/2014/main" id="{B0F0D8CC-DB90-CE79-B921-C348EAA6B419}"/>
              </a:ext>
            </a:extLst>
          </p:cNvPr>
          <p:cNvCxnSpPr>
            <a:cxnSpLocks/>
          </p:cNvCxnSpPr>
          <p:nvPr/>
        </p:nvCxnSpPr>
        <p:spPr>
          <a:xfrm flipV="1">
            <a:off x="6644865" y="5262294"/>
            <a:ext cx="1013058" cy="0"/>
          </a:xfrm>
          <a:prstGeom prst="straightConnector1">
            <a:avLst/>
          </a:prstGeom>
          <a:ln w="76200">
            <a:solidFill>
              <a:schemeClr val="accent5">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6" name="楕円 55">
            <a:extLst>
              <a:ext uri="{FF2B5EF4-FFF2-40B4-BE49-F238E27FC236}">
                <a16:creationId xmlns:a16="http://schemas.microsoft.com/office/drawing/2014/main" id="{82BA6F79-8C40-B43A-E49D-7F48AD83505C}"/>
              </a:ext>
            </a:extLst>
          </p:cNvPr>
          <p:cNvSpPr/>
          <p:nvPr/>
        </p:nvSpPr>
        <p:spPr>
          <a:xfrm>
            <a:off x="8901760" y="4958226"/>
            <a:ext cx="45719" cy="80407"/>
          </a:xfrm>
          <a:prstGeom prst="ellipse">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楕円 56">
            <a:extLst>
              <a:ext uri="{FF2B5EF4-FFF2-40B4-BE49-F238E27FC236}">
                <a16:creationId xmlns:a16="http://schemas.microsoft.com/office/drawing/2014/main" id="{E7A6A2E9-448D-7FDF-C5FE-BDB48FF150BE}"/>
              </a:ext>
            </a:extLst>
          </p:cNvPr>
          <p:cNvSpPr/>
          <p:nvPr/>
        </p:nvSpPr>
        <p:spPr>
          <a:xfrm>
            <a:off x="8946690" y="4813943"/>
            <a:ext cx="123010" cy="155445"/>
          </a:xfrm>
          <a:prstGeom prst="ellipse">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a:extLst>
              <a:ext uri="{FF2B5EF4-FFF2-40B4-BE49-F238E27FC236}">
                <a16:creationId xmlns:a16="http://schemas.microsoft.com/office/drawing/2014/main" id="{F3C7DEA0-48DE-661A-B94E-CE9A9929769F}"/>
              </a:ext>
            </a:extLst>
          </p:cNvPr>
          <p:cNvSpPr txBox="1"/>
          <p:nvPr/>
        </p:nvSpPr>
        <p:spPr>
          <a:xfrm>
            <a:off x="340288" y="3352371"/>
            <a:ext cx="4238142" cy="307777"/>
          </a:xfrm>
          <a:prstGeom prst="rect">
            <a:avLst/>
          </a:prstGeom>
          <a:solidFill>
            <a:schemeClr val="accent5">
              <a:lumMod val="40000"/>
              <a:lumOff val="60000"/>
            </a:schemeClr>
          </a:solidFill>
        </p:spPr>
        <p:txBody>
          <a:bodyPr wrap="square" rtlCol="0">
            <a:spAutoFit/>
          </a:bodyPr>
          <a:lstStyle/>
          <a:p>
            <a:pPr algn="ctr"/>
            <a:r>
              <a:rPr kumimoji="1" lang="ja-JP" altLang="en-US" sz="1400" b="1" dirty="0">
                <a:solidFill>
                  <a:schemeClr val="accent5">
                    <a:lumMod val="75000"/>
                  </a:schemeClr>
                </a:solidFill>
              </a:rPr>
              <a:t>実現したい未来から課題を特定！</a:t>
            </a:r>
          </a:p>
        </p:txBody>
      </p:sp>
      <p:sp>
        <p:nvSpPr>
          <p:cNvPr id="60" name="テキスト ボックス 59">
            <a:extLst>
              <a:ext uri="{FF2B5EF4-FFF2-40B4-BE49-F238E27FC236}">
                <a16:creationId xmlns:a16="http://schemas.microsoft.com/office/drawing/2014/main" id="{81C10EBF-3F20-9C75-AFB4-ABC0625A9EB2}"/>
              </a:ext>
            </a:extLst>
          </p:cNvPr>
          <p:cNvSpPr txBox="1"/>
          <p:nvPr/>
        </p:nvSpPr>
        <p:spPr>
          <a:xfrm>
            <a:off x="5262908" y="3334053"/>
            <a:ext cx="4256389" cy="307777"/>
          </a:xfrm>
          <a:prstGeom prst="rect">
            <a:avLst/>
          </a:prstGeom>
          <a:solidFill>
            <a:schemeClr val="accent5">
              <a:lumMod val="40000"/>
              <a:lumOff val="60000"/>
            </a:schemeClr>
          </a:solidFill>
        </p:spPr>
        <p:txBody>
          <a:bodyPr wrap="square" rtlCol="0">
            <a:spAutoFit/>
          </a:bodyPr>
          <a:lstStyle/>
          <a:p>
            <a:pPr algn="ctr"/>
            <a:r>
              <a:rPr kumimoji="1" lang="ja-JP" altLang="en-US" sz="1400" b="1" dirty="0">
                <a:solidFill>
                  <a:schemeClr val="accent5">
                    <a:lumMod val="75000"/>
                  </a:schemeClr>
                </a:solidFill>
              </a:rPr>
              <a:t>わかりやすく、熱意を持って課題を発信！</a:t>
            </a:r>
          </a:p>
        </p:txBody>
      </p:sp>
      <p:sp>
        <p:nvSpPr>
          <p:cNvPr id="61" name="テキスト ボックス 60">
            <a:extLst>
              <a:ext uri="{FF2B5EF4-FFF2-40B4-BE49-F238E27FC236}">
                <a16:creationId xmlns:a16="http://schemas.microsoft.com/office/drawing/2014/main" id="{17FD4C4E-48A1-32F9-8A97-B170A77F7763}"/>
              </a:ext>
            </a:extLst>
          </p:cNvPr>
          <p:cNvSpPr txBox="1"/>
          <p:nvPr/>
        </p:nvSpPr>
        <p:spPr>
          <a:xfrm>
            <a:off x="325611" y="5794809"/>
            <a:ext cx="4252819" cy="307777"/>
          </a:xfrm>
          <a:prstGeom prst="rect">
            <a:avLst/>
          </a:prstGeom>
          <a:solidFill>
            <a:schemeClr val="accent5">
              <a:lumMod val="40000"/>
              <a:lumOff val="60000"/>
            </a:schemeClr>
          </a:solidFill>
        </p:spPr>
        <p:txBody>
          <a:bodyPr wrap="square" rtlCol="0">
            <a:spAutoFit/>
          </a:bodyPr>
          <a:lstStyle/>
          <a:p>
            <a:pPr algn="ctr"/>
            <a:r>
              <a:rPr kumimoji="1" lang="ja-JP" altLang="en-US" sz="1400" b="1" dirty="0">
                <a:solidFill>
                  <a:schemeClr val="accent5">
                    <a:lumMod val="75000"/>
                  </a:schemeClr>
                </a:solidFill>
              </a:rPr>
              <a:t>製品紹介ではなく、解決に向けた提案を！</a:t>
            </a:r>
          </a:p>
        </p:txBody>
      </p:sp>
      <p:sp>
        <p:nvSpPr>
          <p:cNvPr id="62" name="テキスト ボックス 61">
            <a:extLst>
              <a:ext uri="{FF2B5EF4-FFF2-40B4-BE49-F238E27FC236}">
                <a16:creationId xmlns:a16="http://schemas.microsoft.com/office/drawing/2014/main" id="{AA35B93E-CDD6-DDD3-0300-225A3BCB1288}"/>
              </a:ext>
            </a:extLst>
          </p:cNvPr>
          <p:cNvSpPr txBox="1"/>
          <p:nvPr/>
        </p:nvSpPr>
        <p:spPr>
          <a:xfrm>
            <a:off x="5292521" y="5800502"/>
            <a:ext cx="4226775" cy="307777"/>
          </a:xfrm>
          <a:prstGeom prst="rect">
            <a:avLst/>
          </a:prstGeom>
          <a:solidFill>
            <a:schemeClr val="accent5">
              <a:lumMod val="40000"/>
              <a:lumOff val="60000"/>
            </a:schemeClr>
          </a:solidFill>
        </p:spPr>
        <p:txBody>
          <a:bodyPr wrap="square" rtlCol="0">
            <a:spAutoFit/>
          </a:bodyPr>
          <a:lstStyle/>
          <a:p>
            <a:pPr algn="ctr"/>
            <a:r>
              <a:rPr kumimoji="1" lang="ja-JP" altLang="en-US" sz="1400" b="1" dirty="0">
                <a:solidFill>
                  <a:schemeClr val="accent5">
                    <a:lumMod val="75000"/>
                  </a:schemeClr>
                </a:solidFill>
              </a:rPr>
              <a:t>共創のマインドで連携！</a:t>
            </a:r>
          </a:p>
        </p:txBody>
      </p:sp>
      <p:sp>
        <p:nvSpPr>
          <p:cNvPr id="63" name="テキスト ボックス 62">
            <a:extLst>
              <a:ext uri="{FF2B5EF4-FFF2-40B4-BE49-F238E27FC236}">
                <a16:creationId xmlns:a16="http://schemas.microsoft.com/office/drawing/2014/main" id="{FD83649F-3369-D421-D5F1-2AF4623DA87B}"/>
              </a:ext>
            </a:extLst>
          </p:cNvPr>
          <p:cNvSpPr txBox="1"/>
          <p:nvPr/>
        </p:nvSpPr>
        <p:spPr>
          <a:xfrm>
            <a:off x="6536545" y="4941086"/>
            <a:ext cx="1316068" cy="261610"/>
          </a:xfrm>
          <a:prstGeom prst="rect">
            <a:avLst/>
          </a:prstGeom>
          <a:noFill/>
        </p:spPr>
        <p:txBody>
          <a:bodyPr wrap="square" rtlCol="0">
            <a:spAutoFit/>
          </a:bodyPr>
          <a:lstStyle/>
          <a:p>
            <a:r>
              <a:rPr kumimoji="1" lang="ja-JP" altLang="en-US" sz="1100" b="1" dirty="0"/>
              <a:t>アイデア・課題</a:t>
            </a:r>
          </a:p>
        </p:txBody>
      </p:sp>
      <p:sp>
        <p:nvSpPr>
          <p:cNvPr id="64" name="テキスト ボックス 63">
            <a:extLst>
              <a:ext uri="{FF2B5EF4-FFF2-40B4-BE49-F238E27FC236}">
                <a16:creationId xmlns:a16="http://schemas.microsoft.com/office/drawing/2014/main" id="{A0CBCEEB-37B7-4835-207E-EBD046BC3B0A}"/>
              </a:ext>
            </a:extLst>
          </p:cNvPr>
          <p:cNvSpPr txBox="1"/>
          <p:nvPr/>
        </p:nvSpPr>
        <p:spPr>
          <a:xfrm>
            <a:off x="6690914" y="5313476"/>
            <a:ext cx="952500" cy="261610"/>
          </a:xfrm>
          <a:prstGeom prst="rect">
            <a:avLst/>
          </a:prstGeom>
          <a:noFill/>
        </p:spPr>
        <p:txBody>
          <a:bodyPr wrap="square" rtlCol="0">
            <a:spAutoFit/>
          </a:bodyPr>
          <a:lstStyle/>
          <a:p>
            <a:pPr algn="ctr"/>
            <a:r>
              <a:rPr kumimoji="1" lang="ja-JP" altLang="en-US" sz="1100" b="1" dirty="0"/>
              <a:t>尊重！</a:t>
            </a:r>
          </a:p>
        </p:txBody>
      </p:sp>
      <p:sp>
        <p:nvSpPr>
          <p:cNvPr id="66" name="テキスト ボックス 65">
            <a:extLst>
              <a:ext uri="{FF2B5EF4-FFF2-40B4-BE49-F238E27FC236}">
                <a16:creationId xmlns:a16="http://schemas.microsoft.com/office/drawing/2014/main" id="{B50879E0-E8E7-D444-D429-7AF1533395A1}"/>
              </a:ext>
            </a:extLst>
          </p:cNvPr>
          <p:cNvSpPr txBox="1"/>
          <p:nvPr/>
        </p:nvSpPr>
        <p:spPr>
          <a:xfrm>
            <a:off x="297903" y="554182"/>
            <a:ext cx="9247438" cy="923330"/>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b="1" dirty="0">
                <a:solidFill>
                  <a:schemeClr val="accent5">
                    <a:lumMod val="50000"/>
                  </a:schemeClr>
                </a:solidFill>
              </a:rPr>
              <a:t>自治体が地域課題を整理・深掘りし、全国のヘルスケア企業に向けて発信。</a:t>
            </a:r>
            <a:endParaRPr kumimoji="1" lang="en-US" altLang="ja-JP" b="1" dirty="0">
              <a:solidFill>
                <a:schemeClr val="accent5">
                  <a:lumMod val="50000"/>
                </a:schemeClr>
              </a:solidFill>
            </a:endParaRPr>
          </a:p>
          <a:p>
            <a:pPr marL="285750" indent="-285750">
              <a:buFont typeface="Arial" panose="020B0604020202020204" pitchFamily="34" charset="0"/>
              <a:buChar char="•"/>
            </a:pPr>
            <a:r>
              <a:rPr kumimoji="1" lang="ja-JP" altLang="en-US" b="1" dirty="0">
                <a:solidFill>
                  <a:schemeClr val="accent5">
                    <a:lumMod val="50000"/>
                  </a:schemeClr>
                </a:solidFill>
              </a:rPr>
              <a:t>全国の斬新な技術を持つ企業から、実効的な課題解決策を提案を受けて自治体と企業の共創型の官民連携を創出。</a:t>
            </a:r>
          </a:p>
        </p:txBody>
      </p:sp>
      <p:cxnSp>
        <p:nvCxnSpPr>
          <p:cNvPr id="67" name="直線矢印コネクタ 66">
            <a:extLst>
              <a:ext uri="{FF2B5EF4-FFF2-40B4-BE49-F238E27FC236}">
                <a16:creationId xmlns:a16="http://schemas.microsoft.com/office/drawing/2014/main" id="{A1B616A0-9866-262A-1421-95562E24EC61}"/>
              </a:ext>
            </a:extLst>
          </p:cNvPr>
          <p:cNvCxnSpPr>
            <a:cxnSpLocks/>
          </p:cNvCxnSpPr>
          <p:nvPr/>
        </p:nvCxnSpPr>
        <p:spPr>
          <a:xfrm flipV="1">
            <a:off x="2472608" y="2378703"/>
            <a:ext cx="0" cy="480749"/>
          </a:xfrm>
          <a:prstGeom prst="straightConnector1">
            <a:avLst/>
          </a:prstGeom>
          <a:ln w="762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9" name="テキスト ボックス 68">
            <a:extLst>
              <a:ext uri="{FF2B5EF4-FFF2-40B4-BE49-F238E27FC236}">
                <a16:creationId xmlns:a16="http://schemas.microsoft.com/office/drawing/2014/main" id="{E576AC09-2E23-DEB3-7F32-EBE7B2EC8AF6}"/>
              </a:ext>
            </a:extLst>
          </p:cNvPr>
          <p:cNvSpPr txBox="1"/>
          <p:nvPr/>
        </p:nvSpPr>
        <p:spPr>
          <a:xfrm>
            <a:off x="2029880" y="2596525"/>
            <a:ext cx="1049178" cy="261610"/>
          </a:xfrm>
          <a:prstGeom prst="rect">
            <a:avLst/>
          </a:prstGeom>
          <a:noFill/>
        </p:spPr>
        <p:txBody>
          <a:bodyPr wrap="square" rtlCol="0">
            <a:spAutoFit/>
          </a:bodyPr>
          <a:lstStyle/>
          <a:p>
            <a:r>
              <a:rPr kumimoji="1" lang="ja-JP" altLang="en-US" sz="1100" b="1" dirty="0"/>
              <a:t>整理　深掘り</a:t>
            </a:r>
          </a:p>
        </p:txBody>
      </p:sp>
      <p:pic>
        <p:nvPicPr>
          <p:cNvPr id="46" name="Picture 7" descr="R:\【省内共有】職員共有ファイル限定（担当者・所属を記載のこと）\テンプレート共有システム\ppt用素材\ピクトグラム\生活関連サービス業，-娯楽業.png">
            <a:extLst>
              <a:ext uri="{FF2B5EF4-FFF2-40B4-BE49-F238E27FC236}">
                <a16:creationId xmlns:a16="http://schemas.microsoft.com/office/drawing/2014/main" id="{30B59204-236C-043B-C6EF-027E52AB823C}"/>
              </a:ext>
            </a:extLst>
          </p:cNvPr>
          <p:cNvPicPr>
            <a:picLocks noChangeAspect="1" noChangeArrowheads="1"/>
          </p:cNvPicPr>
          <p:nvPr/>
        </p:nvPicPr>
        <p:blipFill>
          <a:blip r:embed="rId12" cstate="print">
            <a:duotone>
              <a:schemeClr val="accent5">
                <a:shade val="45000"/>
                <a:satMod val="135000"/>
              </a:schemeClr>
              <a:prstClr val="white"/>
            </a:duotone>
            <a:alphaModFix amt="20000"/>
            <a:extLst>
              <a:ext uri="{BEBA8EAE-BF5A-486C-A8C5-ECC9F3942E4B}">
                <a14:imgProps xmlns:a14="http://schemas.microsoft.com/office/drawing/2010/main">
                  <a14:imgLayer r:embed="rId1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6295041" y="4339159"/>
            <a:ext cx="1727074" cy="1727074"/>
          </a:xfrm>
          <a:prstGeom prst="rect">
            <a:avLst/>
          </a:prstGeom>
          <a:noFill/>
          <a:extLst>
            <a:ext uri="{909E8E84-426E-40DD-AFC4-6F175D3DCCD1}">
              <a14:hiddenFill xmlns:a14="http://schemas.microsoft.com/office/drawing/2010/main">
                <a:solidFill>
                  <a:srgbClr val="FFFFFF"/>
                </a:solidFill>
              </a14:hiddenFill>
            </a:ext>
          </a:extLst>
        </p:spPr>
      </p:pic>
      <p:sp>
        <p:nvSpPr>
          <p:cNvPr id="70" name="テキスト ボックス 69">
            <a:extLst>
              <a:ext uri="{FF2B5EF4-FFF2-40B4-BE49-F238E27FC236}">
                <a16:creationId xmlns:a16="http://schemas.microsoft.com/office/drawing/2014/main" id="{B96938A8-CD89-9B75-C12A-2AD3FD0E3465}"/>
              </a:ext>
            </a:extLst>
          </p:cNvPr>
          <p:cNvSpPr txBox="1"/>
          <p:nvPr/>
        </p:nvSpPr>
        <p:spPr>
          <a:xfrm>
            <a:off x="5839673" y="3047631"/>
            <a:ext cx="1316068" cy="261610"/>
          </a:xfrm>
          <a:prstGeom prst="rect">
            <a:avLst/>
          </a:prstGeom>
          <a:noFill/>
        </p:spPr>
        <p:txBody>
          <a:bodyPr wrap="square" rtlCol="0">
            <a:spAutoFit/>
          </a:bodyPr>
          <a:lstStyle/>
          <a:p>
            <a:pPr algn="ctr"/>
            <a:r>
              <a:rPr kumimoji="1" lang="ja-JP" altLang="en-US" sz="1100" b="1" dirty="0"/>
              <a:t>ガバメントピッチ</a:t>
            </a:r>
          </a:p>
        </p:txBody>
      </p:sp>
      <p:sp>
        <p:nvSpPr>
          <p:cNvPr id="5" name="テキスト ボックス 4">
            <a:extLst>
              <a:ext uri="{FF2B5EF4-FFF2-40B4-BE49-F238E27FC236}">
                <a16:creationId xmlns:a16="http://schemas.microsoft.com/office/drawing/2014/main" id="{4B2B0D44-D9AF-E80A-F034-1CFDF20AB773}"/>
              </a:ext>
            </a:extLst>
          </p:cNvPr>
          <p:cNvSpPr txBox="1"/>
          <p:nvPr/>
        </p:nvSpPr>
        <p:spPr>
          <a:xfrm>
            <a:off x="7804645" y="3047631"/>
            <a:ext cx="1585345" cy="261610"/>
          </a:xfrm>
          <a:prstGeom prst="rect">
            <a:avLst/>
          </a:prstGeom>
          <a:noFill/>
        </p:spPr>
        <p:txBody>
          <a:bodyPr wrap="square" rtlCol="0">
            <a:spAutoFit/>
          </a:bodyPr>
          <a:lstStyle/>
          <a:p>
            <a:pPr algn="ctr"/>
            <a:r>
              <a:rPr kumimoji="1" lang="ja-JP" altLang="en-US" sz="1100" b="1" dirty="0"/>
              <a:t>全国のヘルスケア企業</a:t>
            </a:r>
          </a:p>
        </p:txBody>
      </p:sp>
    </p:spTree>
    <p:extLst>
      <p:ext uri="{BB962C8B-B14F-4D97-AF65-F5344CB8AC3E}">
        <p14:creationId xmlns:p14="http://schemas.microsoft.com/office/powerpoint/2010/main" val="3356937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D6C998F-2F94-E2D8-BD41-FC509AE5B04F}"/>
              </a:ext>
            </a:extLst>
          </p:cNvPr>
          <p:cNvSpPr txBox="1"/>
          <p:nvPr/>
        </p:nvSpPr>
        <p:spPr>
          <a:xfrm>
            <a:off x="-1" y="0"/>
            <a:ext cx="9909590" cy="461665"/>
          </a:xfrm>
          <a:prstGeom prst="rect">
            <a:avLst/>
          </a:prstGeom>
          <a:solidFill>
            <a:schemeClr val="accent5">
              <a:lumMod val="75000"/>
            </a:schemeClr>
          </a:solidFill>
        </p:spPr>
        <p:txBody>
          <a:bodyPr wrap="square" rtlCol="0">
            <a:spAutoFit/>
          </a:bodyPr>
          <a:lstStyle/>
          <a:p>
            <a:pPr algn="ctr"/>
            <a:r>
              <a:rPr kumimoji="1" lang="ja-JP" altLang="en-US" sz="2400" b="1" dirty="0">
                <a:solidFill>
                  <a:schemeClr val="bg1"/>
                </a:solidFill>
              </a:rPr>
              <a:t> ガバメントピッチのメリット</a:t>
            </a:r>
            <a:endParaRPr kumimoji="1" lang="en-US" altLang="ja-JP" b="1" dirty="0">
              <a:solidFill>
                <a:schemeClr val="bg1"/>
              </a:solidFill>
            </a:endParaRPr>
          </a:p>
        </p:txBody>
      </p:sp>
      <p:sp>
        <p:nvSpPr>
          <p:cNvPr id="3" name="正方形/長方形 2">
            <a:extLst>
              <a:ext uri="{FF2B5EF4-FFF2-40B4-BE49-F238E27FC236}">
                <a16:creationId xmlns:a16="http://schemas.microsoft.com/office/drawing/2014/main" id="{BD30A1D6-0B8D-73D1-C4BF-825F4D73FA0B}"/>
              </a:ext>
            </a:extLst>
          </p:cNvPr>
          <p:cNvSpPr/>
          <p:nvPr/>
        </p:nvSpPr>
        <p:spPr>
          <a:xfrm>
            <a:off x="175912" y="2383870"/>
            <a:ext cx="4645210" cy="3889374"/>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603647" rtl="0" eaLnBrk="1" fontAlgn="auto" latinLnBrk="0" hangingPunct="1">
              <a:lnSpc>
                <a:spcPct val="100000"/>
              </a:lnSpc>
              <a:spcBef>
                <a:spcPct val="0"/>
              </a:spcBef>
              <a:spcAft>
                <a:spcPts val="0"/>
              </a:spcAft>
              <a:buClrTx/>
              <a:buSzTx/>
              <a:buFont typeface="Wingdings" panose="05000000000000000000" pitchFamily="2" charset="2"/>
              <a:buChar char="ü"/>
              <a:tabLst/>
              <a:defRPr/>
            </a:pPr>
            <a:r>
              <a:rPr kumimoji="1" lang="ja-JP" altLang="en-US" sz="2000" b="1" i="0" u="none" strike="noStrike" kern="1200" cap="none" spc="0" normalizeH="0" baseline="0" noProof="0" dirty="0">
                <a:ln>
                  <a:noFill/>
                </a:ln>
                <a:solidFill>
                  <a:schemeClr val="accent4">
                    <a:lumMod val="75000"/>
                  </a:schemeClr>
                </a:solidFill>
                <a:effectLst/>
                <a:uLnTx/>
                <a:uFillTx/>
                <a:latin typeface="游ゴシック" panose="020B0400000000000000" pitchFamily="50" charset="-128"/>
                <a:ea typeface="游ゴシック" panose="020B0400000000000000" pitchFamily="50" charset="-128"/>
              </a:rPr>
              <a:t>企業に課題を伝える課程で課題の明確化、言語化ができる</a:t>
            </a:r>
            <a:endParaRPr kumimoji="1" lang="en-US" altLang="ja-JP" sz="2000" b="1" i="0" u="none" strike="noStrike" kern="1200" cap="none" spc="0" normalizeH="0" baseline="0" noProof="0" dirty="0">
              <a:ln>
                <a:noFill/>
              </a:ln>
              <a:solidFill>
                <a:schemeClr val="accent4">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603647" rtl="0" eaLnBrk="1" fontAlgn="auto" latinLnBrk="0" hangingPunct="1">
              <a:lnSpc>
                <a:spcPct val="100000"/>
              </a:lnSpc>
              <a:spcBef>
                <a:spcPct val="0"/>
              </a:spcBef>
              <a:spcAft>
                <a:spcPts val="0"/>
              </a:spcAft>
              <a:buClrTx/>
              <a:buSzTx/>
              <a:buFont typeface="Wingdings" panose="05000000000000000000" pitchFamily="2" charset="2"/>
              <a:buChar char="ü"/>
              <a:tabLst/>
              <a:defRPr/>
            </a:pPr>
            <a:endParaRPr kumimoji="1" lang="en-US" altLang="ja-JP" sz="2000" b="1" i="0" u="none" strike="noStrike" kern="1200" cap="none" spc="0" normalizeH="0" baseline="0" noProof="0" dirty="0">
              <a:ln>
                <a:noFill/>
              </a:ln>
              <a:solidFill>
                <a:schemeClr val="accent4">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603647" rtl="0" eaLnBrk="1" fontAlgn="auto" latinLnBrk="0" hangingPunct="1">
              <a:lnSpc>
                <a:spcPct val="100000"/>
              </a:lnSpc>
              <a:spcBef>
                <a:spcPct val="0"/>
              </a:spcBef>
              <a:spcAft>
                <a:spcPts val="0"/>
              </a:spcAft>
              <a:buClrTx/>
              <a:buSzTx/>
              <a:buFont typeface="Wingdings" panose="05000000000000000000" pitchFamily="2" charset="2"/>
              <a:buChar char="ü"/>
              <a:tabLst/>
              <a:defRPr/>
            </a:pPr>
            <a:r>
              <a:rPr kumimoji="1" lang="ja-JP" altLang="en-US" sz="2000" b="1" i="0" u="none" strike="noStrike" kern="1200" cap="none" spc="0" normalizeH="0" baseline="0" noProof="0" dirty="0">
                <a:ln>
                  <a:noFill/>
                </a:ln>
                <a:solidFill>
                  <a:schemeClr val="accent4">
                    <a:lumMod val="75000"/>
                  </a:schemeClr>
                </a:solidFill>
                <a:effectLst/>
                <a:uLnTx/>
                <a:uFillTx/>
                <a:latin typeface="游ゴシック" panose="020B0400000000000000" pitchFamily="50" charset="-128"/>
                <a:ea typeface="游ゴシック" panose="020B0400000000000000" pitchFamily="50" charset="-128"/>
              </a:rPr>
              <a:t>仕様まで固める必要がなく、企業の柔軟な発想を取り入れられる</a:t>
            </a:r>
            <a:endParaRPr kumimoji="1" lang="en-US" altLang="ja-JP" sz="2000" b="1" i="0" u="none" strike="noStrike" kern="1200" cap="none" spc="0" normalizeH="0" baseline="0" noProof="0" dirty="0">
              <a:ln>
                <a:noFill/>
              </a:ln>
              <a:solidFill>
                <a:schemeClr val="accent4">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603647" rtl="0" eaLnBrk="1" fontAlgn="auto" latinLnBrk="0" hangingPunct="1">
              <a:lnSpc>
                <a:spcPct val="100000"/>
              </a:lnSpc>
              <a:spcBef>
                <a:spcPct val="0"/>
              </a:spcBef>
              <a:spcAft>
                <a:spcPts val="0"/>
              </a:spcAft>
              <a:buClrTx/>
              <a:buSzTx/>
              <a:buFont typeface="Wingdings" panose="05000000000000000000" pitchFamily="2" charset="2"/>
              <a:buChar char="ü"/>
              <a:tabLst/>
              <a:defRPr/>
            </a:pPr>
            <a:endParaRPr kumimoji="1" lang="en-US" altLang="ja-JP" sz="2000" b="1" i="0" u="none" strike="noStrike" kern="1200" cap="none" spc="0" normalizeH="0" baseline="0" noProof="0" dirty="0">
              <a:ln>
                <a:noFill/>
              </a:ln>
              <a:solidFill>
                <a:schemeClr val="accent4">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603647" rtl="0" eaLnBrk="1" fontAlgn="auto" latinLnBrk="0" hangingPunct="1">
              <a:lnSpc>
                <a:spcPct val="100000"/>
              </a:lnSpc>
              <a:spcBef>
                <a:spcPct val="0"/>
              </a:spcBef>
              <a:spcAft>
                <a:spcPts val="0"/>
              </a:spcAft>
              <a:buClrTx/>
              <a:buSzTx/>
              <a:buFont typeface="Wingdings" panose="05000000000000000000" pitchFamily="2" charset="2"/>
              <a:buChar char="ü"/>
              <a:tabLst/>
              <a:defRPr/>
            </a:pPr>
            <a:r>
              <a:rPr kumimoji="1" lang="ja-JP" altLang="en-US" sz="2000" b="1" i="0" u="none" strike="noStrike" kern="1200" cap="none" spc="0" normalizeH="0" baseline="0" noProof="0" dirty="0">
                <a:ln>
                  <a:noFill/>
                </a:ln>
                <a:solidFill>
                  <a:schemeClr val="accent4">
                    <a:lumMod val="75000"/>
                  </a:schemeClr>
                </a:solidFill>
                <a:effectLst/>
                <a:uLnTx/>
                <a:uFillTx/>
                <a:latin typeface="游ゴシック" panose="020B0400000000000000" pitchFamily="50" charset="-128"/>
                <a:ea typeface="游ゴシック" panose="020B0400000000000000" pitchFamily="50" charset="-128"/>
              </a:rPr>
              <a:t>地域内外の多くの企業と接点を持てる</a:t>
            </a:r>
            <a:endParaRPr kumimoji="1" lang="en-US" altLang="ja-JP" sz="2000" b="1" i="0" u="none" strike="noStrike" kern="1200" cap="none" spc="0" normalizeH="0" baseline="0" noProof="0" dirty="0">
              <a:ln>
                <a:noFill/>
              </a:ln>
              <a:solidFill>
                <a:schemeClr val="accent4">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603647" rtl="0" eaLnBrk="1" fontAlgn="auto" latinLnBrk="0" hangingPunct="1">
              <a:lnSpc>
                <a:spcPct val="100000"/>
              </a:lnSpc>
              <a:spcBef>
                <a:spcPct val="0"/>
              </a:spcBef>
              <a:spcAft>
                <a:spcPts val="0"/>
              </a:spcAft>
              <a:buClrTx/>
              <a:buSzTx/>
              <a:buFont typeface="Wingdings" panose="05000000000000000000" pitchFamily="2" charset="2"/>
              <a:buChar char="ü"/>
              <a:tabLst/>
              <a:defRPr/>
            </a:pPr>
            <a:endParaRPr kumimoji="1" lang="en-US" altLang="ja-JP" sz="2000" b="1" i="0" u="none" strike="noStrike" kern="1200" cap="none" spc="0" normalizeH="0" baseline="0" noProof="0" dirty="0">
              <a:ln>
                <a:noFill/>
              </a:ln>
              <a:solidFill>
                <a:schemeClr val="accent4">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603647" rtl="0" eaLnBrk="1" fontAlgn="auto" latinLnBrk="0" hangingPunct="1">
              <a:lnSpc>
                <a:spcPct val="100000"/>
              </a:lnSpc>
              <a:spcBef>
                <a:spcPct val="0"/>
              </a:spcBef>
              <a:spcAft>
                <a:spcPts val="0"/>
              </a:spcAft>
              <a:buClrTx/>
              <a:buSzTx/>
              <a:buFont typeface="Wingdings" panose="05000000000000000000" pitchFamily="2" charset="2"/>
              <a:buChar char="ü"/>
              <a:tabLst/>
              <a:defRPr/>
            </a:pPr>
            <a:r>
              <a:rPr kumimoji="1" lang="ja-JP" altLang="en-US" sz="2000" b="1" i="0" u="none" strike="noStrike" kern="1200" cap="none" spc="0" normalizeH="0" baseline="0" noProof="0" dirty="0">
                <a:ln>
                  <a:noFill/>
                </a:ln>
                <a:solidFill>
                  <a:schemeClr val="accent4">
                    <a:lumMod val="75000"/>
                  </a:schemeClr>
                </a:solidFill>
                <a:effectLst/>
                <a:uLnTx/>
                <a:uFillTx/>
                <a:latin typeface="游ゴシック" panose="020B0400000000000000" pitchFamily="50" charset="-128"/>
                <a:ea typeface="游ゴシック" panose="020B0400000000000000" pitchFamily="50" charset="-128"/>
              </a:rPr>
              <a:t>企業との対話の中で、企業が感じる課題等、新たな気づきが得られる</a:t>
            </a:r>
            <a:endParaRPr kumimoji="1" lang="en-US" altLang="ja-JP" sz="2000" b="1" i="0" u="none" strike="noStrike" kern="1200" cap="none" spc="0" normalizeH="0" baseline="0" noProof="0" dirty="0">
              <a:ln>
                <a:noFill/>
              </a:ln>
              <a:solidFill>
                <a:schemeClr val="accent4">
                  <a:lumMod val="75000"/>
                </a:schemeClr>
              </a:solidFill>
              <a:effectLst/>
              <a:uLnTx/>
              <a:uFillTx/>
              <a:latin typeface="游ゴシック" panose="020B0400000000000000" pitchFamily="50" charset="-128"/>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955B4094-949E-4113-EA46-35613B016E53}"/>
              </a:ext>
            </a:extLst>
          </p:cNvPr>
          <p:cNvSpPr txBox="1"/>
          <p:nvPr/>
        </p:nvSpPr>
        <p:spPr>
          <a:xfrm>
            <a:off x="175912" y="2014538"/>
            <a:ext cx="4645210" cy="400110"/>
          </a:xfrm>
          <a:prstGeom prst="rect">
            <a:avLst/>
          </a:prstGeom>
          <a:solidFill>
            <a:schemeClr val="accent4">
              <a:lumMod val="60000"/>
              <a:lumOff val="40000"/>
            </a:schemeClr>
          </a:solidFill>
        </p:spPr>
        <p:txBody>
          <a:bodyPr wrap="square" rtlCol="0">
            <a:spAutoFit/>
          </a:bodyPr>
          <a:lstStyle/>
          <a:p>
            <a:pPr algn="ctr"/>
            <a:r>
              <a:rPr kumimoji="1" lang="ja-JP" altLang="en-US" sz="2000" b="1" dirty="0">
                <a:solidFill>
                  <a:schemeClr val="bg1"/>
                </a:solidFill>
              </a:rPr>
              <a:t>自治体における主なメリット</a:t>
            </a:r>
          </a:p>
        </p:txBody>
      </p:sp>
      <p:sp>
        <p:nvSpPr>
          <p:cNvPr id="12" name="正方形/長方形 11">
            <a:extLst>
              <a:ext uri="{FF2B5EF4-FFF2-40B4-BE49-F238E27FC236}">
                <a16:creationId xmlns:a16="http://schemas.microsoft.com/office/drawing/2014/main" id="{20678EF6-82D7-E44A-18F7-98566577B4D1}"/>
              </a:ext>
            </a:extLst>
          </p:cNvPr>
          <p:cNvSpPr/>
          <p:nvPr/>
        </p:nvSpPr>
        <p:spPr>
          <a:xfrm>
            <a:off x="5121568" y="2383870"/>
            <a:ext cx="4644000" cy="3889374"/>
          </a:xfrm>
          <a:prstGeom prst="rect">
            <a:avLst/>
          </a:prstGeom>
          <a:solidFill>
            <a:schemeClr val="accent6">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742950" rtl="0" eaLnBrk="1" fontAlgn="auto" latinLnBrk="0" hangingPunct="1">
              <a:lnSpc>
                <a:spcPct val="100000"/>
              </a:lnSpc>
              <a:spcBef>
                <a:spcPct val="0"/>
              </a:spcBef>
              <a:spcAft>
                <a:spcPts val="0"/>
              </a:spcAft>
              <a:buClrTx/>
              <a:buSzTx/>
              <a:buFont typeface="Wingdings" panose="05000000000000000000" pitchFamily="2" charset="2"/>
              <a:buChar char="ü"/>
              <a:tabLst/>
              <a:defRPr/>
            </a:pPr>
            <a:r>
              <a:rPr kumimoji="1" lang="ja-JP" altLang="en-US" sz="2000" b="1" i="0" u="none" strike="noStrike" kern="1200" cap="none" spc="0" normalizeH="0" baseline="0" noProof="0" dirty="0">
                <a:ln>
                  <a:noFill/>
                </a:ln>
                <a:solidFill>
                  <a:schemeClr val="accent5">
                    <a:lumMod val="75000"/>
                  </a:schemeClr>
                </a:solidFill>
                <a:effectLst/>
                <a:uLnTx/>
                <a:uFillTx/>
                <a:latin typeface="游ゴシック" panose="020B0400000000000000" pitchFamily="50" charset="-128"/>
                <a:ea typeface="游ゴシック" panose="020B0400000000000000" pitchFamily="50" charset="-128"/>
              </a:rPr>
              <a:t>自治体のニーズ（≓市場ニーズ）を直接聞くことができる</a:t>
            </a:r>
            <a:endParaRPr kumimoji="1" lang="en-US" altLang="ja-JP" sz="2000" b="1" i="0" u="none" strike="noStrike" kern="1200" cap="none" spc="0" normalizeH="0" baseline="0" noProof="0" dirty="0">
              <a:ln>
                <a:noFill/>
              </a:ln>
              <a:solidFill>
                <a:schemeClr val="accent5">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742950" rtl="0" eaLnBrk="1" fontAlgn="auto" latinLnBrk="0" hangingPunct="1">
              <a:lnSpc>
                <a:spcPct val="100000"/>
              </a:lnSpc>
              <a:spcBef>
                <a:spcPct val="0"/>
              </a:spcBef>
              <a:spcAft>
                <a:spcPts val="0"/>
              </a:spcAft>
              <a:buClrTx/>
              <a:buSzTx/>
              <a:buFont typeface="Wingdings" panose="05000000000000000000" pitchFamily="2" charset="2"/>
              <a:buChar char="ü"/>
              <a:tabLst/>
              <a:defRPr/>
            </a:pPr>
            <a:endParaRPr kumimoji="1" lang="en-US" altLang="ja-JP" sz="2000" b="1" i="0" u="none" strike="noStrike" kern="1200" cap="none" spc="0" normalizeH="0" baseline="0" noProof="0" dirty="0">
              <a:ln>
                <a:noFill/>
              </a:ln>
              <a:solidFill>
                <a:schemeClr val="accent5">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742950" rtl="0" eaLnBrk="1" fontAlgn="auto" latinLnBrk="0" hangingPunct="1">
              <a:lnSpc>
                <a:spcPct val="100000"/>
              </a:lnSpc>
              <a:spcBef>
                <a:spcPct val="0"/>
              </a:spcBef>
              <a:spcAft>
                <a:spcPts val="0"/>
              </a:spcAft>
              <a:buClrTx/>
              <a:buSzTx/>
              <a:buFont typeface="Wingdings" panose="05000000000000000000" pitchFamily="2" charset="2"/>
              <a:buChar char="ü"/>
              <a:tabLst/>
              <a:defRPr/>
            </a:pPr>
            <a:r>
              <a:rPr kumimoji="1" lang="ja-JP" altLang="en-US" sz="2000" b="1" i="0" u="none" strike="noStrike" kern="1200" cap="none" spc="0" normalizeH="0" baseline="0" noProof="0" dirty="0">
                <a:ln>
                  <a:noFill/>
                </a:ln>
                <a:solidFill>
                  <a:schemeClr val="accent5">
                    <a:lumMod val="75000"/>
                  </a:schemeClr>
                </a:solidFill>
                <a:effectLst/>
                <a:uLnTx/>
                <a:uFillTx/>
                <a:latin typeface="游ゴシック" panose="020B0400000000000000" pitchFamily="50" charset="-128"/>
                <a:ea typeface="游ゴシック" panose="020B0400000000000000" pitchFamily="50" charset="-128"/>
              </a:rPr>
              <a:t>実証を行うことで、製品・サービスに市場ニーズを反映できる</a:t>
            </a:r>
            <a:endParaRPr kumimoji="1" lang="en-US" altLang="ja-JP" sz="2000" b="1" i="0" u="none" strike="noStrike" kern="1200" cap="none" spc="0" normalizeH="0" baseline="0" noProof="0" dirty="0">
              <a:ln>
                <a:noFill/>
              </a:ln>
              <a:solidFill>
                <a:schemeClr val="accent5">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742950" rtl="0" eaLnBrk="1" fontAlgn="auto" latinLnBrk="0" hangingPunct="1">
              <a:lnSpc>
                <a:spcPct val="100000"/>
              </a:lnSpc>
              <a:spcBef>
                <a:spcPct val="0"/>
              </a:spcBef>
              <a:spcAft>
                <a:spcPts val="0"/>
              </a:spcAft>
              <a:buClrTx/>
              <a:buSzTx/>
              <a:buFont typeface="Wingdings" panose="05000000000000000000" pitchFamily="2" charset="2"/>
              <a:buChar char="ü"/>
              <a:tabLst/>
              <a:defRPr/>
            </a:pPr>
            <a:endParaRPr kumimoji="1" lang="en-US" altLang="ja-JP" sz="2000" b="1" i="0" u="none" strike="noStrike" kern="1200" cap="none" spc="0" normalizeH="0" baseline="0" noProof="0" dirty="0">
              <a:ln>
                <a:noFill/>
              </a:ln>
              <a:solidFill>
                <a:schemeClr val="accent5">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742950" rtl="0" eaLnBrk="1" fontAlgn="auto" latinLnBrk="0" hangingPunct="1">
              <a:lnSpc>
                <a:spcPct val="100000"/>
              </a:lnSpc>
              <a:spcBef>
                <a:spcPct val="0"/>
              </a:spcBef>
              <a:spcAft>
                <a:spcPts val="0"/>
              </a:spcAft>
              <a:buClrTx/>
              <a:buSzTx/>
              <a:buFont typeface="Wingdings" panose="05000000000000000000" pitchFamily="2" charset="2"/>
              <a:buChar char="ü"/>
              <a:tabLst/>
              <a:defRPr/>
            </a:pPr>
            <a:r>
              <a:rPr kumimoji="1" lang="ja-JP" altLang="en-US" sz="2000" b="1" i="0" u="none" strike="noStrike" kern="1200" cap="none" spc="0" normalizeH="0" baseline="0" noProof="0" dirty="0">
                <a:ln>
                  <a:noFill/>
                </a:ln>
                <a:solidFill>
                  <a:schemeClr val="accent5">
                    <a:lumMod val="75000"/>
                  </a:schemeClr>
                </a:solidFill>
                <a:effectLst/>
                <a:uLnTx/>
                <a:uFillTx/>
                <a:latin typeface="游ゴシック" panose="020B0400000000000000" pitchFamily="50" charset="-128"/>
                <a:ea typeface="游ゴシック" panose="020B0400000000000000" pitchFamily="50" charset="-128"/>
              </a:rPr>
              <a:t>ユーザー数の拡大が期待できる（特に高齢層へのアプローチに効果的）</a:t>
            </a:r>
            <a:endParaRPr kumimoji="1" lang="en-US" altLang="ja-JP" sz="2000" b="1" i="0" u="none" strike="noStrike" kern="1200" cap="none" spc="0" normalizeH="0" baseline="0" noProof="0" dirty="0">
              <a:ln>
                <a:noFill/>
              </a:ln>
              <a:solidFill>
                <a:schemeClr val="accent5">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742950" rtl="0" eaLnBrk="1" fontAlgn="auto" latinLnBrk="0" hangingPunct="1">
              <a:lnSpc>
                <a:spcPct val="100000"/>
              </a:lnSpc>
              <a:spcBef>
                <a:spcPct val="0"/>
              </a:spcBef>
              <a:spcAft>
                <a:spcPts val="0"/>
              </a:spcAft>
              <a:buClrTx/>
              <a:buSzTx/>
              <a:buFont typeface="Wingdings" panose="05000000000000000000" pitchFamily="2" charset="2"/>
              <a:buChar char="ü"/>
              <a:tabLst/>
              <a:defRPr/>
            </a:pPr>
            <a:endParaRPr kumimoji="1" lang="en-US" altLang="ja-JP" sz="2000" b="1" i="0" u="none" strike="noStrike" kern="1200" cap="none" spc="0" normalizeH="0" baseline="0" noProof="0" dirty="0">
              <a:ln>
                <a:noFill/>
              </a:ln>
              <a:solidFill>
                <a:schemeClr val="accent5">
                  <a:lumMod val="75000"/>
                </a:schemeClr>
              </a:solidFill>
              <a:effectLst/>
              <a:uLnTx/>
              <a:uFillTx/>
              <a:latin typeface="游ゴシック" panose="020B0400000000000000" pitchFamily="50" charset="-128"/>
              <a:ea typeface="游ゴシック" panose="020B0400000000000000" pitchFamily="50" charset="-128"/>
            </a:endParaRPr>
          </a:p>
          <a:p>
            <a:pPr marL="285750" marR="0" lvl="0" indent="-285750" algn="l" defTabSz="742950" rtl="0" eaLnBrk="1" fontAlgn="auto" latinLnBrk="0" hangingPunct="1">
              <a:lnSpc>
                <a:spcPct val="100000"/>
              </a:lnSpc>
              <a:spcBef>
                <a:spcPct val="0"/>
              </a:spcBef>
              <a:spcAft>
                <a:spcPts val="0"/>
              </a:spcAft>
              <a:buClrTx/>
              <a:buSzTx/>
              <a:buFont typeface="Wingdings" panose="05000000000000000000" pitchFamily="2" charset="2"/>
              <a:buChar char="ü"/>
              <a:tabLst/>
              <a:defRPr/>
            </a:pPr>
            <a:r>
              <a:rPr kumimoji="1" lang="ja-JP" altLang="en-US" sz="2000" b="1" i="0" u="none" strike="noStrike" kern="1200" cap="none" spc="0" normalizeH="0" baseline="0" noProof="0" dirty="0">
                <a:ln>
                  <a:noFill/>
                </a:ln>
                <a:solidFill>
                  <a:schemeClr val="accent5">
                    <a:lumMod val="75000"/>
                  </a:schemeClr>
                </a:solidFill>
                <a:effectLst/>
                <a:uLnTx/>
                <a:uFillTx/>
                <a:latin typeface="游ゴシック" panose="020B0400000000000000" pitchFamily="50" charset="-128"/>
                <a:ea typeface="游ゴシック" panose="020B0400000000000000" pitchFamily="50" charset="-128"/>
              </a:rPr>
              <a:t>地域のプレーヤーとのリレーション構築につながる</a:t>
            </a:r>
          </a:p>
        </p:txBody>
      </p:sp>
      <p:sp>
        <p:nvSpPr>
          <p:cNvPr id="13" name="テキスト ボックス 12">
            <a:extLst>
              <a:ext uri="{FF2B5EF4-FFF2-40B4-BE49-F238E27FC236}">
                <a16:creationId xmlns:a16="http://schemas.microsoft.com/office/drawing/2014/main" id="{14BB5126-F9EE-BB56-C6E0-319317895F37}"/>
              </a:ext>
            </a:extLst>
          </p:cNvPr>
          <p:cNvSpPr txBox="1"/>
          <p:nvPr/>
        </p:nvSpPr>
        <p:spPr>
          <a:xfrm>
            <a:off x="5121568" y="2014538"/>
            <a:ext cx="4644000" cy="400110"/>
          </a:xfrm>
          <a:prstGeom prst="rect">
            <a:avLst/>
          </a:prstGeom>
          <a:solidFill>
            <a:schemeClr val="accent5">
              <a:lumMod val="60000"/>
              <a:lumOff val="40000"/>
            </a:schemeClr>
          </a:solidFill>
        </p:spPr>
        <p:txBody>
          <a:bodyPr wrap="square" rtlCol="0">
            <a:spAutoFit/>
          </a:bodyPr>
          <a:lstStyle/>
          <a:p>
            <a:pPr algn="ctr"/>
            <a:r>
              <a:rPr kumimoji="1" lang="ja-JP" altLang="en-US" sz="2000" b="1" dirty="0">
                <a:solidFill>
                  <a:schemeClr val="bg1"/>
                </a:solidFill>
              </a:rPr>
              <a:t>企業における主なメリット</a:t>
            </a:r>
          </a:p>
        </p:txBody>
      </p:sp>
      <p:sp>
        <p:nvSpPr>
          <p:cNvPr id="36" name="テキスト ボックス 35">
            <a:extLst>
              <a:ext uri="{FF2B5EF4-FFF2-40B4-BE49-F238E27FC236}">
                <a16:creationId xmlns:a16="http://schemas.microsoft.com/office/drawing/2014/main" id="{213EC02B-E6F9-1FC0-97E6-4B6F8CF7849B}"/>
              </a:ext>
            </a:extLst>
          </p:cNvPr>
          <p:cNvSpPr txBox="1"/>
          <p:nvPr/>
        </p:nvSpPr>
        <p:spPr>
          <a:xfrm>
            <a:off x="297903" y="554182"/>
            <a:ext cx="9247438" cy="1200329"/>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b="1" dirty="0">
                <a:solidFill>
                  <a:schemeClr val="accent5">
                    <a:lumMod val="50000"/>
                  </a:schemeClr>
                </a:solidFill>
              </a:rPr>
              <a:t>自治体、企業の双方がメリットを享受しながら、目指すゴールに向けて、連携して課題解決の取組を実施。</a:t>
            </a:r>
            <a:endParaRPr kumimoji="1" lang="en-US" altLang="ja-JP" b="1" dirty="0">
              <a:solidFill>
                <a:schemeClr val="accent5">
                  <a:lumMod val="50000"/>
                </a:schemeClr>
              </a:solidFill>
            </a:endParaRPr>
          </a:p>
          <a:p>
            <a:pPr marL="285750" indent="-285750">
              <a:buFont typeface="Arial" panose="020B0604020202020204" pitchFamily="34" charset="0"/>
              <a:buChar char="•"/>
            </a:pPr>
            <a:r>
              <a:rPr kumimoji="1" lang="ja-JP" altLang="en-US" b="1" dirty="0">
                <a:solidFill>
                  <a:schemeClr val="accent5">
                    <a:lumMod val="50000"/>
                  </a:schemeClr>
                </a:solidFill>
              </a:rPr>
              <a:t>過去にガバメントピッチに登壇した自治体やマッチングした</a:t>
            </a:r>
            <a:r>
              <a:rPr kumimoji="1" lang="ja-JP" altLang="en-US" b="1">
                <a:solidFill>
                  <a:schemeClr val="accent5">
                    <a:lumMod val="50000"/>
                  </a:schemeClr>
                </a:solidFill>
              </a:rPr>
              <a:t>企業に伺った主</a:t>
            </a:r>
            <a:r>
              <a:rPr kumimoji="1" lang="ja-JP" altLang="en-US" b="1" dirty="0">
                <a:solidFill>
                  <a:schemeClr val="accent5">
                    <a:lumMod val="50000"/>
                  </a:schemeClr>
                </a:solidFill>
              </a:rPr>
              <a:t>なメリットは以下のとおり。</a:t>
            </a:r>
            <a:endParaRPr kumimoji="1" lang="en-US" altLang="ja-JP" b="1" dirty="0">
              <a:solidFill>
                <a:schemeClr val="accent5">
                  <a:lumMod val="50000"/>
                </a:schemeClr>
              </a:solidFill>
            </a:endParaRPr>
          </a:p>
        </p:txBody>
      </p:sp>
    </p:spTree>
    <p:extLst>
      <p:ext uri="{BB962C8B-B14F-4D97-AF65-F5344CB8AC3E}">
        <p14:creationId xmlns:p14="http://schemas.microsoft.com/office/powerpoint/2010/main" val="721415779"/>
      </p:ext>
    </p:extLst>
  </p:cSld>
  <p:clrMapOvr>
    <a:masterClrMapping/>
  </p:clrMapOvr>
</p:sld>
</file>

<file path=ppt/theme/theme1.xml><?xml version="1.0" encoding="utf-8"?>
<a:theme xmlns:a="http://schemas.openxmlformats.org/drawingml/2006/main" name="Office テーマ">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B795568F88269468A296AB5868CE9B7" ma:contentTypeVersion="5" ma:contentTypeDescription="新しいドキュメントを作成します。" ma:contentTypeScope="" ma:versionID="34f9e0d78557bc653953be3af68f8a8a">
  <xsd:schema xmlns:xsd="http://www.w3.org/2001/XMLSchema" xmlns:xs="http://www.w3.org/2001/XMLSchema" xmlns:p="http://schemas.microsoft.com/office/2006/metadata/properties" xmlns:ns2="badd6d64-8fef-4a6e-8362-3cc13c725e0d" xmlns:ns3="9f114352-e42d-421a-8cea-74afedee6331" targetNamespace="http://schemas.microsoft.com/office/2006/metadata/properties" ma:root="true" ma:fieldsID="2465745c1aa9191a2b1a3764dd5019b9" ns2:_="" ns3:_="">
    <xsd:import namespace="badd6d64-8fef-4a6e-8362-3cc13c725e0d"/>
    <xsd:import namespace="9f114352-e42d-421a-8cea-74afedee63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dd6d64-8fef-4a6e-8362-3cc13c725e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114352-e42d-421a-8cea-74afedee6331"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C40C97-F1D6-4190-A918-CEBA96551C5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D2E4C81-6B23-48FF-95CB-5048D89C4A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dd6d64-8fef-4a6e-8362-3cc13c725e0d"/>
    <ds:schemaRef ds:uri="9f114352-e42d-421a-8cea-74afedee63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06096D-D723-4FAE-AFB8-76C122F282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2561</TotalTime>
  <Words>335</Words>
  <Application>Microsoft Office PowerPoint</Application>
  <PresentationFormat>A4 210 x 297 mm</PresentationFormat>
  <Paragraphs>43</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Windows ユーザー</cp:lastModifiedBy>
  <cp:revision>36</cp:revision>
  <dcterms:created xsi:type="dcterms:W3CDTF">2023-07-12T23:14:51Z</dcterms:created>
  <dcterms:modified xsi:type="dcterms:W3CDTF">2023-08-25T01:12:53Z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0x010100FB795568F88269468A296AB5868CE9B7</vt:lpwstr>
  </property>
</Properties>
</file>