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8" r:id="rId2"/>
  </p:sldIdLst>
  <p:sldSz cx="15119350" cy="10691813"/>
  <p:notesSz cx="7559675" cy="10691813"/>
  <p:embeddedFontLst>
    <p:embeddedFont>
      <p:font typeface="M PLUS 1p" panose="020B0600070205080204" charset="-128"/>
      <p:regular r:id="rId4"/>
      <p:bold r:id="rId5"/>
    </p:embeddedFont>
    <p:embeddedFont>
      <p:font typeface="Noto Sans Black" panose="020B0600070205080204" charset="0"/>
      <p:bold r:id="rId6"/>
      <p:boldItalic r:id="rId7"/>
    </p:embeddedFont>
    <p:embeddedFont>
      <p:font typeface="Segoe UI" panose="020B05020402040202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747775"/>
          </p15:clr>
        </p15:guide>
        <p15:guide id="2" pos="4762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roi Kubota" initials="" lastIdx="2" clrIdx="0"/>
  <p:cmAuthor id="1" name="Seiji Inuzuka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65CD8-C9E5-4F3D-AAF8-291E226A2E69}" v="44" dt="2024-02-28T03:19:17.161"/>
    <p1510:client id="{B876BB1D-BA9A-4A14-A67B-8A1C642D2CCD}" v="7" dt="2024-02-28T04:55:10.457"/>
  </p1510:revLst>
</p1510:revInfo>
</file>

<file path=ppt/tableStyles.xml><?xml version="1.0" encoding="utf-8"?>
<a:tblStyleLst xmlns:a="http://schemas.openxmlformats.org/drawingml/2006/main" def="{E88AC7EA-74FE-45D3-97DD-89DC017E3AC3}">
  <a:tblStyle styleId="{E88AC7EA-74FE-45D3-97DD-89DC017E3A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A45EE4-E3EC-4D8E-B547-700D592A85A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F81BD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F81B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470" y="66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I KUBOTA" userId="95e6446f346b2e83" providerId="LiveId" clId="{7B565CD8-C9E5-4F3D-AAF8-291E226A2E69}"/>
    <pc:docChg chg="undo custSel modSld">
      <pc:chgData name="HIROI KUBOTA" userId="95e6446f346b2e83" providerId="LiveId" clId="{7B565CD8-C9E5-4F3D-AAF8-291E226A2E69}" dt="2024-02-28T03:19:17.163" v="43" actId="2711"/>
      <pc:docMkLst>
        <pc:docMk/>
      </pc:docMkLst>
      <pc:sldChg chg="modSp mod">
        <pc:chgData name="HIROI KUBOTA" userId="95e6446f346b2e83" providerId="LiveId" clId="{7B565CD8-C9E5-4F3D-AAF8-291E226A2E69}" dt="2024-02-28T03:11:59.363" v="12" actId="14100"/>
        <pc:sldMkLst>
          <pc:docMk/>
          <pc:sldMk cId="0" sldId="256"/>
        </pc:sldMkLst>
        <pc:spChg chg="mod">
          <ac:chgData name="HIROI KUBOTA" userId="95e6446f346b2e83" providerId="LiveId" clId="{7B565CD8-C9E5-4F3D-AAF8-291E226A2E69}" dt="2024-02-28T03:11:59.363" v="12" actId="14100"/>
          <ac:spMkLst>
            <pc:docMk/>
            <pc:sldMk cId="0" sldId="256"/>
            <ac:spMk id="5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09:41.516" v="2" actId="404"/>
          <ac:spMkLst>
            <pc:docMk/>
            <pc:sldMk cId="0" sldId="256"/>
            <ac:spMk id="58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1:01.783" v="7" actId="2711"/>
          <ac:spMkLst>
            <pc:docMk/>
            <pc:sldMk cId="0" sldId="256"/>
            <ac:spMk id="60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6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6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71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7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0:00.855" v="3" actId="2711"/>
          <ac:spMkLst>
            <pc:docMk/>
            <pc:sldMk cId="0" sldId="256"/>
            <ac:spMk id="76" creationId="{00000000-0000-0000-0000-000000000000}"/>
          </ac:spMkLst>
        </pc:spChg>
      </pc:sldChg>
      <pc:sldChg chg="modSp mod modCm">
        <pc:chgData name="HIROI KUBOTA" userId="95e6446f346b2e83" providerId="LiveId" clId="{7B565CD8-C9E5-4F3D-AAF8-291E226A2E69}" dt="2024-02-28T03:15:17.831" v="27" actId="14100"/>
        <pc:sldMkLst>
          <pc:docMk/>
          <pc:sldMk cId="0" sldId="257"/>
        </pc:sldMkLst>
        <pc:spChg chg="mod">
          <ac:chgData name="HIROI KUBOTA" userId="95e6446f346b2e83" providerId="LiveId" clId="{7B565CD8-C9E5-4F3D-AAF8-291E226A2E69}" dt="2024-02-28T03:13:38.839" v="20" actId="2711"/>
          <ac:spMkLst>
            <pc:docMk/>
            <pc:sldMk cId="0" sldId="257"/>
            <ac:spMk id="81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8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3:56.408" v="21" actId="2711"/>
          <ac:spMkLst>
            <pc:docMk/>
            <pc:sldMk cId="0" sldId="257"/>
            <ac:spMk id="8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8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17.831" v="27" actId="14100"/>
          <ac:spMkLst>
            <pc:docMk/>
            <pc:sldMk cId="0" sldId="257"/>
            <ac:spMk id="8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89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9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9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2:24.056" v="13" actId="2711"/>
          <ac:spMkLst>
            <pc:docMk/>
            <pc:sldMk cId="0" sldId="257"/>
            <ac:spMk id="98" creationId="{00000000-0000-0000-0000-000000000000}"/>
          </ac:spMkLst>
        </pc:spChg>
      </pc:sldChg>
      <pc:sldChg chg="modSp mod modCm">
        <pc:chgData name="HIROI KUBOTA" userId="95e6446f346b2e83" providerId="LiveId" clId="{7B565CD8-C9E5-4F3D-AAF8-291E226A2E69}" dt="2024-02-28T03:17:53.009" v="38" actId="5900"/>
        <pc:sldMkLst>
          <pc:docMk/>
          <pc:sldMk cId="0" sldId="258"/>
        </pc:sldMkLst>
        <pc:spChg chg="mod">
          <ac:chgData name="HIROI KUBOTA" userId="95e6446f346b2e83" providerId="LiveId" clId="{7B565CD8-C9E5-4F3D-AAF8-291E226A2E69}" dt="2024-02-28T03:17:14.875" v="36" actId="14100"/>
          <ac:spMkLst>
            <pc:docMk/>
            <pc:sldMk cId="0" sldId="258"/>
            <ac:spMk id="10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18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22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2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5:59.339" v="29" actId="2711"/>
          <ac:spMkLst>
            <pc:docMk/>
            <pc:sldMk cId="0" sldId="258"/>
            <ac:spMk id="12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7:38.889" v="37" actId="2711"/>
          <ac:spMkLst>
            <pc:docMk/>
            <pc:sldMk cId="0" sldId="258"/>
            <ac:spMk id="125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7:04.507" v="35" actId="14100"/>
          <ac:spMkLst>
            <pc:docMk/>
            <pc:sldMk cId="0" sldId="258"/>
            <ac:spMk id="126" creationId="{00000000-0000-0000-0000-000000000000}"/>
          </ac:spMkLst>
        </pc:spChg>
        <pc:grpChg chg="mod">
          <ac:chgData name="HIROI KUBOTA" userId="95e6446f346b2e83" providerId="LiveId" clId="{7B565CD8-C9E5-4F3D-AAF8-291E226A2E69}" dt="2024-02-28T03:16:40.147" v="32" actId="1037"/>
          <ac:grpSpMkLst>
            <pc:docMk/>
            <pc:sldMk cId="0" sldId="258"/>
            <ac:grpSpMk id="116" creationId="{00000000-0000-0000-0000-000000000000}"/>
          </ac:grpSpMkLst>
        </pc:grpChg>
        <pc:grpChg chg="mod">
          <ac:chgData name="HIROI KUBOTA" userId="95e6446f346b2e83" providerId="LiveId" clId="{7B565CD8-C9E5-4F3D-AAF8-291E226A2E69}" dt="2024-02-28T03:16:40.147" v="32" actId="1037"/>
          <ac:grpSpMkLst>
            <pc:docMk/>
            <pc:sldMk cId="0" sldId="258"/>
            <ac:grpSpMk id="119" creationId="{00000000-0000-0000-0000-000000000000}"/>
          </ac:grpSpMkLst>
        </pc:grpChg>
      </pc:sldChg>
      <pc:sldChg chg="modSp mod">
        <pc:chgData name="HIROI KUBOTA" userId="95e6446f346b2e83" providerId="LiveId" clId="{7B565CD8-C9E5-4F3D-AAF8-291E226A2E69}" dt="2024-02-28T03:19:17.163" v="43" actId="2711"/>
        <pc:sldMkLst>
          <pc:docMk/>
          <pc:sldMk cId="0" sldId="259"/>
        </pc:sldMkLst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3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4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7" creationId="{00000000-0000-0000-0000-000000000000}"/>
          </ac:spMkLst>
        </pc:spChg>
        <pc:spChg chg="mod">
          <ac:chgData name="HIROI KUBOTA" userId="95e6446f346b2e83" providerId="LiveId" clId="{7B565CD8-C9E5-4F3D-AAF8-291E226A2E69}" dt="2024-02-28T03:18:28.982" v="40" actId="2711"/>
          <ac:spMkLst>
            <pc:docMk/>
            <pc:sldMk cId="0" sldId="259"/>
            <ac:spMk id="138" creationId="{00000000-0000-0000-0000-000000000000}"/>
          </ac:spMkLst>
        </pc:spChg>
        <pc:graphicFrameChg chg="modGraphic">
          <ac:chgData name="HIROI KUBOTA" userId="95e6446f346b2e83" providerId="LiveId" clId="{7B565CD8-C9E5-4F3D-AAF8-291E226A2E69}" dt="2024-02-28T03:19:17.163" v="43" actId="2711"/>
          <ac:graphicFrameMkLst>
            <pc:docMk/>
            <pc:sldMk cId="0" sldId="259"/>
            <ac:graphicFrameMk id="132" creationId="{00000000-0000-0000-0000-000000000000}"/>
          </ac:graphicFrameMkLst>
        </pc:graphicFrameChg>
      </pc:sldChg>
    </pc:docChg>
  </pc:docChgLst>
  <pc:docChgLst>
    <pc:chgData name="KUBOTA HIROI" userId="95e6446f346b2e83" providerId="Windows Live" clId="Web-{B876BB1D-BA9A-4A14-A67B-8A1C642D2CCD}"/>
    <pc:docChg chg="delSld modSld">
      <pc:chgData name="KUBOTA HIROI" userId="95e6446f346b2e83" providerId="Windows Live" clId="Web-{B876BB1D-BA9A-4A14-A67B-8A1C642D2CCD}" dt="2024-02-28T04:55:10.457" v="6"/>
      <pc:docMkLst>
        <pc:docMk/>
      </pc:docMkLst>
      <pc:sldChg chg="delCm">
        <pc:chgData name="KUBOTA HIROI" userId="95e6446f346b2e83" providerId="Windows Live" clId="Web-{B876BB1D-BA9A-4A14-A67B-8A1C642D2CCD}" dt="2024-02-28T04:54:25.938" v="0"/>
        <pc:sldMkLst>
          <pc:docMk/>
          <pc:sldMk cId="0" sldId="257"/>
        </pc:sldMkLst>
      </pc:sldChg>
      <pc:sldChg chg="delSp delCm">
        <pc:chgData name="KUBOTA HIROI" userId="95e6446f346b2e83" providerId="Windows Live" clId="Web-{B876BB1D-BA9A-4A14-A67B-8A1C642D2CCD}" dt="2024-02-28T04:54:47.237" v="2"/>
        <pc:sldMkLst>
          <pc:docMk/>
          <pc:sldMk cId="0" sldId="258"/>
        </pc:sldMkLst>
        <pc:picChg chg="del">
          <ac:chgData name="KUBOTA HIROI" userId="95e6446f346b2e83" providerId="Windows Live" clId="Web-{B876BB1D-BA9A-4A14-A67B-8A1C642D2CCD}" dt="2024-02-28T04:54:47.237" v="2"/>
          <ac:picMkLst>
            <pc:docMk/>
            <pc:sldMk cId="0" sldId="258"/>
            <ac:picMk id="127" creationId="{00000000-0000-0000-0000-000000000000}"/>
          </ac:picMkLst>
        </pc:picChg>
      </pc:sldChg>
      <pc:sldChg chg="delCm">
        <pc:chgData name="KUBOTA HIROI" userId="95e6446f346b2e83" providerId="Windows Live" clId="Web-{B876BB1D-BA9A-4A14-A67B-8A1C642D2CCD}" dt="2024-02-28T04:54:56.706" v="4"/>
        <pc:sldMkLst>
          <pc:docMk/>
          <pc:sldMk cId="0" sldId="259"/>
        </pc:sldMkLst>
      </pc:sldChg>
      <pc:sldChg chg="del">
        <pc:chgData name="KUBOTA HIROI" userId="95e6446f346b2e83" providerId="Windows Live" clId="Web-{B876BB1D-BA9A-4A14-A67B-8A1C642D2CCD}" dt="2024-02-28T04:55:04.457" v="5"/>
        <pc:sldMkLst>
          <pc:docMk/>
          <pc:sldMk cId="0" sldId="260"/>
        </pc:sldMkLst>
      </pc:sldChg>
      <pc:sldChg chg="del">
        <pc:chgData name="KUBOTA HIROI" userId="95e6446f346b2e83" providerId="Windows Live" clId="Web-{B876BB1D-BA9A-4A14-A67B-8A1C642D2CCD}" dt="2024-02-28T04:55:10.457" v="6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8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4da2d2d8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4da2d2d8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36500" y="128983"/>
            <a:ext cx="14847300" cy="104340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675" tIns="64675" rIns="64675" bIns="646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ja" sz="2100"/>
            </a:br>
            <a:endParaRPr sz="2100"/>
          </a:p>
        </p:txBody>
      </p:sp>
      <p:sp>
        <p:nvSpPr>
          <p:cNvPr id="11" name="Google Shape;11;p2"/>
          <p:cNvSpPr/>
          <p:nvPr/>
        </p:nvSpPr>
        <p:spPr>
          <a:xfrm>
            <a:off x="136500" y="128983"/>
            <a:ext cx="14847300" cy="147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4675" tIns="64675" rIns="64675" bIns="646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569570" y="596117"/>
            <a:ext cx="17145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675" tIns="64675" rIns="64675" bIns="646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7F7F7F"/>
              </a:solidFill>
              <a:latin typeface="Noto Sans Black"/>
              <a:ea typeface="Noto Sans Black"/>
              <a:cs typeface="Noto Sans Black"/>
              <a:sym typeface="Noto Sans Black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696654" y="279074"/>
            <a:ext cx="12303900" cy="8418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 PLUS 1p"/>
              <a:buNone/>
              <a:defRPr sz="18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 idx="2"/>
          </p:nvPr>
        </p:nvSpPr>
        <p:spPr>
          <a:xfrm>
            <a:off x="194533" y="225190"/>
            <a:ext cx="3528900" cy="6750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M PLUS 1p"/>
              <a:buNone/>
              <a:defRPr sz="23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3652533" y="446561"/>
            <a:ext cx="0" cy="841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spcFirstLastPara="1" wrap="square" lIns="164150" tIns="164150" rIns="164150" bIns="164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438150" algn="ctr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5409" y="4471058"/>
            <a:ext cx="14089200" cy="17502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22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43815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6613800" cy="71022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7990583" y="2395696"/>
            <a:ext cx="6613800" cy="71022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515409" y="1154948"/>
            <a:ext cx="4643400" cy="1571100"/>
          </a:xfrm>
          <a:prstGeom prst="rect">
            <a:avLst/>
          </a:prstGeom>
        </p:spPr>
        <p:txBody>
          <a:bodyPr spcFirstLastPara="1" wrap="square" lIns="164150" tIns="164150" rIns="164150" bIns="1641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15409" y="2888617"/>
            <a:ext cx="4643400" cy="66090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810650" y="935745"/>
            <a:ext cx="10529700" cy="85041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50" tIns="164150" rIns="164150" bIns="164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39016" y="2563450"/>
            <a:ext cx="6689100" cy="3081300"/>
          </a:xfrm>
          <a:prstGeom prst="rect">
            <a:avLst/>
          </a:prstGeom>
        </p:spPr>
        <p:txBody>
          <a:bodyPr spcFirstLastPara="1" wrap="square" lIns="164150" tIns="164150" rIns="164150" bIns="164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439016" y="5826865"/>
            <a:ext cx="6689100" cy="25674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8167677" y="1505164"/>
            <a:ext cx="6344400" cy="76812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marL="457200" lvl="0" indent="-43815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50" tIns="164150" rIns="164150" bIns="164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50" tIns="164150" rIns="164150" bIns="164150" anchor="t" anchorCtr="0">
            <a:normAutofit/>
          </a:bodyPr>
          <a:lstStyle>
            <a:lvl1pPr marL="457200" lvl="0" indent="-438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●"/>
              <a:defRPr sz="3300">
                <a:solidFill>
                  <a:schemeClr val="dk2"/>
                </a:solidFill>
              </a:defRPr>
            </a:lvl1pPr>
            <a:lvl2pPr marL="914400" lvl="1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marL="1371600" lvl="2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marL="1828800" lvl="3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marL="2286000" lvl="4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marL="2743200" lvl="5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marL="3200400" lvl="6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marL="3657600" lvl="7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marL="4114800" lvl="8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5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50" tIns="164150" rIns="164150" bIns="164150" anchor="ctr" anchorCtr="0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10361605" y="1811775"/>
            <a:ext cx="4511347" cy="98925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5"/>
              </a:highligh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3696650" y="435480"/>
            <a:ext cx="11256000" cy="841800"/>
          </a:xfrm>
          <a:prstGeom prst="rect">
            <a:avLst/>
          </a:prstGeom>
        </p:spPr>
        <p:txBody>
          <a:bodyPr spcFirstLastPara="1" wrap="square" lIns="164150" tIns="164150" rIns="164150" bIns="16415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自社が持つ「製品※」を棚卸ししてみましょう。</a:t>
            </a:r>
            <a:r>
              <a:rPr lang="ja" sz="1688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（※具体的な「納品物」だけでなく「受注内容」で表してもOK）</a:t>
            </a:r>
            <a:b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</a:br>
            <a: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横軸に「技術の深さ」と「ビジネス性の高さ」を、縦軸に「短期的な成長」と「中長期的な成長」を置き、</a:t>
            </a:r>
            <a:b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</a:br>
            <a: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ポストイットに書いた「現状、自社が持つ製品」が、どのあたりに位置づけられるのかを話し合いながらプロット</a:t>
            </a:r>
            <a:b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</a:br>
            <a: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していくことで、自社が持つ製品を一覧できる「ポートフォリオ」が出来上がります</a:t>
            </a:r>
            <a:endParaRPr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 idx="2"/>
          </p:nvPr>
        </p:nvSpPr>
        <p:spPr>
          <a:xfrm>
            <a:off x="194533" y="225190"/>
            <a:ext cx="3528900" cy="675000"/>
          </a:xfrm>
          <a:prstGeom prst="rect">
            <a:avLst/>
          </a:prstGeom>
        </p:spPr>
        <p:txBody>
          <a:bodyPr spcFirstLastPara="1" wrap="square" lIns="164150" tIns="164150" rIns="164150" bIns="16415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855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自</a:t>
            </a:r>
            <a: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社</a:t>
            </a:r>
            <a:r>
              <a:rPr lang="ja" sz="3633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製品</a:t>
            </a:r>
            <a:endParaRPr sz="3633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ポートフォリオ　ワーク</a:t>
            </a:r>
            <a:endParaRPr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106" name="Google Shape;106;p15"/>
          <p:cNvCxnSpPr/>
          <p:nvPr/>
        </p:nvCxnSpPr>
        <p:spPr>
          <a:xfrm rot="10800000" flipH="1">
            <a:off x="1098725" y="5985950"/>
            <a:ext cx="13063500" cy="204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7" name="Google Shape;107;p15"/>
          <p:cNvCxnSpPr>
            <a:stCxn id="108" idx="2"/>
            <a:endCxn id="109" idx="0"/>
          </p:cNvCxnSpPr>
          <p:nvPr/>
        </p:nvCxnSpPr>
        <p:spPr>
          <a:xfrm>
            <a:off x="7467375" y="2435575"/>
            <a:ext cx="0" cy="72510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08" name="Google Shape;108;p15"/>
          <p:cNvSpPr txBox="1"/>
          <p:nvPr/>
        </p:nvSpPr>
        <p:spPr>
          <a:xfrm>
            <a:off x="5045175" y="1824475"/>
            <a:ext cx="48444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i="0" u="none" strike="noStrike" cap="none">
                <a:solidFill>
                  <a:schemeClr val="dk2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中長期</a:t>
            </a:r>
            <a:r>
              <a:rPr lang="ja" sz="2000" b="1">
                <a:solidFill>
                  <a:schemeClr val="dk2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的な成長の可能性がある</a:t>
            </a:r>
            <a:br>
              <a:rPr lang="ja" sz="2000" b="1">
                <a:solidFill>
                  <a:schemeClr val="dk2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</a:br>
            <a:r>
              <a:rPr lang="ja" sz="1600" b="1">
                <a:solidFill>
                  <a:schemeClr val="dk2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（＝将来性のある領域への進出や事業転換）</a:t>
            </a:r>
            <a:endParaRPr sz="1000">
              <a:solidFill>
                <a:schemeClr val="dk2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957772" y="6230000"/>
            <a:ext cx="58104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 i="0" u="none" strike="noStrike" cap="none">
                <a:solidFill>
                  <a:schemeClr val="dk2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技術</a:t>
            </a:r>
            <a:r>
              <a:rPr lang="ja" sz="2000" b="1">
                <a:solidFill>
                  <a:schemeClr val="dk2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が深い</a:t>
            </a:r>
            <a:endParaRPr sz="2000" b="1">
              <a:solidFill>
                <a:schemeClr val="dk2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>
                <a:solidFill>
                  <a:schemeClr val="dk2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（＝他社による模倣や代替が困難）</a:t>
            </a:r>
            <a:endParaRPr sz="1000">
              <a:solidFill>
                <a:schemeClr val="dk2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3728625" y="9686626"/>
            <a:ext cx="74772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chemeClr val="dk2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短期的な成長の余地がある</a:t>
            </a:r>
            <a:endParaRPr sz="2000" b="1">
              <a:solidFill>
                <a:schemeClr val="dk2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>
                <a:solidFill>
                  <a:schemeClr val="dk2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（＝拡販や新規開拓）</a:t>
            </a:r>
            <a:endParaRPr sz="1000">
              <a:solidFill>
                <a:schemeClr val="dk2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8272972" y="6230000"/>
            <a:ext cx="58104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chemeClr val="dk2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競合の多い技術</a:t>
            </a:r>
            <a:endParaRPr sz="2000" b="1">
              <a:solidFill>
                <a:schemeClr val="dk2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 b="1">
                <a:solidFill>
                  <a:schemeClr val="dk2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（＝他社も多く手掛けている技術）</a:t>
            </a:r>
            <a:endParaRPr sz="1000">
              <a:solidFill>
                <a:schemeClr val="dk2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2219346" y="3922600"/>
            <a:ext cx="3868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 b="1">
                <a:solidFill>
                  <a:srgbClr val="FFFFFF"/>
                </a:solidFill>
                <a:highlight>
                  <a:srgbClr val="D9D9D9"/>
                </a:highlight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「中長期的な成長が期待でき、</a:t>
            </a:r>
            <a:br>
              <a:rPr lang="ja" sz="1900" b="1">
                <a:solidFill>
                  <a:srgbClr val="FFFFFF"/>
                </a:solidFill>
                <a:highlight>
                  <a:srgbClr val="D9D9D9"/>
                </a:highlight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</a:br>
            <a:r>
              <a:rPr lang="ja" sz="1900" b="1">
                <a:solidFill>
                  <a:srgbClr val="FFFFFF"/>
                </a:solidFill>
                <a:highlight>
                  <a:srgbClr val="D9D9D9"/>
                </a:highlight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技術が深い」製品領域</a:t>
            </a:r>
            <a:endParaRPr sz="1900" b="1">
              <a:solidFill>
                <a:srgbClr val="FFFFFF"/>
              </a:solidFill>
              <a:highlight>
                <a:srgbClr val="D9D9D9"/>
              </a:highlight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8690850" y="3922600"/>
            <a:ext cx="4146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 b="1">
                <a:solidFill>
                  <a:srgbClr val="FFFFFF"/>
                </a:solidFill>
                <a:highlight>
                  <a:srgbClr val="D9D9D9"/>
                </a:highlight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「競合は多いが、中長期的な成長が期待できる」製品領域</a:t>
            </a:r>
            <a:endParaRPr sz="1700" b="1">
              <a:solidFill>
                <a:srgbClr val="A5A5A5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2219346" y="7663450"/>
            <a:ext cx="3868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 b="1">
                <a:solidFill>
                  <a:srgbClr val="FFFFFF"/>
                </a:solidFill>
                <a:highlight>
                  <a:srgbClr val="D9D9D9"/>
                </a:highlight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「短期的な成長が期待でき、</a:t>
            </a:r>
            <a:br>
              <a:rPr lang="ja" sz="1900" b="1">
                <a:solidFill>
                  <a:srgbClr val="FFFFFF"/>
                </a:solidFill>
                <a:highlight>
                  <a:srgbClr val="D9D9D9"/>
                </a:highlight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</a:br>
            <a:r>
              <a:rPr lang="ja" sz="1900" b="1">
                <a:solidFill>
                  <a:srgbClr val="FFFFFF"/>
                </a:solidFill>
                <a:highlight>
                  <a:srgbClr val="D9D9D9"/>
                </a:highlight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技術が深い」製品領域</a:t>
            </a:r>
            <a:endParaRPr sz="1900" b="1">
              <a:solidFill>
                <a:srgbClr val="FFFFFF"/>
              </a:solidFill>
              <a:highlight>
                <a:srgbClr val="D9D9D9"/>
              </a:highlight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8795100" y="7663450"/>
            <a:ext cx="3937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 b="1">
                <a:solidFill>
                  <a:srgbClr val="FFFFFF"/>
                </a:solidFill>
                <a:highlight>
                  <a:srgbClr val="D9D9D9"/>
                </a:highlight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「競合は多いが、短期的な成長が期待できる」製品領域</a:t>
            </a:r>
            <a:endParaRPr sz="1700" b="1">
              <a:solidFill>
                <a:srgbClr val="A5A5A5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grpSp>
        <p:nvGrpSpPr>
          <p:cNvPr id="116" name="Google Shape;116;p15"/>
          <p:cNvGrpSpPr/>
          <p:nvPr/>
        </p:nvGrpSpPr>
        <p:grpSpPr>
          <a:xfrm>
            <a:off x="10141127" y="1665503"/>
            <a:ext cx="1394128" cy="354000"/>
            <a:chOff x="6216908" y="1026948"/>
            <a:chExt cx="1033070" cy="354000"/>
          </a:xfrm>
        </p:grpSpPr>
        <p:sp>
          <p:nvSpPr>
            <p:cNvPr id="117" name="Google Shape;117;p15"/>
            <p:cNvSpPr/>
            <p:nvPr/>
          </p:nvSpPr>
          <p:spPr>
            <a:xfrm>
              <a:off x="6216908" y="1040924"/>
              <a:ext cx="976968" cy="326052"/>
            </a:xfrm>
            <a:prstGeom prst="flowChartTerminator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18" name="Google Shape;118;p15"/>
            <p:cNvSpPr txBox="1"/>
            <p:nvPr/>
          </p:nvSpPr>
          <p:spPr>
            <a:xfrm>
              <a:off x="6272878" y="1026948"/>
              <a:ext cx="977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100">
                  <a:solidFill>
                    <a:srgbClr val="FFFFFF"/>
                  </a:solidFill>
                  <a:latin typeface="Segoe UI" panose="020B0502040204020203" pitchFamily="34" charset="0"/>
                  <a:ea typeface="游ゴシック" panose="020B0400000000000000" pitchFamily="50" charset="-128"/>
                  <a:cs typeface="Segoe UI" panose="020B0502040204020203" pitchFamily="34" charset="0"/>
                  <a:sym typeface="M PLUS 1p ExtraBold"/>
                </a:rPr>
                <a:t>　  考えるヒント</a:t>
              </a:r>
              <a:endParaRPr sz="1100">
                <a:solidFill>
                  <a:srgbClr val="FFFFFF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 ExtraBold"/>
              </a:endParaRPr>
            </a:p>
          </p:txBody>
        </p:sp>
      </p:grpSp>
      <p:grpSp>
        <p:nvGrpSpPr>
          <p:cNvPr id="119" name="Google Shape;119;p15"/>
          <p:cNvGrpSpPr/>
          <p:nvPr/>
        </p:nvGrpSpPr>
        <p:grpSpPr>
          <a:xfrm>
            <a:off x="10271164" y="1729103"/>
            <a:ext cx="226801" cy="226801"/>
            <a:chOff x="10409475" y="281303"/>
            <a:chExt cx="226801" cy="226801"/>
          </a:xfrm>
        </p:grpSpPr>
        <p:sp>
          <p:nvSpPr>
            <p:cNvPr id="120" name="Google Shape;120;p15"/>
            <p:cNvSpPr/>
            <p:nvPr/>
          </p:nvSpPr>
          <p:spPr>
            <a:xfrm>
              <a:off x="10442925" y="314753"/>
              <a:ext cx="159900" cy="15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1" name="Google Shape;12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09475" y="281303"/>
              <a:ext cx="226801" cy="226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Google Shape;122;p15"/>
          <p:cNvSpPr txBox="1"/>
          <p:nvPr/>
        </p:nvSpPr>
        <p:spPr>
          <a:xfrm>
            <a:off x="1957750" y="4501153"/>
            <a:ext cx="439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rgbClr val="BABABA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※この領域にプロットされるポストイットが多い／強い会社は</a:t>
            </a:r>
            <a:br>
              <a:rPr lang="ja" sz="1100" b="1">
                <a:solidFill>
                  <a:srgbClr val="BABABA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</a:br>
            <a:r>
              <a:rPr lang="ja" sz="1100" b="1">
                <a:solidFill>
                  <a:srgbClr val="BABABA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「研究開発」型といえる</a:t>
            </a:r>
            <a:endParaRPr sz="1100" b="1">
              <a:solidFill>
                <a:srgbClr val="BABABA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8568150" y="4501153"/>
            <a:ext cx="439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rgbClr val="BABABA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※この領域にプロットされるポストイットが多い／強い会社は</a:t>
            </a:r>
            <a:br>
              <a:rPr lang="ja" sz="1100" b="1">
                <a:solidFill>
                  <a:srgbClr val="BABABA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</a:br>
            <a:r>
              <a:rPr lang="ja" sz="1100" b="1">
                <a:solidFill>
                  <a:srgbClr val="BABABA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「事業転換」「ベンチャー」型といえる</a:t>
            </a:r>
            <a:endParaRPr sz="1100" b="1">
              <a:solidFill>
                <a:srgbClr val="BABABA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1957750" y="8234953"/>
            <a:ext cx="439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rgbClr val="BABABA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※この領域にプロットされるポストイットが多い／強い会社は</a:t>
            </a:r>
            <a:br>
              <a:rPr lang="ja" sz="1100" b="1">
                <a:solidFill>
                  <a:srgbClr val="BABABA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</a:br>
            <a:r>
              <a:rPr lang="ja" sz="1100" b="1">
                <a:solidFill>
                  <a:srgbClr val="BABABA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「既存技術拡販」型といえる</a:t>
            </a:r>
            <a:endParaRPr sz="1100" b="1">
              <a:solidFill>
                <a:srgbClr val="BABABA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8568150" y="8234953"/>
            <a:ext cx="439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rgbClr val="BABABA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※この領域にプロットされるポストイットが多い／強い会社は</a:t>
            </a:r>
            <a:br>
              <a:rPr lang="ja" sz="1100" b="1">
                <a:solidFill>
                  <a:srgbClr val="BABABA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</a:br>
            <a:r>
              <a:rPr lang="ja" sz="1100" b="1">
                <a:solidFill>
                  <a:srgbClr val="BABABA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「事業再生」「M&amp;A」型といえる</a:t>
            </a:r>
            <a:endParaRPr sz="1100" b="1">
              <a:solidFill>
                <a:srgbClr val="BABABA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10294055" y="1985666"/>
            <a:ext cx="4578895" cy="86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 PLUS 1p"/>
              <a:buChar char="❏"/>
            </a:pPr>
            <a:r>
              <a:rPr lang="ja" sz="900">
                <a:solidFill>
                  <a:schemeClr val="dk2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違う色のポストイットを使い分けて書くことも有効です</a:t>
            </a:r>
            <a:endParaRPr sz="900">
              <a:solidFill>
                <a:schemeClr val="dk2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457200" lvl="0" indent="-285750" algn="l" rtl="0"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900"/>
              <a:buFont typeface="M PLUS 1p"/>
              <a:buChar char="❏"/>
            </a:pPr>
            <a:r>
              <a:rPr lang="ja" sz="900">
                <a:solidFill>
                  <a:schemeClr val="dk2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「すでに実績のある製品」を黄色のポストイットでプロットしたあとで、「今後作れそうな製品」を別色（たとえば水色）のポストイットに書いて、同じポートフォリオ上にプロットしていくと、より立体的な展望が描けます</a:t>
            </a:r>
            <a:endParaRPr sz="900">
              <a:solidFill>
                <a:schemeClr val="dk2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PresentationFormat>ユーザー設定</PresentationFormat>
  <Paragraphs>21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Noto Sans Black</vt:lpstr>
      <vt:lpstr>Segoe UI</vt:lpstr>
      <vt:lpstr>M PLUS 1p</vt:lpstr>
      <vt:lpstr>Simple Light</vt:lpstr>
      <vt:lpstr>自社が持つ「製品※」を棚卸ししてみましょう。（※具体的な「納品物」だけでなく「受注内容」で表してもOK） 横軸に「技術の深さ」と「ビジネス性の高さ」を、縦軸に「短期的な成長」と「中長期的な成長」を置き、 ポストイットに書いた「現状、自社が持つ製品」が、どのあたりに位置づけられるのかを話し合いながらプロット していくことで、自社が持つ製品を一覧できる「ポートフォリオ」が出来上がります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2024-03-26T08:43:30Z</dcterms:modified>
</cp:coreProperties>
</file>