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5119350" cy="10691813"/>
  <p:notesSz cx="7559675" cy="10691813"/>
  <p:embeddedFontLst>
    <p:embeddedFont>
      <p:font typeface="M PLUS 1p" panose="020B0600070205080204" charset="-128"/>
      <p:regular r:id="rId4"/>
      <p:bold r:id="rId5"/>
    </p:embeddedFont>
    <p:embeddedFont>
      <p:font typeface="Noto Sans Black" panose="020B0600070205080204" charset="0"/>
      <p:bold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i Kubota" initials="" lastIdx="2" clrIdx="0"/>
  <p:cmAuthor id="1" name="Seiji Inuzuk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65CD8-C9E5-4F3D-AAF8-291E226A2E69}" v="44" dt="2024-02-28T03:19:17.161"/>
    <p1510:client id="{B876BB1D-BA9A-4A14-A67B-8A1C642D2CCD}" v="7" dt="2024-02-28T04:55:10.457"/>
  </p1510:revLst>
</p1510:revInfo>
</file>

<file path=ppt/tableStyles.xml><?xml version="1.0" encoding="utf-8"?>
<a:tblStyleLst xmlns:a="http://schemas.openxmlformats.org/drawingml/2006/main" def="{E88AC7EA-74FE-45D3-97DD-89DC017E3AC3}">
  <a:tblStyle styleId="{E88AC7EA-74FE-45D3-97DD-89DC017E3A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A45EE4-E3EC-4D8E-B547-700D592A85A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70" y="6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I KUBOTA" userId="95e6446f346b2e83" providerId="LiveId" clId="{7B565CD8-C9E5-4F3D-AAF8-291E226A2E69}"/>
    <pc:docChg chg="undo custSel modSld">
      <pc:chgData name="HIROI KUBOTA" userId="95e6446f346b2e83" providerId="LiveId" clId="{7B565CD8-C9E5-4F3D-AAF8-291E226A2E69}" dt="2024-02-28T03:19:17.163" v="43" actId="2711"/>
      <pc:docMkLst>
        <pc:docMk/>
      </pc:docMkLst>
      <pc:sldChg chg="modSp mod">
        <pc:chgData name="HIROI KUBOTA" userId="95e6446f346b2e83" providerId="LiveId" clId="{7B565CD8-C9E5-4F3D-AAF8-291E226A2E69}" dt="2024-02-28T03:11:59.363" v="12" actId="14100"/>
        <pc:sldMkLst>
          <pc:docMk/>
          <pc:sldMk cId="0" sldId="256"/>
        </pc:sldMkLst>
        <pc:spChg chg="mod">
          <ac:chgData name="HIROI KUBOTA" userId="95e6446f346b2e83" providerId="LiveId" clId="{7B565CD8-C9E5-4F3D-AAF8-291E226A2E69}" dt="2024-02-28T03:11:59.363" v="12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09:41.516" v="2" actId="404"/>
          <ac:spMkLst>
            <pc:docMk/>
            <pc:sldMk cId="0" sldId="256"/>
            <ac:spMk id="5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1:01.783" v="7" actId="2711"/>
          <ac:spMkLst>
            <pc:docMk/>
            <pc:sldMk cId="0" sldId="256"/>
            <ac:spMk id="6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6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5:17.831" v="27" actId="14100"/>
        <pc:sldMkLst>
          <pc:docMk/>
          <pc:sldMk cId="0" sldId="257"/>
        </pc:sldMkLst>
        <pc:spChg chg="mod">
          <ac:chgData name="HIROI KUBOTA" userId="95e6446f346b2e83" providerId="LiveId" clId="{7B565CD8-C9E5-4F3D-AAF8-291E226A2E69}" dt="2024-02-28T03:13:38.839" v="20" actId="2711"/>
          <ac:spMkLst>
            <pc:docMk/>
            <pc:sldMk cId="0" sldId="257"/>
            <ac:spMk id="8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3:56.408" v="21" actId="2711"/>
          <ac:spMkLst>
            <pc:docMk/>
            <pc:sldMk cId="0" sldId="257"/>
            <ac:spMk id="8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17.831" v="27" actId="14100"/>
          <ac:spMkLst>
            <pc:docMk/>
            <pc:sldMk cId="0" sldId="257"/>
            <ac:spMk id="8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8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7:53.009" v="38" actId="5900"/>
        <pc:sldMkLst>
          <pc:docMk/>
          <pc:sldMk cId="0" sldId="258"/>
        </pc:sldMkLst>
        <pc:spChg chg="mod">
          <ac:chgData name="HIROI KUBOTA" userId="95e6446f346b2e83" providerId="LiveId" clId="{7B565CD8-C9E5-4F3D-AAF8-291E226A2E69}" dt="2024-02-28T03:17:14.875" v="36" actId="14100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38.889" v="37" actId="2711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04.507" v="35" actId="14100"/>
          <ac:spMkLst>
            <pc:docMk/>
            <pc:sldMk cId="0" sldId="258"/>
            <ac:spMk id="126" creationId="{00000000-0000-0000-0000-000000000000}"/>
          </ac:spMkLst>
        </pc:s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6" creationId="{00000000-0000-0000-0000-000000000000}"/>
          </ac:grpSpMkLst>
        </pc:gr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9" creationId="{00000000-0000-0000-0000-000000000000}"/>
          </ac:grpSpMkLst>
        </pc:grpChg>
      </pc:sldChg>
      <pc:sldChg chg="modSp mod">
        <pc:chgData name="HIROI KUBOTA" userId="95e6446f346b2e83" providerId="LiveId" clId="{7B565CD8-C9E5-4F3D-AAF8-291E226A2E69}" dt="2024-02-28T03:19:17.163" v="43" actId="2711"/>
        <pc:sldMkLst>
          <pc:docMk/>
          <pc:sldMk cId="0" sldId="259"/>
        </pc:sldMkLst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8" creationId="{00000000-0000-0000-0000-000000000000}"/>
          </ac:spMkLst>
        </pc:spChg>
        <pc:graphicFrameChg chg="modGraphic">
          <ac:chgData name="HIROI KUBOTA" userId="95e6446f346b2e83" providerId="LiveId" clId="{7B565CD8-C9E5-4F3D-AAF8-291E226A2E69}" dt="2024-02-28T03:19:17.163" v="43" actId="2711"/>
          <ac:graphicFrameMkLst>
            <pc:docMk/>
            <pc:sldMk cId="0" sldId="259"/>
            <ac:graphicFrameMk id="132" creationId="{00000000-0000-0000-0000-000000000000}"/>
          </ac:graphicFrameMkLst>
        </pc:graphicFrameChg>
      </pc:sldChg>
    </pc:docChg>
  </pc:docChgLst>
  <pc:docChgLst>
    <pc:chgData name="KUBOTA HIROI" userId="95e6446f346b2e83" providerId="Windows Live" clId="Web-{B876BB1D-BA9A-4A14-A67B-8A1C642D2CCD}"/>
    <pc:docChg chg="delSld modSld">
      <pc:chgData name="KUBOTA HIROI" userId="95e6446f346b2e83" providerId="Windows Live" clId="Web-{B876BB1D-BA9A-4A14-A67B-8A1C642D2CCD}" dt="2024-02-28T04:55:10.457" v="6"/>
      <pc:docMkLst>
        <pc:docMk/>
      </pc:docMkLst>
      <pc:sldChg chg="delCm">
        <pc:chgData name="KUBOTA HIROI" userId="95e6446f346b2e83" providerId="Windows Live" clId="Web-{B876BB1D-BA9A-4A14-A67B-8A1C642D2CCD}" dt="2024-02-28T04:54:25.938" v="0"/>
        <pc:sldMkLst>
          <pc:docMk/>
          <pc:sldMk cId="0" sldId="257"/>
        </pc:sldMkLst>
      </pc:sldChg>
      <pc:sldChg chg="delSp delCm">
        <pc:chgData name="KUBOTA HIROI" userId="95e6446f346b2e83" providerId="Windows Live" clId="Web-{B876BB1D-BA9A-4A14-A67B-8A1C642D2CCD}" dt="2024-02-28T04:54:47.237" v="2"/>
        <pc:sldMkLst>
          <pc:docMk/>
          <pc:sldMk cId="0" sldId="258"/>
        </pc:sldMkLst>
        <pc:picChg chg="del">
          <ac:chgData name="KUBOTA HIROI" userId="95e6446f346b2e83" providerId="Windows Live" clId="Web-{B876BB1D-BA9A-4A14-A67B-8A1C642D2CCD}" dt="2024-02-28T04:54:47.237" v="2"/>
          <ac:picMkLst>
            <pc:docMk/>
            <pc:sldMk cId="0" sldId="258"/>
            <ac:picMk id="127" creationId="{00000000-0000-0000-0000-000000000000}"/>
          </ac:picMkLst>
        </pc:picChg>
      </pc:sldChg>
      <pc:sldChg chg="delCm">
        <pc:chgData name="KUBOTA HIROI" userId="95e6446f346b2e83" providerId="Windows Live" clId="Web-{B876BB1D-BA9A-4A14-A67B-8A1C642D2CCD}" dt="2024-02-28T04:54:56.706" v="4"/>
        <pc:sldMkLst>
          <pc:docMk/>
          <pc:sldMk cId="0" sldId="259"/>
        </pc:sldMkLst>
      </pc:sldChg>
      <pc:sldChg chg="del">
        <pc:chgData name="KUBOTA HIROI" userId="95e6446f346b2e83" providerId="Windows Live" clId="Web-{B876BB1D-BA9A-4A14-A67B-8A1C642D2CCD}" dt="2024-02-28T04:55:04.457" v="5"/>
        <pc:sldMkLst>
          <pc:docMk/>
          <pc:sldMk cId="0" sldId="260"/>
        </pc:sldMkLst>
      </pc:sldChg>
      <pc:sldChg chg="del">
        <pc:chgData name="KUBOTA HIROI" userId="95e6446f346b2e83" providerId="Windows Live" clId="Web-{B876BB1D-BA9A-4A14-A67B-8A1C642D2CCD}" dt="2024-02-28T04:55:10.457" v="6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8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5878e2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5878e2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6500" y="128983"/>
            <a:ext cx="14847300" cy="10434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675" tIns="64675" rIns="64675" bIns="646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2100"/>
            </a:br>
            <a:endParaRPr sz="2100"/>
          </a:p>
        </p:txBody>
      </p:sp>
      <p:sp>
        <p:nvSpPr>
          <p:cNvPr id="11" name="Google Shape;11;p2"/>
          <p:cNvSpPr/>
          <p:nvPr/>
        </p:nvSpPr>
        <p:spPr>
          <a:xfrm>
            <a:off x="136500" y="128983"/>
            <a:ext cx="14847300" cy="147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4675" tIns="64675" rIns="64675" bIns="64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69570" y="596117"/>
            <a:ext cx="1714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675" tIns="64675" rIns="64675" bIns="64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696654" y="279074"/>
            <a:ext cx="12303900" cy="8418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 PLUS 1p"/>
              <a:buNone/>
              <a:defRPr sz="18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194533" y="225190"/>
            <a:ext cx="3528900" cy="675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 PLUS 1p"/>
              <a:buNone/>
              <a:defRPr sz="23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3652533" y="446561"/>
            <a:ext cx="0" cy="841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50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400" cy="15711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400" cy="6609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700" cy="85041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50" tIns="164150" rIns="164150" bIns="164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696672" y="217703"/>
            <a:ext cx="6630000" cy="1338142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accent5"/>
                </a:solidFill>
                <a:highlight>
                  <a:schemeClr val="lt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">
                <a:solidFill>
                  <a:schemeClr val="accent5"/>
                </a:solidFill>
                <a:highlight>
                  <a:schemeClr val="lt1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STEP 1</a:t>
            </a:r>
            <a:r>
              <a:rPr lang="ja">
                <a:solidFill>
                  <a:schemeClr val="accent5"/>
                </a:solidFill>
                <a:highlight>
                  <a:schemeClr val="lt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　業界内で「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10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年後も変わらず成功していそう／さらに伸びていそうな」企業や、同業のライバルや参考になりそうな他社を思い浮かべ、</a:t>
            </a:r>
            <a:r>
              <a:rPr lang="ja">
                <a:solidFill>
                  <a:srgbClr val="F4CC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ピンクのポストイット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に社名を記入してください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accent5"/>
                </a:solidFill>
                <a:highlight>
                  <a:schemeClr val="lt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">
                <a:solidFill>
                  <a:schemeClr val="accent5"/>
                </a:solidFill>
                <a:highlight>
                  <a:schemeClr val="lt1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STEP 2</a:t>
            </a:r>
            <a:r>
              <a:rPr lang="ja">
                <a:solidFill>
                  <a:schemeClr val="accent5"/>
                </a:solidFill>
                <a:highlight>
                  <a:schemeClr val="lt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　その会社の「成功要因」を考え、例のように２つの要素に分解して</a:t>
            </a:r>
            <a:r>
              <a:rPr lang="ja">
                <a:solidFill>
                  <a:srgbClr val="FFF2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黄色のポストイット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に記入してみてください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94551" y="225190"/>
            <a:ext cx="3417600" cy="1197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900">
                <a:latin typeface="游ゴシック" panose="020B0400000000000000" pitchFamily="50" charset="-128"/>
                <a:ea typeface="游ゴシック" panose="020B0400000000000000" pitchFamily="50" charset="-128"/>
              </a:rPr>
              <a:t>成功</a:t>
            </a:r>
            <a:r>
              <a:rPr lang="ja" sz="3088">
                <a:latin typeface="游ゴシック" panose="020B0400000000000000" pitchFamily="50" charset="-128"/>
                <a:ea typeface="游ゴシック" panose="020B0400000000000000" pitchFamily="50" charset="-128"/>
              </a:rPr>
              <a:t>要因</a:t>
            </a:r>
            <a:r>
              <a:rPr lang="ja" sz="4900">
                <a:latin typeface="游ゴシック" panose="020B0400000000000000" pitchFamily="50" charset="-128"/>
                <a:ea typeface="游ゴシック" panose="020B0400000000000000" pitchFamily="50" charset="-128"/>
              </a:rPr>
              <a:t>分解</a:t>
            </a:r>
            <a:endParaRPr sz="5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ワーク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86326" y="1970310"/>
            <a:ext cx="1080000" cy="900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" name="Google Shape;60;p13"/>
          <p:cNvSpPr txBox="1"/>
          <p:nvPr/>
        </p:nvSpPr>
        <p:spPr>
          <a:xfrm>
            <a:off x="623226" y="2174010"/>
            <a:ext cx="100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例：</a:t>
            </a:r>
            <a:r>
              <a:rPr lang="ja" sz="1000">
                <a:solidFill>
                  <a:srgbClr val="A5A5A5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A</a:t>
            </a: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社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86326" y="3037110"/>
            <a:ext cx="1080000" cy="9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" name="Google Shape;62;p13"/>
          <p:cNvSpPr txBox="1"/>
          <p:nvPr/>
        </p:nvSpPr>
        <p:spPr>
          <a:xfrm>
            <a:off x="623226" y="3240810"/>
            <a:ext cx="100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マネジメント力が高い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979609" y="3037110"/>
            <a:ext cx="1080000" cy="9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" name="Google Shape;64;p13"/>
          <p:cNvSpPr txBox="1"/>
          <p:nvPr/>
        </p:nvSpPr>
        <p:spPr>
          <a:xfrm>
            <a:off x="2016509" y="3317760"/>
            <a:ext cx="100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新素材の活用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86326" y="4103910"/>
            <a:ext cx="1080000" cy="9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6" name="Google Shape;66;p13"/>
          <p:cNvSpPr/>
          <p:nvPr/>
        </p:nvSpPr>
        <p:spPr>
          <a:xfrm>
            <a:off x="1979609" y="4103910"/>
            <a:ext cx="1080000" cy="9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7" name="Google Shape;67;p13"/>
          <p:cNvSpPr txBox="1"/>
          <p:nvPr/>
        </p:nvSpPr>
        <p:spPr>
          <a:xfrm>
            <a:off x="1575450" y="3317750"/>
            <a:ext cx="50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M PLUS 1p"/>
                <a:ea typeface="M PLUS 1p"/>
                <a:cs typeface="M PLUS 1p"/>
                <a:sym typeface="M PLUS 1p"/>
              </a:rPr>
              <a:t>×</a:t>
            </a:r>
            <a:endParaRPr sz="1000">
              <a:solidFill>
                <a:srgbClr val="A5A5A5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575450" y="4384550"/>
            <a:ext cx="50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M PLUS 1p"/>
                <a:ea typeface="M PLUS 1p"/>
                <a:cs typeface="M PLUS 1p"/>
                <a:sym typeface="M PLUS 1p"/>
              </a:rPr>
              <a:t>×</a:t>
            </a:r>
            <a:endParaRPr sz="1000">
              <a:solidFill>
                <a:srgbClr val="A5A5A5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0554950" y="287775"/>
            <a:ext cx="4274700" cy="113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>
            <a:off x="10334471" y="217703"/>
            <a:ext cx="1394128" cy="354000"/>
            <a:chOff x="6216908" y="1026948"/>
            <a:chExt cx="1033070" cy="354000"/>
          </a:xfrm>
        </p:grpSpPr>
        <p:sp>
          <p:nvSpPr>
            <p:cNvPr id="71" name="Google Shape;71;p13"/>
            <p:cNvSpPr/>
            <p:nvPr/>
          </p:nvSpPr>
          <p:spPr>
            <a:xfrm>
              <a:off x="6216908" y="1040924"/>
              <a:ext cx="976968" cy="326052"/>
            </a:xfrm>
            <a:prstGeom prst="flowChartTerminator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272878" y="1026948"/>
              <a:ext cx="97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10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M PLUS 1p ExtraBold"/>
                  <a:sym typeface="M PLUS 1p ExtraBold"/>
                </a:rPr>
                <a:t>　  考えるヒント</a:t>
              </a:r>
              <a:endParaRPr sz="110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 ExtraBold"/>
                <a:sym typeface="M PLUS 1p ExtraBold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10464508" y="281303"/>
            <a:ext cx="226801" cy="226801"/>
            <a:chOff x="10409475" y="281303"/>
            <a:chExt cx="226801" cy="226801"/>
          </a:xfrm>
        </p:grpSpPr>
        <p:sp>
          <p:nvSpPr>
            <p:cNvPr id="74" name="Google Shape;74;p13"/>
            <p:cNvSpPr/>
            <p:nvPr/>
          </p:nvSpPr>
          <p:spPr>
            <a:xfrm>
              <a:off x="10442925" y="314753"/>
              <a:ext cx="159900" cy="1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09475" y="281303"/>
              <a:ext cx="226801" cy="226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13"/>
          <p:cNvSpPr txBox="1"/>
          <p:nvPr/>
        </p:nvSpPr>
        <p:spPr>
          <a:xfrm>
            <a:off x="10486875" y="562127"/>
            <a:ext cx="42747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14715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 PLUS 1p"/>
              <a:buChar char="❏"/>
            </a:pPr>
            <a:r>
              <a:rPr lang="ja" sz="900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「分解」の仕方は一つではありません。各企業ごとにいくつかの異なるパターンで分解をかいてみてください</a:t>
            </a:r>
            <a:endParaRPr sz="9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  <a:p>
            <a:pPr marL="360000" lvl="0" indent="-147151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 PLUS 1p"/>
              <a:buChar char="❏"/>
            </a:pPr>
            <a:r>
              <a:rPr lang="ja" sz="900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分解の仕方に迷ったら、キットの中にある「サプライヤー像」カードを参考にしてみることも有効です</a:t>
            </a:r>
            <a:endParaRPr sz="9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 PLUS 1p</vt:lpstr>
      <vt:lpstr>Arial</vt:lpstr>
      <vt:lpstr>Segoe UI</vt:lpstr>
      <vt:lpstr>游ゴシック</vt:lpstr>
      <vt:lpstr>Noto Sans Black</vt:lpstr>
      <vt:lpstr>Simple Light</vt:lpstr>
      <vt:lpstr> STEP 1 　業界内で「10年後も変わらず成功していそう／さらに伸びていそうな」企業や、同業のライバルや参考になりそうな他社を思い浮かべ、ピンクのポストイットに社名を記入してください  STEP 2 　その会社の「成功要因」を考え、例のように２つの要素に分解して黄色のポストイットに記入してみてください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2024-03-26T08:41:53Z</dcterms:modified>
</cp:coreProperties>
</file>