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5213" cy="21383625"/>
  <p:notesSz cx="6858000" cy="9144000"/>
  <p:embeddedFontLst>
    <p:embeddedFont>
      <p:font typeface="游ゴシック" panose="020B0400000000000000" pitchFamily="34" charset="-128"/>
      <p:regular r:id="rId4"/>
      <p:bold r:id="rId5"/>
    </p:embeddedFont>
    <p:embeddedFont>
      <p:font typeface="Noto Sans Black" panose="020B0604020202020204" charset="0"/>
      <p:bold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747775"/>
          </p15:clr>
        </p15:guide>
        <p15:guide id="2" pos="95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735"/>
        <p:guide pos="953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1876" y="685800"/>
            <a:ext cx="485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4eb1ccf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85800"/>
            <a:ext cx="4854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4eb1ccf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3325" y="257966"/>
            <a:ext cx="29729400" cy="208680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9400" tIns="129400" rIns="129400" bIns="129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4100"/>
            </a:br>
            <a:endParaRPr sz="4100"/>
          </a:p>
        </p:txBody>
      </p:sp>
      <p:sp>
        <p:nvSpPr>
          <p:cNvPr id="11" name="Google Shape;11;p2"/>
          <p:cNvSpPr/>
          <p:nvPr/>
        </p:nvSpPr>
        <p:spPr>
          <a:xfrm>
            <a:off x="273325" y="257966"/>
            <a:ext cx="29729400" cy="295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9400" tIns="129400" rIns="129400" bIns="1294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1140496" y="1192235"/>
            <a:ext cx="34329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400" tIns="129400" rIns="129400" bIns="1294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402110" y="558148"/>
            <a:ext cx="24637200" cy="16836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 PLUS 1p"/>
              <a:buNone/>
              <a:defRPr sz="35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389529" y="450379"/>
            <a:ext cx="7066200" cy="13497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 PLUS 1p"/>
              <a:buNone/>
              <a:defRPr sz="45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7313762" y="893121"/>
            <a:ext cx="0" cy="168360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032046" y="4598693"/>
            <a:ext cx="28211700" cy="8163300"/>
          </a:xfrm>
          <a:prstGeom prst="rect">
            <a:avLst/>
          </a:prstGeom>
        </p:spPr>
        <p:txBody>
          <a:bodyPr spcFirstLastPara="1" wrap="square" lIns="328525" tIns="328525" rIns="328525" bIns="328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200"/>
              <a:buNone/>
              <a:defRPr sz="432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032046" y="13105313"/>
            <a:ext cx="28211700" cy="54081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marL="457200" lvl="0" indent="-641350" algn="ctr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marL="914400" lvl="1" indent="-55245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32046" y="8942117"/>
            <a:ext cx="28211700" cy="34998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032046" y="1850183"/>
            <a:ext cx="28211700" cy="23811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32046" y="4791392"/>
            <a:ext cx="28211700" cy="142038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marL="457200" lvl="0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32046" y="1850183"/>
            <a:ext cx="28211700" cy="23811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32046" y="4791392"/>
            <a:ext cx="13243500" cy="142038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marL="1371600" lvl="2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marL="1828800" lvl="3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marL="2286000" lvl="4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marL="2743200" lvl="5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marL="3200400" lvl="6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marL="3657600" lvl="7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16000191" y="4791392"/>
            <a:ext cx="13243500" cy="142038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marL="1371600" lvl="2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marL="1828800" lvl="3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marL="2286000" lvl="4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marL="2743200" lvl="5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marL="3200400" lvl="6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marL="3657600" lvl="7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032046" y="1850183"/>
            <a:ext cx="28211700" cy="23811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032046" y="2309896"/>
            <a:ext cx="9297300" cy="3141900"/>
          </a:xfrm>
          <a:prstGeom prst="rect">
            <a:avLst/>
          </a:prstGeom>
        </p:spPr>
        <p:txBody>
          <a:bodyPr spcFirstLastPara="1" wrap="square" lIns="328525" tIns="328525" rIns="328525" bIns="328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032046" y="5777235"/>
            <a:ext cx="9297300" cy="132183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marL="457200" lvl="0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marL="1371600" lvl="2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marL="1828800" lvl="3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marL="2286000" lvl="4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marL="2743200" lvl="5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marL="3200400" lvl="6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marL="3657600" lvl="7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623229" y="1871490"/>
            <a:ext cx="21084000" cy="170076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1pPr>
            <a:lvl2pPr lvl="1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2pPr>
            <a:lvl3pPr lvl="2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3pPr>
            <a:lvl4pPr lvl="3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4pPr>
            <a:lvl5pPr lvl="4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5pPr>
            <a:lvl6pPr lvl="5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6pPr>
            <a:lvl7pPr lvl="6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7pPr>
            <a:lvl8pPr lvl="7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8pPr>
            <a:lvl9pPr lvl="8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15138000" y="-520"/>
            <a:ext cx="15138000" cy="2138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28525" tIns="328525" rIns="328525" bIns="328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79077" y="5126901"/>
            <a:ext cx="13393500" cy="6162900"/>
          </a:xfrm>
          <a:prstGeom prst="rect">
            <a:avLst/>
          </a:prstGeom>
        </p:spPr>
        <p:txBody>
          <a:bodyPr spcFirstLastPara="1" wrap="square" lIns="328525" tIns="328525" rIns="328525" bIns="328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879077" y="11653729"/>
            <a:ext cx="13393500" cy="51348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16354801" y="3010328"/>
            <a:ext cx="12704100" cy="153621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marL="457200" lvl="0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032046" y="17588532"/>
            <a:ext cx="19862100" cy="2515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2046" y="1850183"/>
            <a:ext cx="282117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25" tIns="328525" rIns="328525" bIns="328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2046" y="4791392"/>
            <a:ext cx="28211700" cy="142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25" tIns="328525" rIns="328525" bIns="328525" anchor="t" anchorCtr="0">
            <a:normAutofit/>
          </a:bodyPr>
          <a:lstStyle>
            <a:lvl1pPr marL="457200" lvl="0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●"/>
              <a:defRPr sz="6500">
                <a:solidFill>
                  <a:schemeClr val="dk2"/>
                </a:solidFill>
              </a:defRPr>
            </a:lvl1pPr>
            <a:lvl2pPr marL="914400" lvl="1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2pPr>
            <a:lvl3pPr marL="1371600" lvl="2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3pPr>
            <a:lvl4pPr marL="1828800" lvl="3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4pPr>
            <a:lvl5pPr marL="2286000" lvl="4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5pPr>
            <a:lvl6pPr marL="2743200" lvl="5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6pPr>
            <a:lvl7pPr marL="3200400" lvl="6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7pPr>
            <a:lvl8pPr marL="3657600" lvl="7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8pPr>
            <a:lvl9pPr marL="4114800" lvl="8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52508" y="19387232"/>
            <a:ext cx="18168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25" tIns="328525" rIns="328525" bIns="328525" anchor="ctr" anchorCtr="0">
            <a:normAutofit/>
          </a:bodyPr>
          <a:lstStyle>
            <a:lvl1pPr lvl="0" algn="r">
              <a:buNone/>
              <a:defRPr sz="3500">
                <a:solidFill>
                  <a:schemeClr val="dk2"/>
                </a:solidFill>
              </a:defRPr>
            </a:lvl1pPr>
            <a:lvl2pPr lvl="1" algn="r">
              <a:buNone/>
              <a:defRPr sz="3500">
                <a:solidFill>
                  <a:schemeClr val="dk2"/>
                </a:solidFill>
              </a:defRPr>
            </a:lvl2pPr>
            <a:lvl3pPr lvl="2" algn="r">
              <a:buNone/>
              <a:defRPr sz="3500">
                <a:solidFill>
                  <a:schemeClr val="dk2"/>
                </a:solidFill>
              </a:defRPr>
            </a:lvl3pPr>
            <a:lvl4pPr lvl="3" algn="r">
              <a:buNone/>
              <a:defRPr sz="3500">
                <a:solidFill>
                  <a:schemeClr val="dk2"/>
                </a:solidFill>
              </a:defRPr>
            </a:lvl4pPr>
            <a:lvl5pPr lvl="4" algn="r">
              <a:buNone/>
              <a:defRPr sz="3500">
                <a:solidFill>
                  <a:schemeClr val="dk2"/>
                </a:solidFill>
              </a:defRPr>
            </a:lvl5pPr>
            <a:lvl6pPr lvl="5" algn="r">
              <a:buNone/>
              <a:defRPr sz="3500">
                <a:solidFill>
                  <a:schemeClr val="dk2"/>
                </a:solidFill>
              </a:defRPr>
            </a:lvl6pPr>
            <a:lvl7pPr lvl="6" algn="r">
              <a:buNone/>
              <a:defRPr sz="3500">
                <a:solidFill>
                  <a:schemeClr val="dk2"/>
                </a:solidFill>
              </a:defRPr>
            </a:lvl7pPr>
            <a:lvl8pPr lvl="7" algn="r">
              <a:buNone/>
              <a:defRPr sz="3500">
                <a:solidFill>
                  <a:schemeClr val="dk2"/>
                </a:solidFill>
              </a:defRPr>
            </a:lvl8pPr>
            <a:lvl9pPr lvl="8" algn="r">
              <a:buNone/>
              <a:defRPr sz="3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7402100" y="516899"/>
            <a:ext cx="22873800" cy="2504400"/>
          </a:xfrm>
          <a:prstGeom prst="rect">
            <a:avLst/>
          </a:prstGeom>
        </p:spPr>
        <p:txBody>
          <a:bodyPr spcFirstLastPara="1" wrap="square" lIns="328525" tIns="328525" rIns="328525" bIns="3285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自社として、どういうサプライヤー像なら目指せそうか？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サプライヤー像カードを「やめる」「つづける」「はじめる」「やらない」にグルーピングしてみましょう。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その議論を踏まえ、自社としてどのような「サプライヤー像」を目指すか、簡潔に言語化してください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389525" y="368101"/>
            <a:ext cx="6589200" cy="2802000"/>
          </a:xfrm>
          <a:prstGeom prst="rect">
            <a:avLst/>
          </a:prstGeom>
        </p:spPr>
        <p:txBody>
          <a:bodyPr spcFirstLastPara="1" wrap="square" lIns="328525" tIns="328525" rIns="328525" bIns="3285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211">
                <a:latin typeface="游ゴシック" panose="020B0400000000000000" pitchFamily="50" charset="-128"/>
                <a:ea typeface="游ゴシック" panose="020B0400000000000000" pitchFamily="50" charset="-128"/>
              </a:rPr>
              <a:t>サ</a:t>
            </a:r>
            <a:r>
              <a:rPr lang="ja" sz="6033">
                <a:latin typeface="游ゴシック" panose="020B0400000000000000" pitchFamily="50" charset="-128"/>
                <a:ea typeface="游ゴシック" panose="020B0400000000000000" pitchFamily="50" charset="-128"/>
              </a:rPr>
              <a:t>プライヤー</a:t>
            </a:r>
            <a:r>
              <a:rPr lang="ja" sz="10188">
                <a:latin typeface="游ゴシック" panose="020B0400000000000000" pitchFamily="50" charset="-128"/>
                <a:ea typeface="游ゴシック" panose="020B0400000000000000" pitchFamily="50" charset="-128"/>
              </a:rPr>
              <a:t>像</a:t>
            </a:r>
            <a:endParaRPr sz="101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ja" sz="4444">
                <a:latin typeface="游ゴシック" panose="020B0400000000000000" pitchFamily="50" charset="-128"/>
                <a:ea typeface="游ゴシック" panose="020B0400000000000000" pitchFamily="50" charset="-128"/>
              </a:rPr>
              <a:t>ワーク</a:t>
            </a:r>
            <a:endParaRPr sz="4444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7656203" y="5847070"/>
            <a:ext cx="6571800" cy="4132500"/>
          </a:xfrm>
          <a:prstGeom prst="wedgeRectCallout">
            <a:avLst>
              <a:gd name="adj1" fmla="val -52913"/>
              <a:gd name="adj2" fmla="val -73249"/>
            </a:avLst>
          </a:prstGeom>
          <a:solidFill>
            <a:srgbClr val="FFFFFF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CC0000"/>
                </a:solidFill>
              </a:rPr>
              <a:t>理想のサプライヤー像を事前にカード化しておく</a:t>
            </a:r>
            <a:endParaRPr sz="25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CC0000"/>
                </a:solidFill>
              </a:rPr>
              <a:t>白紙のカードも用意し、参加者が記入できるようにしておく</a:t>
            </a:r>
            <a:endParaRPr sz="2500">
              <a:solidFill>
                <a:srgbClr val="CC0000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018960" y="3461025"/>
            <a:ext cx="28238100" cy="14442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61" name="Google Shape;61;p13"/>
          <p:cNvSpPr/>
          <p:nvPr/>
        </p:nvSpPr>
        <p:spPr>
          <a:xfrm>
            <a:off x="3290627" y="5498041"/>
            <a:ext cx="12966300" cy="11788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62" name="Google Shape;62;p13"/>
          <p:cNvSpPr/>
          <p:nvPr/>
        </p:nvSpPr>
        <p:spPr>
          <a:xfrm>
            <a:off x="9532546" y="3914948"/>
            <a:ext cx="12966300" cy="11788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63" name="Google Shape;63;p13"/>
          <p:cNvSpPr/>
          <p:nvPr/>
        </p:nvSpPr>
        <p:spPr>
          <a:xfrm>
            <a:off x="3290627" y="5498041"/>
            <a:ext cx="12966300" cy="11788500"/>
          </a:xfrm>
          <a:prstGeom prst="rect">
            <a:avLst/>
          </a:prstGeom>
          <a:noFill/>
          <a:ln w="381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64" name="Google Shape;64;p13"/>
          <p:cNvSpPr txBox="1"/>
          <p:nvPr/>
        </p:nvSpPr>
        <p:spPr>
          <a:xfrm>
            <a:off x="3361811" y="5433934"/>
            <a:ext cx="1957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100" b="1" i="1">
                <a:latin typeface="Segoe UI" panose="020B0502040204020203" pitchFamily="34" charset="0"/>
                <a:ea typeface="M PLUS 1p"/>
                <a:cs typeface="Segoe UI" panose="020B0502040204020203" pitchFamily="34" charset="0"/>
                <a:sym typeface="M PLUS 1p"/>
              </a:rPr>
              <a:t>Stop</a:t>
            </a:r>
            <a:endParaRPr sz="4100" b="1" i="1">
              <a:latin typeface="Segoe UI" panose="020B0502040204020203" pitchFamily="34" charset="0"/>
              <a:ea typeface="M PLUS 1p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9603731" y="5433934"/>
            <a:ext cx="4045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100" b="1" i="1">
                <a:latin typeface="Segoe UI" panose="020B0502040204020203" pitchFamily="34" charset="0"/>
                <a:ea typeface="M PLUS 1p"/>
                <a:cs typeface="Segoe UI" panose="020B0502040204020203" pitchFamily="34" charset="0"/>
                <a:sym typeface="M PLUS 1p"/>
              </a:rPr>
              <a:t>Continue</a:t>
            </a:r>
            <a:endParaRPr sz="4100" b="1" i="1">
              <a:latin typeface="Segoe UI" panose="020B0502040204020203" pitchFamily="34" charset="0"/>
              <a:ea typeface="M PLUS 1p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6303309" y="5433934"/>
            <a:ext cx="4045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100" b="1" i="1">
                <a:latin typeface="Segoe UI" panose="020B0502040204020203" pitchFamily="34" charset="0"/>
                <a:ea typeface="M PLUS 1p"/>
                <a:cs typeface="Segoe UI" panose="020B0502040204020203" pitchFamily="34" charset="0"/>
                <a:sym typeface="M PLUS 1p"/>
              </a:rPr>
              <a:t>Start</a:t>
            </a:r>
            <a:endParaRPr sz="4100" b="1" i="1">
              <a:latin typeface="Segoe UI" panose="020B0502040204020203" pitchFamily="34" charset="0"/>
              <a:ea typeface="M PLUS 1p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2743710" y="5433934"/>
            <a:ext cx="4045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100" b="1" i="1">
                <a:latin typeface="Segoe UI" panose="020B0502040204020203" pitchFamily="34" charset="0"/>
                <a:ea typeface="M PLUS 1p"/>
                <a:cs typeface="Segoe UI" panose="020B0502040204020203" pitchFamily="34" charset="0"/>
                <a:sym typeface="M PLUS 1p"/>
              </a:rPr>
              <a:t>Never</a:t>
            </a:r>
            <a:endParaRPr sz="4100" b="1" i="1">
              <a:latin typeface="Segoe UI" panose="020B0502040204020203" pitchFamily="34" charset="0"/>
              <a:ea typeface="M PLUS 1p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679426" y="15779658"/>
            <a:ext cx="3610500" cy="100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やめる</a:t>
            </a:r>
            <a:endParaRPr sz="45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0031362" y="14218830"/>
            <a:ext cx="3610500" cy="100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つづける</a:t>
            </a:r>
            <a:endParaRPr sz="45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8580709" y="4201910"/>
            <a:ext cx="3610500" cy="100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はじめる</a:t>
            </a:r>
            <a:endParaRPr sz="45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5031358" y="15667876"/>
            <a:ext cx="3610500" cy="1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やらない</a:t>
            </a:r>
            <a:endParaRPr sz="4500" b="1">
              <a:solidFill>
                <a:schemeClr val="accent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279117" y="19473485"/>
            <a:ext cx="282381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600" b="1">
                <a:solidFill>
                  <a:srgbClr val="59595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________________ で ________________ なサプライヤーになる</a:t>
            </a:r>
            <a:endParaRPr sz="4600" b="1">
              <a:solidFill>
                <a:srgbClr val="595959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25700" y="18291677"/>
            <a:ext cx="252366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125" tIns="232125" rIns="232125" bIns="23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b="1">
                <a:solidFill>
                  <a:srgbClr val="59595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（　　　　　　　）の目指す「サプライヤー像」とは？</a:t>
            </a:r>
            <a:endParaRPr sz="3600" b="1">
              <a:solidFill>
                <a:srgbClr val="595959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750143" y="18041542"/>
            <a:ext cx="1957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solidFill>
                  <a:srgbClr val="59595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企業名</a:t>
            </a:r>
            <a:endParaRPr sz="2200">
              <a:solidFill>
                <a:srgbClr val="59595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ユーザー設定</PresentationFormat>
  <Slides>1</Slides>
  <Notes>1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Simple Light</vt:lpstr>
      <vt:lpstr>自社として、どういうサプライヤー像なら目指せそうか？ サプライヤー像カードを「やめる」「つづける」「はじめる」「やらない」にグルーピングしてみましょう。 その議論を踏まえ、自社としてどのような「サプライヤー像」を目指すか、簡潔に言語化してください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自社として、どういうサプライヤー像なら目指せそうか？ サプライヤー像カードを「やめる」「つづける」「はじめる」「やらない」にグルーピングしてみましょう。 その議論を踏まえ、自社としてどのような「サプライヤー像」を目指すか、簡潔に言語化してください</dc:title>
  <dcterms:modified xsi:type="dcterms:W3CDTF">2024-02-28T02:47:25Z</dcterms:modified>
</cp:coreProperties>
</file>