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0691813" cy="7559675"/>
  <p:notesSz cx="7559675" cy="10691813"/>
  <p:embeddedFontLst>
    <p:embeddedFont>
      <p:font typeface="M PLUS 1p" panose="020B0600070205080204" charset="-128"/>
      <p:regular r:id="rId10"/>
      <p:bold r:id="rId11"/>
    </p:embeddedFont>
    <p:embeddedFont>
      <p:font typeface="Noto Sans Black" panose="020B0600070205080204" charset="0"/>
      <p:bold r:id="rId12"/>
      <p:boldItalic r:id="rId13"/>
    </p:embeddedFont>
    <p:embeddedFont>
      <p:font typeface="Segoe UI" panose="020B0502040204020203" pitchFamily="34" charset="0"/>
      <p:regular r:id="rId14"/>
      <p:bold r:id="rId15"/>
      <p:italic r:id="rId16"/>
      <p:boldItalic r:id="rId17"/>
    </p:embeddedFont>
    <p:embeddedFont>
      <p:font typeface="Segoe UI Black" panose="020B0A02040204020203" pitchFamily="34" charset="0"/>
      <p:bold r:id="rId18"/>
      <p:boldItalic r:id="rId19"/>
    </p:embeddedFont>
    <p:embeddedFont>
      <p:font typeface="游ゴシック" panose="020B0400000000000000" pitchFamily="50" charset="-128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roi Kubot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7E699-970B-44B9-88AF-7F2D0C286B4E}" v="41" dt="2024-02-28T04:18:34.976"/>
    <p1510:client id="{08153547-F352-4FFD-8EFA-88758B8C13A0}" v="2" dt="2024-02-28T04:53:08.964"/>
  </p1510:revLst>
</p1510:revInfo>
</file>

<file path=ppt/tableStyles.xml><?xml version="1.0" encoding="utf-8"?>
<a:tblStyleLst xmlns:a="http://schemas.openxmlformats.org/drawingml/2006/main" def="{997285EF-CFBE-4A65-B2FD-F75BD5548F63}">
  <a:tblStyle styleId="{997285EF-CFBE-4A65-B2FD-F75BD5548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500" y="8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BOTA HIROI" userId="95e6446f346b2e83" providerId="Windows Live" clId="Web-{08153547-F352-4FFD-8EFA-88758B8C13A0}"/>
    <pc:docChg chg="">
      <pc:chgData name="KUBOTA HIROI" userId="95e6446f346b2e83" providerId="Windows Live" clId="Web-{08153547-F352-4FFD-8EFA-88758B8C13A0}" dt="2024-02-28T04:53:08.964" v="1"/>
      <pc:docMkLst>
        <pc:docMk/>
      </pc:docMkLst>
      <pc:sldChg chg="delCm">
        <pc:chgData name="KUBOTA HIROI" userId="95e6446f346b2e83" providerId="Windows Live" clId="Web-{08153547-F352-4FFD-8EFA-88758B8C13A0}" dt="2024-02-28T04:53:00.823" v="0"/>
        <pc:sldMkLst>
          <pc:docMk/>
          <pc:sldMk cId="0" sldId="256"/>
        </pc:sldMkLst>
      </pc:sldChg>
      <pc:sldChg chg="delCm">
        <pc:chgData name="KUBOTA HIROI" userId="95e6446f346b2e83" providerId="Windows Live" clId="Web-{08153547-F352-4FFD-8EFA-88758B8C13A0}" dt="2024-02-28T04:53:08.964" v="1"/>
        <pc:sldMkLst>
          <pc:docMk/>
          <pc:sldMk cId="0" sldId="258"/>
        </pc:sldMkLst>
      </pc:sldChg>
    </pc:docChg>
  </pc:docChgLst>
  <pc:docChgLst>
    <pc:chgData name="HIROI KUBOTA" userId="95e6446f346b2e83" providerId="LiveId" clId="{0087E699-970B-44B9-88AF-7F2D0C286B4E}"/>
    <pc:docChg chg="custSel addSld delSld modSld">
      <pc:chgData name="HIROI KUBOTA" userId="95e6446f346b2e83" providerId="LiveId" clId="{0087E699-970B-44B9-88AF-7F2D0C286B4E}" dt="2024-02-28T04:18:34.976" v="40" actId="5900"/>
      <pc:docMkLst>
        <pc:docMk/>
      </pc:docMkLst>
      <pc:sldChg chg="modSp mod modCm">
        <pc:chgData name="HIROI KUBOTA" userId="95e6446f346b2e83" providerId="LiveId" clId="{0087E699-970B-44B9-88AF-7F2D0C286B4E}" dt="2024-02-28T04:18:34.976" v="40" actId="5900"/>
        <pc:sldMkLst>
          <pc:docMk/>
          <pc:sldMk cId="0" sldId="256"/>
        </pc:sldMkLst>
        <pc:spChg chg="mod">
          <ac:chgData name="HIROI KUBOTA" userId="95e6446f346b2e83" providerId="LiveId" clId="{0087E699-970B-44B9-88AF-7F2D0C286B4E}" dt="2024-02-28T04:03:57.180" v="0" actId="2711"/>
          <ac:spMkLst>
            <pc:docMk/>
            <pc:sldMk cId="0" sldId="256"/>
            <ac:spMk id="77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3:57.180" v="0" actId="2711"/>
          <ac:spMkLst>
            <pc:docMk/>
            <pc:sldMk cId="0" sldId="256"/>
            <ac:spMk id="78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3:57.180" v="0" actId="2711"/>
          <ac:spMkLst>
            <pc:docMk/>
            <pc:sldMk cId="0" sldId="256"/>
            <ac:spMk id="79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3:57.180" v="0" actId="2711"/>
          <ac:spMkLst>
            <pc:docMk/>
            <pc:sldMk cId="0" sldId="256"/>
            <ac:spMk id="80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3:57.180" v="0" actId="2711"/>
          <ac:spMkLst>
            <pc:docMk/>
            <pc:sldMk cId="0" sldId="256"/>
            <ac:spMk id="81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3:57.180" v="0" actId="2711"/>
          <ac:spMkLst>
            <pc:docMk/>
            <pc:sldMk cId="0" sldId="256"/>
            <ac:spMk id="83" creationId="{00000000-0000-0000-0000-000000000000}"/>
          </ac:spMkLst>
        </pc:spChg>
        <pc:graphicFrameChg chg="modGraphic">
          <ac:chgData name="HIROI KUBOTA" userId="95e6446f346b2e83" providerId="LiveId" clId="{0087E699-970B-44B9-88AF-7F2D0C286B4E}" dt="2024-02-28T04:10:22.981" v="26" actId="2711"/>
          <ac:graphicFrameMkLst>
            <pc:docMk/>
            <pc:sldMk cId="0" sldId="256"/>
            <ac:graphicFrameMk id="82" creationId="{00000000-0000-0000-0000-000000000000}"/>
          </ac:graphicFrameMkLst>
        </pc:graphicFrameChg>
      </pc:sldChg>
      <pc:sldChg chg="addSp delSp modSp mod">
        <pc:chgData name="HIROI KUBOTA" userId="95e6446f346b2e83" providerId="LiveId" clId="{0087E699-970B-44B9-88AF-7F2D0C286B4E}" dt="2024-02-28T04:13:12.391" v="39" actId="2711"/>
        <pc:sldMkLst>
          <pc:docMk/>
          <pc:sldMk cId="0" sldId="257"/>
        </pc:sldMkLst>
        <pc:spChg chg="mod">
          <ac:chgData name="HIROI KUBOTA" userId="95e6446f346b2e83" providerId="LiveId" clId="{0087E699-970B-44B9-88AF-7F2D0C286B4E}" dt="2024-02-28T04:05:35.783" v="4" actId="2711"/>
          <ac:spMkLst>
            <pc:docMk/>
            <pc:sldMk cId="0" sldId="257"/>
            <ac:spMk id="88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13:12.391" v="39" actId="2711"/>
          <ac:spMkLst>
            <pc:docMk/>
            <pc:sldMk cId="0" sldId="257"/>
            <ac:spMk id="89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5:54.837" v="6" actId="2711"/>
          <ac:spMkLst>
            <pc:docMk/>
            <pc:sldMk cId="0" sldId="257"/>
            <ac:spMk id="90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10:37.758" v="27" actId="2711"/>
          <ac:spMkLst>
            <pc:docMk/>
            <pc:sldMk cId="0" sldId="257"/>
            <ac:spMk id="91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5:54.837" v="6" actId="2711"/>
          <ac:spMkLst>
            <pc:docMk/>
            <pc:sldMk cId="0" sldId="257"/>
            <ac:spMk id="92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5:35.783" v="4" actId="2711"/>
          <ac:spMkLst>
            <pc:docMk/>
            <pc:sldMk cId="0" sldId="257"/>
            <ac:spMk id="93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5:35.783" v="4" actId="2711"/>
          <ac:spMkLst>
            <pc:docMk/>
            <pc:sldMk cId="0" sldId="257"/>
            <ac:spMk id="94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9:58.784" v="25" actId="2711"/>
          <ac:spMkLst>
            <pc:docMk/>
            <pc:sldMk cId="0" sldId="257"/>
            <ac:spMk id="96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9:58.784" v="25" actId="2711"/>
          <ac:spMkLst>
            <pc:docMk/>
            <pc:sldMk cId="0" sldId="257"/>
            <ac:spMk id="97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9:58.784" v="25" actId="2711"/>
          <ac:spMkLst>
            <pc:docMk/>
            <pc:sldMk cId="0" sldId="257"/>
            <ac:spMk id="99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9:58.784" v="25" actId="2711"/>
          <ac:spMkLst>
            <pc:docMk/>
            <pc:sldMk cId="0" sldId="257"/>
            <ac:spMk id="100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9:58.784" v="25" actId="2711"/>
          <ac:spMkLst>
            <pc:docMk/>
            <pc:sldMk cId="0" sldId="257"/>
            <ac:spMk id="102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9:58.784" v="25" actId="2711"/>
          <ac:spMkLst>
            <pc:docMk/>
            <pc:sldMk cId="0" sldId="257"/>
            <ac:spMk id="103" creationId="{00000000-0000-0000-0000-000000000000}"/>
          </ac:spMkLst>
        </pc:spChg>
        <pc:picChg chg="add del mod">
          <ac:chgData name="HIROI KUBOTA" userId="95e6446f346b2e83" providerId="LiveId" clId="{0087E699-970B-44B9-88AF-7F2D0C286B4E}" dt="2024-02-28T04:11:52.537" v="33" actId="478"/>
          <ac:picMkLst>
            <pc:docMk/>
            <pc:sldMk cId="0" sldId="257"/>
            <ac:picMk id="3" creationId="{175EFB28-F984-3369-CDB9-B9738D4E7BF4}"/>
          </ac:picMkLst>
        </pc:picChg>
        <pc:picChg chg="add mod">
          <ac:chgData name="HIROI KUBOTA" userId="95e6446f346b2e83" providerId="LiveId" clId="{0087E699-970B-44B9-88AF-7F2D0C286B4E}" dt="2024-02-28T04:12:27.980" v="38" actId="14100"/>
          <ac:picMkLst>
            <pc:docMk/>
            <pc:sldMk cId="0" sldId="257"/>
            <ac:picMk id="5" creationId="{04C99144-F548-5635-C2F0-FDAA5B1F2296}"/>
          </ac:picMkLst>
        </pc:picChg>
        <pc:picChg chg="del">
          <ac:chgData name="HIROI KUBOTA" userId="95e6446f346b2e83" providerId="LiveId" clId="{0087E699-970B-44B9-88AF-7F2D0C286B4E}" dt="2024-02-28T04:11:35.392" v="31" actId="478"/>
          <ac:picMkLst>
            <pc:docMk/>
            <pc:sldMk cId="0" sldId="257"/>
            <ac:picMk id="104" creationId="{00000000-0000-0000-0000-000000000000}"/>
          </ac:picMkLst>
        </pc:picChg>
      </pc:sldChg>
      <pc:sldChg chg="modSp mod modCm">
        <pc:chgData name="HIROI KUBOTA" userId="95e6446f346b2e83" providerId="LiveId" clId="{0087E699-970B-44B9-88AF-7F2D0C286B4E}" dt="2024-02-28T04:11:56.689" v="34" actId="5900"/>
        <pc:sldMkLst>
          <pc:docMk/>
          <pc:sldMk cId="0" sldId="258"/>
        </pc:sldMkLst>
        <pc:spChg chg="mod">
          <ac:chgData name="HIROI KUBOTA" userId="95e6446f346b2e83" providerId="LiveId" clId="{0087E699-970B-44B9-88AF-7F2D0C286B4E}" dt="2024-02-28T04:06:31.951" v="8" actId="2711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9:04.572" v="21" actId="2711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9:11.120" v="22" actId="2711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9:19.528" v="23" actId="2711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6:31.951" v="8" actId="2711"/>
          <ac:spMkLst>
            <pc:docMk/>
            <pc:sldMk cId="0" sldId="258"/>
            <ac:spMk id="120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6:31.951" v="8" actId="2711"/>
          <ac:spMkLst>
            <pc:docMk/>
            <pc:sldMk cId="0" sldId="258"/>
            <ac:spMk id="121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6:31.951" v="8" actId="2711"/>
          <ac:spMkLst>
            <pc:docMk/>
            <pc:sldMk cId="0" sldId="258"/>
            <ac:spMk id="122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6:31.951" v="8" actId="2711"/>
          <ac:spMkLst>
            <pc:docMk/>
            <pc:sldMk cId="0" sldId="258"/>
            <ac:spMk id="125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6:31.951" v="8" actId="2711"/>
          <ac:spMkLst>
            <pc:docMk/>
            <pc:sldMk cId="0" sldId="258"/>
            <ac:spMk id="126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6:31.951" v="8" actId="2711"/>
          <ac:spMkLst>
            <pc:docMk/>
            <pc:sldMk cId="0" sldId="258"/>
            <ac:spMk id="128" creationId="{00000000-0000-0000-0000-000000000000}"/>
          </ac:spMkLst>
        </pc:spChg>
      </pc:sldChg>
      <pc:sldChg chg="modSp mod">
        <pc:chgData name="HIROI KUBOTA" userId="95e6446f346b2e83" providerId="LiveId" clId="{0087E699-970B-44B9-88AF-7F2D0C286B4E}" dt="2024-02-28T04:07:54.383" v="13" actId="2711"/>
        <pc:sldMkLst>
          <pc:docMk/>
          <pc:sldMk cId="0" sldId="259"/>
        </pc:sldMkLst>
        <pc:spChg chg="mod">
          <ac:chgData name="HIROI KUBOTA" userId="95e6446f346b2e83" providerId="LiveId" clId="{0087E699-970B-44B9-88AF-7F2D0C286B4E}" dt="2024-02-28T04:07:54.383" v="13" actId="2711"/>
          <ac:spMkLst>
            <pc:docMk/>
            <pc:sldMk cId="0" sldId="259"/>
            <ac:spMk id="133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7:34.611" v="12" actId="2711"/>
          <ac:spMkLst>
            <pc:docMk/>
            <pc:sldMk cId="0" sldId="259"/>
            <ac:spMk id="134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7:54.383" v="13" actId="2711"/>
          <ac:spMkLst>
            <pc:docMk/>
            <pc:sldMk cId="0" sldId="259"/>
            <ac:spMk id="135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7:54.383" v="13" actId="2711"/>
          <ac:spMkLst>
            <pc:docMk/>
            <pc:sldMk cId="0" sldId="259"/>
            <ac:spMk id="136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7:34.611" v="12" actId="2711"/>
          <ac:spMkLst>
            <pc:docMk/>
            <pc:sldMk cId="0" sldId="259"/>
            <ac:spMk id="142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7:34.611" v="12" actId="2711"/>
          <ac:spMkLst>
            <pc:docMk/>
            <pc:sldMk cId="0" sldId="259"/>
            <ac:spMk id="143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7:34.611" v="12" actId="2711"/>
          <ac:spMkLst>
            <pc:docMk/>
            <pc:sldMk cId="0" sldId="259"/>
            <ac:spMk id="149" creationId="{00000000-0000-0000-0000-000000000000}"/>
          </ac:spMkLst>
        </pc:spChg>
        <pc:spChg chg="mod">
          <ac:chgData name="HIROI KUBOTA" userId="95e6446f346b2e83" providerId="LiveId" clId="{0087E699-970B-44B9-88AF-7F2D0C286B4E}" dt="2024-02-28T04:07:34.611" v="12" actId="2711"/>
          <ac:spMkLst>
            <pc:docMk/>
            <pc:sldMk cId="0" sldId="259"/>
            <ac:spMk id="151" creationId="{00000000-0000-0000-0000-000000000000}"/>
          </ac:spMkLst>
        </pc:spChg>
      </pc:sldChg>
      <pc:sldChg chg="del">
        <pc:chgData name="HIROI KUBOTA" userId="95e6446f346b2e83" providerId="LiveId" clId="{0087E699-970B-44B9-88AF-7F2D0C286B4E}" dt="2024-02-28T04:08:36.712" v="16" actId="2696"/>
        <pc:sldMkLst>
          <pc:docMk/>
          <pc:sldMk cId="1535589939" sldId="260"/>
        </pc:sldMkLst>
      </pc:sldChg>
      <pc:sldChg chg="del">
        <pc:chgData name="HIROI KUBOTA" userId="95e6446f346b2e83" providerId="LiveId" clId="{0087E699-970B-44B9-88AF-7F2D0C286B4E}" dt="2024-02-28T04:08:36.712" v="16" actId="2696"/>
        <pc:sldMkLst>
          <pc:docMk/>
          <pc:sldMk cId="1502453668" sldId="261"/>
        </pc:sldMkLst>
      </pc:sldChg>
      <pc:sldChg chg="del">
        <pc:chgData name="HIROI KUBOTA" userId="95e6446f346b2e83" providerId="LiveId" clId="{0087E699-970B-44B9-88AF-7F2D0C286B4E}" dt="2024-02-28T04:08:36.712" v="16" actId="2696"/>
        <pc:sldMkLst>
          <pc:docMk/>
          <pc:sldMk cId="3452345682" sldId="262"/>
        </pc:sldMkLst>
      </pc:sldChg>
      <pc:sldChg chg="del">
        <pc:chgData name="HIROI KUBOTA" userId="95e6446f346b2e83" providerId="LiveId" clId="{0087E699-970B-44B9-88AF-7F2D0C286B4E}" dt="2024-02-28T04:08:36.712" v="16" actId="2696"/>
        <pc:sldMkLst>
          <pc:docMk/>
          <pc:sldMk cId="1678117402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66ee259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66ee259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66ee2596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66ee2596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72b4b31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72b4b31d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C33EB1CD-B9A3-38B6-E136-5E541EBC2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72b4b31dc_0_14:notes">
            <a:extLst>
              <a:ext uri="{FF2B5EF4-FFF2-40B4-BE49-F238E27FC236}">
                <a16:creationId xmlns:a16="http://schemas.microsoft.com/office/drawing/2014/main" id="{55C637F9-FE8B-D4F7-9DEF-680C20F5D7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72b4b31dc_0_14:notes">
            <a:extLst>
              <a:ext uri="{FF2B5EF4-FFF2-40B4-BE49-F238E27FC236}">
                <a16:creationId xmlns:a16="http://schemas.microsoft.com/office/drawing/2014/main" id="{10FC19C1-F43D-396D-965A-9410116A77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23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83F86350-C559-24F5-9991-82CA69E19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72b4b31dc_0_14:notes">
            <a:extLst>
              <a:ext uri="{FF2B5EF4-FFF2-40B4-BE49-F238E27FC236}">
                <a16:creationId xmlns:a16="http://schemas.microsoft.com/office/drawing/2014/main" id="{6BB11F57-9077-A5A6-E35D-D6AF914227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72b4b31dc_0_14:notes">
            <a:extLst>
              <a:ext uri="{FF2B5EF4-FFF2-40B4-BE49-F238E27FC236}">
                <a16:creationId xmlns:a16="http://schemas.microsoft.com/office/drawing/2014/main" id="{49929474-DE81-7598-1BA9-B8B5D18141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25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B8E6BAEA-4556-F21D-114F-673DF2296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72b4b31dc_0_14:notes">
            <a:extLst>
              <a:ext uri="{FF2B5EF4-FFF2-40B4-BE49-F238E27FC236}">
                <a16:creationId xmlns:a16="http://schemas.microsoft.com/office/drawing/2014/main" id="{4A7B36FE-1FB4-2DA7-A635-93CD3D28E3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72b4b31dc_0_14:notes">
            <a:extLst>
              <a:ext uri="{FF2B5EF4-FFF2-40B4-BE49-F238E27FC236}">
                <a16:creationId xmlns:a16="http://schemas.microsoft.com/office/drawing/2014/main" id="{A8BE38F5-1D88-0DA8-B359-4CEEE22E1B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553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>
          <a:extLst>
            <a:ext uri="{FF2B5EF4-FFF2-40B4-BE49-F238E27FC236}">
              <a16:creationId xmlns:a16="http://schemas.microsoft.com/office/drawing/2014/main" id="{C92E0569-0ED5-E497-DBBB-D0604BAEA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72b4b31dc_0_14:notes">
            <a:extLst>
              <a:ext uri="{FF2B5EF4-FFF2-40B4-BE49-F238E27FC236}">
                <a16:creationId xmlns:a16="http://schemas.microsoft.com/office/drawing/2014/main" id="{2857E33B-1344-A9AD-CFA5-54702F5C1A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72b4b31dc_0_14:notes">
            <a:extLst>
              <a:ext uri="{FF2B5EF4-FFF2-40B4-BE49-F238E27FC236}">
                <a16:creationId xmlns:a16="http://schemas.microsoft.com/office/drawing/2014/main" id="{363C8147-7078-F2D8-3731-4AC2DC3420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54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 1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96525" y="79650"/>
            <a:ext cx="10499100" cy="73776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ja" sz="1500"/>
            </a:br>
            <a:endParaRPr sz="1500"/>
          </a:p>
        </p:txBody>
      </p:sp>
      <p:sp>
        <p:nvSpPr>
          <p:cNvPr id="18" name="Google Shape;18;p3"/>
          <p:cNvSpPr txBox="1"/>
          <p:nvPr/>
        </p:nvSpPr>
        <p:spPr>
          <a:xfrm>
            <a:off x="402767" y="79650"/>
            <a:ext cx="12123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7F7F7F"/>
              </a:solidFill>
              <a:latin typeface="Noto Sans Black"/>
              <a:ea typeface="Noto Sans Black"/>
              <a:cs typeface="Noto Sans Black"/>
              <a:sym typeface="Noto Sans Black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614063" y="197325"/>
            <a:ext cx="8700600" cy="5952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 PLUS 1p"/>
              <a:buNone/>
              <a:defRPr sz="13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137563" y="79650"/>
            <a:ext cx="2495400" cy="4773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 PLUS 1p"/>
              <a:buNone/>
              <a:defRPr sz="16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2582863" y="315750"/>
            <a:ext cx="0" cy="595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3"/>
          <p:cNvSpPr/>
          <p:nvPr/>
        </p:nvSpPr>
        <p:spPr>
          <a:xfrm rot="5400000">
            <a:off x="2656875" y="-2480700"/>
            <a:ext cx="1067400" cy="6188100"/>
          </a:xfrm>
          <a:prstGeom prst="round1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3"/>
          <p:cNvCxnSpPr/>
          <p:nvPr/>
        </p:nvCxnSpPr>
        <p:spPr>
          <a:xfrm>
            <a:off x="2582863" y="315750"/>
            <a:ext cx="0" cy="595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24;p3"/>
          <p:cNvSpPr/>
          <p:nvPr/>
        </p:nvSpPr>
        <p:spPr>
          <a:xfrm>
            <a:off x="194925" y="79650"/>
            <a:ext cx="661575" cy="477300"/>
          </a:xfrm>
          <a:prstGeom prst="flowChartOffpageConnector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154469" y="79650"/>
            <a:ext cx="74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宿題</a:t>
            </a:r>
            <a:endParaRPr b="1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7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75" tIns="116075" rIns="116075" bIns="1160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7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7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 1 1">
  <p:cSld name="TITLE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96525" y="79650"/>
            <a:ext cx="10499100" cy="73776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ja" sz="1500"/>
            </a:br>
            <a:endParaRPr sz="1500"/>
          </a:p>
        </p:txBody>
      </p:sp>
      <p:sp>
        <p:nvSpPr>
          <p:cNvPr id="28" name="Google Shape;28;p4"/>
          <p:cNvSpPr txBox="1"/>
          <p:nvPr/>
        </p:nvSpPr>
        <p:spPr>
          <a:xfrm>
            <a:off x="402767" y="79650"/>
            <a:ext cx="12123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7F7F7F"/>
              </a:solidFill>
              <a:latin typeface="Noto Sans Black"/>
              <a:ea typeface="Noto Sans Black"/>
              <a:cs typeface="Noto Sans Black"/>
              <a:sym typeface="Noto Sans Black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2614063" y="197325"/>
            <a:ext cx="8700600" cy="5952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 PLUS 1p"/>
              <a:buNone/>
              <a:defRPr sz="13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 idx="2"/>
          </p:nvPr>
        </p:nvSpPr>
        <p:spPr>
          <a:xfrm>
            <a:off x="137563" y="79650"/>
            <a:ext cx="2495400" cy="4773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 PLUS 1p"/>
              <a:buNone/>
              <a:defRPr sz="1600" b="1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2582863" y="315750"/>
            <a:ext cx="0" cy="595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4"/>
          <p:cNvSpPr/>
          <p:nvPr/>
        </p:nvSpPr>
        <p:spPr>
          <a:xfrm rot="5400000">
            <a:off x="2656875" y="-2480700"/>
            <a:ext cx="1067400" cy="6188100"/>
          </a:xfrm>
          <a:prstGeom prst="round1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2582863" y="315750"/>
            <a:ext cx="0" cy="595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4"/>
          <p:cNvSpPr/>
          <p:nvPr/>
        </p:nvSpPr>
        <p:spPr>
          <a:xfrm>
            <a:off x="194925" y="79650"/>
            <a:ext cx="661575" cy="477300"/>
          </a:xfrm>
          <a:prstGeom prst="flowChartOffpageConnector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154469" y="79650"/>
            <a:ext cx="74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記入例</a:t>
            </a:r>
            <a:endParaRPr b="1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5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7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7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7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7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7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7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7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900"/>
          </a:xfrm>
          <a:prstGeom prst="rect">
            <a:avLst/>
          </a:prstGeom>
        </p:spPr>
        <p:txBody>
          <a:bodyPr spcFirstLastPara="1" wrap="square" lIns="116075" tIns="116075" rIns="116075" bIns="1160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7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6000" cy="60129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7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75" tIns="116075" rIns="116075" bIns="1160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75" tIns="116075" rIns="116075" bIns="1160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700"/>
          </a:xfrm>
          <a:prstGeom prst="rect">
            <a:avLst/>
          </a:prstGeom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75" tIns="116075" rIns="116075" bIns="1160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75" tIns="116075" rIns="116075" bIns="116075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75" tIns="116075" rIns="116075" bIns="11607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503550" y="3343450"/>
            <a:ext cx="9684900" cy="37398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2200" b="1">
                <a:solidFill>
                  <a:srgbClr val="59595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記事・情報のソース：</a:t>
            </a:r>
            <a:endParaRPr sz="2200" b="1">
              <a:solidFill>
                <a:srgbClr val="595959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18225" y="1310075"/>
            <a:ext cx="5441400" cy="20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52"/>
              </a:spcBef>
              <a:spcAft>
                <a:spcPts val="0"/>
              </a:spcAft>
              <a:buNone/>
            </a:pPr>
            <a:r>
              <a:rPr lang="ja" sz="1600" b="1" u="sng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今後の自社の事業に影響を及ぼしそうな・関連しそうな記事や情報</a:t>
            </a:r>
            <a:r>
              <a:rPr lang="ja" sz="1600" b="1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を探し、その内容について</a:t>
            </a:r>
            <a:endParaRPr sz="1600" b="1">
              <a:solidFill>
                <a:srgbClr val="4B565D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ja" sz="1600" b="1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 ・概要</a:t>
            </a:r>
            <a:r>
              <a:rPr lang="ja" b="1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（記事の抜粋や写真イメージなど</a:t>
            </a:r>
            <a:r>
              <a:rPr lang="ja" b="1">
                <a:solidFill>
                  <a:srgbClr val="4B565D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300</a:t>
            </a:r>
            <a:r>
              <a:rPr lang="ja" b="1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文字以内）</a:t>
            </a:r>
            <a:endParaRPr b="1">
              <a:solidFill>
                <a:srgbClr val="4B565D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252"/>
              </a:spcBef>
              <a:spcAft>
                <a:spcPts val="0"/>
              </a:spcAft>
              <a:buNone/>
            </a:pPr>
            <a:r>
              <a:rPr lang="ja" sz="1600" b="1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 ・出典</a:t>
            </a:r>
            <a:r>
              <a:rPr lang="ja" b="1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（入手元</a:t>
            </a:r>
            <a:r>
              <a:rPr lang="ja" b="1">
                <a:solidFill>
                  <a:srgbClr val="4B565D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URL</a:t>
            </a:r>
            <a:r>
              <a:rPr lang="ja" b="1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、記事タイトル、誌名、掲載年月日など）</a:t>
            </a:r>
            <a:endParaRPr b="1">
              <a:solidFill>
                <a:srgbClr val="4B565D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ja" sz="1600" b="1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をワークシートにまとめてください。</a:t>
            </a:r>
            <a:br>
              <a:rPr lang="ja" sz="1600" b="1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</a:br>
            <a:r>
              <a:rPr lang="ja" sz="1600" b="1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（一人あたり５枚〜）</a:t>
            </a:r>
            <a:endParaRPr sz="1600" b="1">
              <a:solidFill>
                <a:srgbClr val="4B565D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797775" y="4262622"/>
            <a:ext cx="8147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 Medium"/>
              </a:rPr>
              <a:t>各種調査機関が公表しているレポートを読み、そこから抜粋する</a:t>
            </a:r>
            <a:endParaRPr sz="1700">
              <a:solidFill>
                <a:srgbClr val="7F7F7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 Medium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797775" y="5253222"/>
            <a:ext cx="8147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 Medium"/>
              </a:rPr>
              <a:t>主要取引先の公開情報（決算資料、経営計画</a:t>
            </a:r>
            <a:r>
              <a:rPr lang="ja" sz="1700">
                <a:solidFill>
                  <a:srgbClr val="4B565D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 Medium"/>
              </a:rPr>
              <a:t>etc</a:t>
            </a:r>
            <a:r>
              <a:rPr lang="ja" sz="1700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 Medium"/>
              </a:rPr>
              <a:t>）から抜粋する</a:t>
            </a:r>
            <a:endParaRPr sz="1700">
              <a:solidFill>
                <a:srgbClr val="7F7F7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 Medium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797775" y="6243822"/>
            <a:ext cx="8147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700">
                <a:solidFill>
                  <a:srgbClr val="4B56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 Medium"/>
              </a:rPr>
              <a:t>インターネットで見つけた情報や、新聞・業界誌の記事から抜粋する</a:t>
            </a:r>
            <a:endParaRPr sz="1700">
              <a:solidFill>
                <a:srgbClr val="7F7F7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 Medium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614075" y="143402"/>
            <a:ext cx="3570600" cy="8841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20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自社の事業に影響を及ぼしそうな・関連しそうな記事を５つ集めてください。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 idx="2"/>
          </p:nvPr>
        </p:nvSpPr>
        <p:spPr>
          <a:xfrm>
            <a:off x="844075" y="59793"/>
            <a:ext cx="1788900" cy="4773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66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情報</a:t>
            </a:r>
            <a:endParaRPr sz="3266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44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クリッピング</a:t>
            </a:r>
            <a:endParaRPr sz="2044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95" name="Google Shape;95;p16"/>
          <p:cNvGrpSpPr/>
          <p:nvPr/>
        </p:nvGrpSpPr>
        <p:grpSpPr>
          <a:xfrm>
            <a:off x="1126097" y="4171422"/>
            <a:ext cx="617700" cy="628800"/>
            <a:chOff x="1126097" y="4171422"/>
            <a:chExt cx="617700" cy="628800"/>
          </a:xfrm>
        </p:grpSpPr>
        <p:sp>
          <p:nvSpPr>
            <p:cNvPr id="96" name="Google Shape;96;p16"/>
            <p:cNvSpPr/>
            <p:nvPr/>
          </p:nvSpPr>
          <p:spPr>
            <a:xfrm>
              <a:off x="1126097" y="4171422"/>
              <a:ext cx="617700" cy="628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400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59595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M PLUS 1p"/>
              </a:endParaRPr>
            </a:p>
          </p:txBody>
        </p:sp>
        <p:sp>
          <p:nvSpPr>
            <p:cNvPr id="97" name="Google Shape;97;p16"/>
            <p:cNvSpPr txBox="1"/>
            <p:nvPr/>
          </p:nvSpPr>
          <p:spPr>
            <a:xfrm>
              <a:off x="1126097" y="4239522"/>
              <a:ext cx="617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2000">
                  <a:solidFill>
                    <a:schemeClr val="dk2"/>
                  </a:solidFill>
                  <a:latin typeface="Segoe UI Black" panose="020B0A02040204020203" pitchFamily="34" charset="0"/>
                  <a:ea typeface="M PLUS 1p ExtraBold"/>
                  <a:cs typeface="Segoe UI" panose="020B0502040204020203" pitchFamily="34" charset="0"/>
                  <a:sym typeface="M PLUS 1p ExtraBold"/>
                </a:rPr>
                <a:t>1</a:t>
              </a:r>
              <a:endParaRPr sz="2000">
                <a:solidFill>
                  <a:schemeClr val="dk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M PLUS 1p ExtraBold"/>
              </a:endParaRPr>
            </a:p>
          </p:txBody>
        </p:sp>
      </p:grpSp>
      <p:grpSp>
        <p:nvGrpSpPr>
          <p:cNvPr id="98" name="Google Shape;98;p16"/>
          <p:cNvGrpSpPr/>
          <p:nvPr/>
        </p:nvGrpSpPr>
        <p:grpSpPr>
          <a:xfrm>
            <a:off x="1126097" y="5162022"/>
            <a:ext cx="617700" cy="628800"/>
            <a:chOff x="1126097" y="4171422"/>
            <a:chExt cx="617700" cy="628800"/>
          </a:xfrm>
        </p:grpSpPr>
        <p:sp>
          <p:nvSpPr>
            <p:cNvPr id="99" name="Google Shape;99;p16"/>
            <p:cNvSpPr/>
            <p:nvPr/>
          </p:nvSpPr>
          <p:spPr>
            <a:xfrm>
              <a:off x="1126097" y="4171422"/>
              <a:ext cx="617700" cy="628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400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59595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M PLUS 1p"/>
              </a:endParaRPr>
            </a:p>
          </p:txBody>
        </p:sp>
        <p:sp>
          <p:nvSpPr>
            <p:cNvPr id="100" name="Google Shape;100;p16"/>
            <p:cNvSpPr txBox="1"/>
            <p:nvPr/>
          </p:nvSpPr>
          <p:spPr>
            <a:xfrm>
              <a:off x="1126097" y="4239522"/>
              <a:ext cx="617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2000">
                  <a:solidFill>
                    <a:schemeClr val="dk2"/>
                  </a:solidFill>
                  <a:latin typeface="Segoe UI Black" panose="020B0A02040204020203" pitchFamily="34" charset="0"/>
                  <a:ea typeface="M PLUS 1p ExtraBold"/>
                  <a:cs typeface="Segoe UI" panose="020B0502040204020203" pitchFamily="34" charset="0"/>
                  <a:sym typeface="M PLUS 1p ExtraBold"/>
                </a:rPr>
                <a:t>2</a:t>
              </a:r>
              <a:endParaRPr sz="2000">
                <a:solidFill>
                  <a:schemeClr val="dk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M PLUS 1p ExtraBold"/>
              </a:endParaRPr>
            </a:p>
          </p:txBody>
        </p:sp>
      </p:grpSp>
      <p:grpSp>
        <p:nvGrpSpPr>
          <p:cNvPr id="101" name="Google Shape;101;p16"/>
          <p:cNvGrpSpPr/>
          <p:nvPr/>
        </p:nvGrpSpPr>
        <p:grpSpPr>
          <a:xfrm>
            <a:off x="1126097" y="6152622"/>
            <a:ext cx="617700" cy="628800"/>
            <a:chOff x="1126097" y="4171422"/>
            <a:chExt cx="617700" cy="628800"/>
          </a:xfrm>
        </p:grpSpPr>
        <p:sp>
          <p:nvSpPr>
            <p:cNvPr id="102" name="Google Shape;102;p16"/>
            <p:cNvSpPr/>
            <p:nvPr/>
          </p:nvSpPr>
          <p:spPr>
            <a:xfrm>
              <a:off x="1126097" y="4171422"/>
              <a:ext cx="617700" cy="628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400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59595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M PLUS 1p"/>
              </a:endParaRPr>
            </a:p>
          </p:txBody>
        </p:sp>
        <p:sp>
          <p:nvSpPr>
            <p:cNvPr id="103" name="Google Shape;103;p16"/>
            <p:cNvSpPr txBox="1"/>
            <p:nvPr/>
          </p:nvSpPr>
          <p:spPr>
            <a:xfrm>
              <a:off x="1126097" y="4239522"/>
              <a:ext cx="617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2000">
                  <a:solidFill>
                    <a:schemeClr val="dk2"/>
                  </a:solidFill>
                  <a:latin typeface="Segoe UI Black" panose="020B0A02040204020203" pitchFamily="34" charset="0"/>
                  <a:ea typeface="M PLUS 1p ExtraBold"/>
                  <a:cs typeface="Segoe UI" panose="020B0502040204020203" pitchFamily="34" charset="0"/>
                  <a:sym typeface="M PLUS 1p ExtraBold"/>
                </a:rPr>
                <a:t>3</a:t>
              </a:r>
              <a:endParaRPr sz="2000">
                <a:solidFill>
                  <a:schemeClr val="dk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M PLUS 1p ExtraBold"/>
              </a:endParaRP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04C99144-F548-5635-C2F0-FDAA5B1F2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425" y="476426"/>
            <a:ext cx="3650163" cy="25808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317725" y="6203075"/>
            <a:ext cx="6262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出典　</a:t>
            </a:r>
            <a:r>
              <a:rPr lang="ja" sz="1000" b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（入手元URL、記事タイトル、新聞紙名、掲載年月日、該当ページなど）</a:t>
            </a:r>
            <a:endParaRPr sz="800" b="1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271925" y="1119100"/>
            <a:ext cx="59127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記事の概要</a:t>
            </a:r>
            <a:r>
              <a:rPr lang="ja" sz="1000" b="1">
                <a:solidFill>
                  <a:srgbClr val="000000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</a:t>
            </a:r>
            <a:r>
              <a:rPr lang="ja" sz="10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記事の抜粋や写真イメージなど、多くても300字以内が目安）</a:t>
            </a:r>
            <a:endParaRPr sz="10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17100" y="1512800"/>
            <a:ext cx="5767500" cy="45975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500">
                <a:solidFill>
                  <a:schemeClr val="dk1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〇〇〇が自動車向け「●●●」を「◇◇博20XX」で公開した。▲▲部品を、サステナブルな素材である「□□樹脂」で造り、軽量化とカーボンニュートラルへの貢献を両立。△△の採用、廃棄物のリサイクル、新たな■■技術の開発により、「□□樹脂」を実現。20XX年に実用化、20XX年には量産を目指す。</a:t>
            </a:r>
            <a:endParaRPr sz="1500">
              <a:solidFill>
                <a:schemeClr val="dk1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417100" y="6594500"/>
            <a:ext cx="5767500" cy="5319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例：A社 中期経営計画　https://www.XXX.html</a:t>
            </a:r>
            <a:endParaRPr sz="1100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13" name="Google Shape;113;p17"/>
          <p:cNvSpPr/>
          <p:nvPr/>
        </p:nvSpPr>
        <p:spPr>
          <a:xfrm rot="5400000">
            <a:off x="6439725" y="21881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/>
          <p:nvPr/>
        </p:nvSpPr>
        <p:spPr>
          <a:xfrm rot="5400000">
            <a:off x="6439725" y="38645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/>
          <p:nvPr/>
        </p:nvSpPr>
        <p:spPr>
          <a:xfrm rot="5400000">
            <a:off x="6439725" y="55409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7404325" y="1050943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7404325" y="2943105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7404325" y="4835259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6588225" y="186550"/>
            <a:ext cx="1788900" cy="40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ctr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　　　　△△工場△△課</a:t>
            </a:r>
            <a:endParaRPr sz="12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8569425" y="186550"/>
            <a:ext cx="1788900" cy="40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　　　XXX　XX　</a:t>
            </a:r>
            <a:endParaRPr sz="12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7404325" y="585700"/>
            <a:ext cx="3083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↓こちらの空欄は「取引先/業界の未来」</a:t>
            </a:r>
            <a:endParaRPr sz="1100" b="1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ワークで使用します </a:t>
            </a:r>
            <a:endParaRPr sz="1100" b="1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6550737" y="186557"/>
            <a:ext cx="705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部署：</a:t>
            </a:r>
            <a:endParaRPr sz="12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8531948" y="186557"/>
            <a:ext cx="705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氏名：</a:t>
            </a:r>
            <a:endParaRPr sz="12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948" y="3166127"/>
            <a:ext cx="3532500" cy="235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2614075" y="143402"/>
            <a:ext cx="3570600" cy="8841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20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自社の事業に影響を及ぼしそうな・関連しそうな記事を５つ集めてください。</a:t>
            </a:r>
            <a:endParaRPr sz="120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 idx="2"/>
          </p:nvPr>
        </p:nvSpPr>
        <p:spPr>
          <a:xfrm>
            <a:off x="844075" y="59793"/>
            <a:ext cx="1788900" cy="4773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66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情報</a:t>
            </a:r>
            <a:endParaRPr sz="3266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44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クリッピング</a:t>
            </a:r>
            <a:endParaRPr sz="2044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27" name="Google Shape;127;p17"/>
          <p:cNvSpPr/>
          <p:nvPr/>
        </p:nvSpPr>
        <p:spPr>
          <a:xfrm rot="267266" flipH="1">
            <a:off x="7068608" y="5951451"/>
            <a:ext cx="189272" cy="945807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6971500" y="6757900"/>
            <a:ext cx="3132900" cy="5319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クリッピングした記事のポイントを黄色の</a:t>
            </a:r>
            <a:endParaRPr sz="11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ポストイットに書き出してみましょう </a:t>
            </a:r>
            <a:endParaRPr sz="11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2614075" y="143402"/>
            <a:ext cx="3570600" cy="8841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200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自社の事業に影響を及ぼしそうな・関連しそうな記事を５つ集めてください。</a:t>
            </a:r>
            <a:endParaRPr sz="1200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 idx="2"/>
          </p:nvPr>
        </p:nvSpPr>
        <p:spPr>
          <a:xfrm>
            <a:off x="844075" y="59793"/>
            <a:ext cx="1788900" cy="4773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66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情報</a:t>
            </a:r>
            <a:endParaRPr sz="3266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44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クリッピング</a:t>
            </a:r>
            <a:endParaRPr sz="2044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317725" y="6203075"/>
            <a:ext cx="6262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出典　</a:t>
            </a:r>
            <a:r>
              <a:rPr lang="ja" sz="10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（入手元URL、記事タイトル、新聞紙名、掲載年月日、該当ページなど）</a:t>
            </a:r>
            <a:endParaRPr sz="8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271925" y="1119100"/>
            <a:ext cx="59127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記事の概要</a:t>
            </a:r>
            <a:r>
              <a:rPr lang="ja" sz="1000" b="1">
                <a:solidFill>
                  <a:srgbClr val="000000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</a:t>
            </a:r>
            <a:r>
              <a:rPr lang="ja" sz="10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記事の抜粋や写真イメージなど、多くても300字以内が目安）</a:t>
            </a:r>
            <a:endParaRPr sz="10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417100" y="1512800"/>
            <a:ext cx="5767500" cy="45975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417100" y="6594500"/>
            <a:ext cx="5767500" cy="5319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39" name="Google Shape;139;p18"/>
          <p:cNvSpPr/>
          <p:nvPr/>
        </p:nvSpPr>
        <p:spPr>
          <a:xfrm rot="5400000">
            <a:off x="6439725" y="21881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"/>
          <p:cNvSpPr/>
          <p:nvPr/>
        </p:nvSpPr>
        <p:spPr>
          <a:xfrm rot="5400000">
            <a:off x="6439725" y="38645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/>
          <p:cNvSpPr/>
          <p:nvPr/>
        </p:nvSpPr>
        <p:spPr>
          <a:xfrm rot="5400000">
            <a:off x="6439725" y="55409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6588225" y="186550"/>
            <a:ext cx="1788900" cy="40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8569425" y="186550"/>
            <a:ext cx="1788900" cy="40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6550737" y="186557"/>
            <a:ext cx="705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部署：</a:t>
            </a:r>
            <a:endParaRPr sz="12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8531948" y="186557"/>
            <a:ext cx="705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氏名：</a:t>
            </a:r>
            <a:endParaRPr sz="12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7404325" y="1050943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7404325" y="2943105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7404325" y="4835259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7404325" y="585700"/>
            <a:ext cx="3083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↓こちらの空欄は「取引先/業界の未来」</a:t>
            </a:r>
            <a:endParaRPr sz="1100" b="1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ワークで使用します </a:t>
            </a:r>
            <a:endParaRPr sz="1100" b="1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50" name="Google Shape;150;p18"/>
          <p:cNvSpPr/>
          <p:nvPr/>
        </p:nvSpPr>
        <p:spPr>
          <a:xfrm rot="267266" flipH="1">
            <a:off x="7068608" y="5951451"/>
            <a:ext cx="189272" cy="945807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6971500" y="6757900"/>
            <a:ext cx="3132900" cy="5319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クリッピングした記事のポイントを黄色の</a:t>
            </a:r>
            <a:endParaRPr sz="11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ポストイットに書き出してみましょう </a:t>
            </a:r>
            <a:endParaRPr sz="11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C98D6534-1D14-DF76-E28F-450744BA6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>
            <a:extLst>
              <a:ext uri="{FF2B5EF4-FFF2-40B4-BE49-F238E27FC236}">
                <a16:creationId xmlns:a16="http://schemas.microsoft.com/office/drawing/2014/main" id="{DA81DB76-BF5B-2D89-2BB9-772AD0B4E6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4075" y="143402"/>
            <a:ext cx="3570600" cy="8841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200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自社の事業に影響を及ぼしそうな・関連しそうな記事を５つ集めてください。</a:t>
            </a:r>
            <a:endParaRPr sz="1200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4" name="Google Shape;134;p18">
            <a:extLst>
              <a:ext uri="{FF2B5EF4-FFF2-40B4-BE49-F238E27FC236}">
                <a16:creationId xmlns:a16="http://schemas.microsoft.com/office/drawing/2014/main" id="{CA388A17-EBE9-D8EF-A4B7-0406498E771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44075" y="59793"/>
            <a:ext cx="1788900" cy="4773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66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情報</a:t>
            </a:r>
            <a:endParaRPr sz="3266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44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クリッピング</a:t>
            </a:r>
            <a:endParaRPr sz="2044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5" name="Google Shape;135;p18">
            <a:extLst>
              <a:ext uri="{FF2B5EF4-FFF2-40B4-BE49-F238E27FC236}">
                <a16:creationId xmlns:a16="http://schemas.microsoft.com/office/drawing/2014/main" id="{945662BA-0427-6227-D2D0-EF7F6A1EF586}"/>
              </a:ext>
            </a:extLst>
          </p:cNvPr>
          <p:cNvSpPr/>
          <p:nvPr/>
        </p:nvSpPr>
        <p:spPr>
          <a:xfrm>
            <a:off x="317725" y="6203075"/>
            <a:ext cx="6262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出典　</a:t>
            </a:r>
            <a:r>
              <a:rPr lang="ja" sz="10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（入手元URL、記事タイトル、新聞紙名、掲載年月日、該当ページなど）</a:t>
            </a:r>
            <a:endParaRPr sz="8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36" name="Google Shape;136;p18">
            <a:extLst>
              <a:ext uri="{FF2B5EF4-FFF2-40B4-BE49-F238E27FC236}">
                <a16:creationId xmlns:a16="http://schemas.microsoft.com/office/drawing/2014/main" id="{0B6F9654-D31D-F516-7FF7-2714FE6B62E5}"/>
              </a:ext>
            </a:extLst>
          </p:cNvPr>
          <p:cNvSpPr/>
          <p:nvPr/>
        </p:nvSpPr>
        <p:spPr>
          <a:xfrm>
            <a:off x="271925" y="1119100"/>
            <a:ext cx="59127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記事の概要</a:t>
            </a:r>
            <a:r>
              <a:rPr lang="ja" sz="1000" b="1">
                <a:solidFill>
                  <a:srgbClr val="000000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</a:t>
            </a:r>
            <a:r>
              <a:rPr lang="ja" sz="10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記事の抜粋や写真イメージなど、多くても300字以内が目安）</a:t>
            </a:r>
            <a:endParaRPr sz="10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E95E2EAF-86D0-50EE-251E-7F40F926D478}"/>
              </a:ext>
            </a:extLst>
          </p:cNvPr>
          <p:cNvSpPr txBox="1"/>
          <p:nvPr/>
        </p:nvSpPr>
        <p:spPr>
          <a:xfrm>
            <a:off x="417100" y="1512800"/>
            <a:ext cx="5767500" cy="45975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2732112B-BA67-1ABA-7329-22E491B331E3}"/>
              </a:ext>
            </a:extLst>
          </p:cNvPr>
          <p:cNvSpPr txBox="1"/>
          <p:nvPr/>
        </p:nvSpPr>
        <p:spPr>
          <a:xfrm>
            <a:off x="417100" y="6594500"/>
            <a:ext cx="5767500" cy="5319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A165F8C5-F4A8-DD10-C6CE-AB14F21B2236}"/>
              </a:ext>
            </a:extLst>
          </p:cNvPr>
          <p:cNvSpPr/>
          <p:nvPr/>
        </p:nvSpPr>
        <p:spPr>
          <a:xfrm rot="5400000">
            <a:off x="6439725" y="21881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">
            <a:extLst>
              <a:ext uri="{FF2B5EF4-FFF2-40B4-BE49-F238E27FC236}">
                <a16:creationId xmlns:a16="http://schemas.microsoft.com/office/drawing/2014/main" id="{DE889C19-272F-2FD0-A08A-01A8699DD1FA}"/>
              </a:ext>
            </a:extLst>
          </p:cNvPr>
          <p:cNvSpPr/>
          <p:nvPr/>
        </p:nvSpPr>
        <p:spPr>
          <a:xfrm rot="5400000">
            <a:off x="6439725" y="38645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>
            <a:extLst>
              <a:ext uri="{FF2B5EF4-FFF2-40B4-BE49-F238E27FC236}">
                <a16:creationId xmlns:a16="http://schemas.microsoft.com/office/drawing/2014/main" id="{1D1D68AD-A357-DF62-6C5A-0333B1DCB68B}"/>
              </a:ext>
            </a:extLst>
          </p:cNvPr>
          <p:cNvSpPr/>
          <p:nvPr/>
        </p:nvSpPr>
        <p:spPr>
          <a:xfrm rot="5400000">
            <a:off x="6439725" y="55409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5DDB4549-14FC-4FEC-1709-9747ED04D738}"/>
              </a:ext>
            </a:extLst>
          </p:cNvPr>
          <p:cNvSpPr txBox="1"/>
          <p:nvPr/>
        </p:nvSpPr>
        <p:spPr>
          <a:xfrm>
            <a:off x="6588225" y="186550"/>
            <a:ext cx="1788900" cy="40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D8F5A236-9FDC-DB4A-2DF3-448100B2D95B}"/>
              </a:ext>
            </a:extLst>
          </p:cNvPr>
          <p:cNvSpPr txBox="1"/>
          <p:nvPr/>
        </p:nvSpPr>
        <p:spPr>
          <a:xfrm>
            <a:off x="8569425" y="186550"/>
            <a:ext cx="1788900" cy="40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44" name="Google Shape;144;p18">
            <a:extLst>
              <a:ext uri="{FF2B5EF4-FFF2-40B4-BE49-F238E27FC236}">
                <a16:creationId xmlns:a16="http://schemas.microsoft.com/office/drawing/2014/main" id="{6BE5F0C1-D5E9-C050-25C7-6A0375DC0A7C}"/>
              </a:ext>
            </a:extLst>
          </p:cNvPr>
          <p:cNvSpPr/>
          <p:nvPr/>
        </p:nvSpPr>
        <p:spPr>
          <a:xfrm>
            <a:off x="6550737" y="186557"/>
            <a:ext cx="705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部署：</a:t>
            </a:r>
            <a:endParaRPr sz="12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87996291-284D-A916-F50B-2CCCF4371994}"/>
              </a:ext>
            </a:extLst>
          </p:cNvPr>
          <p:cNvSpPr/>
          <p:nvPr/>
        </p:nvSpPr>
        <p:spPr>
          <a:xfrm>
            <a:off x="8531948" y="186557"/>
            <a:ext cx="705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氏名：</a:t>
            </a:r>
            <a:endParaRPr sz="12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46" name="Google Shape;146;p18">
            <a:extLst>
              <a:ext uri="{FF2B5EF4-FFF2-40B4-BE49-F238E27FC236}">
                <a16:creationId xmlns:a16="http://schemas.microsoft.com/office/drawing/2014/main" id="{062C40BD-3A71-0AF4-C941-B834936E7B98}"/>
              </a:ext>
            </a:extLst>
          </p:cNvPr>
          <p:cNvSpPr/>
          <p:nvPr/>
        </p:nvSpPr>
        <p:spPr>
          <a:xfrm>
            <a:off x="7404325" y="1050943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>
            <a:extLst>
              <a:ext uri="{FF2B5EF4-FFF2-40B4-BE49-F238E27FC236}">
                <a16:creationId xmlns:a16="http://schemas.microsoft.com/office/drawing/2014/main" id="{0A404D89-4370-A386-D233-E0C1A8409789}"/>
              </a:ext>
            </a:extLst>
          </p:cNvPr>
          <p:cNvSpPr/>
          <p:nvPr/>
        </p:nvSpPr>
        <p:spPr>
          <a:xfrm>
            <a:off x="7404325" y="2943105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>
            <a:extLst>
              <a:ext uri="{FF2B5EF4-FFF2-40B4-BE49-F238E27FC236}">
                <a16:creationId xmlns:a16="http://schemas.microsoft.com/office/drawing/2014/main" id="{2DAD3550-4BDC-6FDB-B267-B8915E1AB49C}"/>
              </a:ext>
            </a:extLst>
          </p:cNvPr>
          <p:cNvSpPr/>
          <p:nvPr/>
        </p:nvSpPr>
        <p:spPr>
          <a:xfrm>
            <a:off x="7404325" y="4835259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>
            <a:extLst>
              <a:ext uri="{FF2B5EF4-FFF2-40B4-BE49-F238E27FC236}">
                <a16:creationId xmlns:a16="http://schemas.microsoft.com/office/drawing/2014/main" id="{4E79929F-8F49-53C5-B7E4-C550DC91FD9C}"/>
              </a:ext>
            </a:extLst>
          </p:cNvPr>
          <p:cNvSpPr/>
          <p:nvPr/>
        </p:nvSpPr>
        <p:spPr>
          <a:xfrm>
            <a:off x="7404325" y="585700"/>
            <a:ext cx="3083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↓こちらの空欄は「取引先/業界の未来」</a:t>
            </a:r>
            <a:endParaRPr sz="1100" b="1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ワークで使用します </a:t>
            </a:r>
            <a:endParaRPr sz="1100" b="1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50" name="Google Shape;150;p18">
            <a:extLst>
              <a:ext uri="{FF2B5EF4-FFF2-40B4-BE49-F238E27FC236}">
                <a16:creationId xmlns:a16="http://schemas.microsoft.com/office/drawing/2014/main" id="{B6D3061B-3F4C-B239-D150-1F857102B186}"/>
              </a:ext>
            </a:extLst>
          </p:cNvPr>
          <p:cNvSpPr/>
          <p:nvPr/>
        </p:nvSpPr>
        <p:spPr>
          <a:xfrm rot="267266" flipH="1">
            <a:off x="7068608" y="5951451"/>
            <a:ext cx="189272" cy="945807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>
            <a:extLst>
              <a:ext uri="{FF2B5EF4-FFF2-40B4-BE49-F238E27FC236}">
                <a16:creationId xmlns:a16="http://schemas.microsoft.com/office/drawing/2014/main" id="{E5355AD1-A00F-7933-4AFF-8B7EBC1E6A7E}"/>
              </a:ext>
            </a:extLst>
          </p:cNvPr>
          <p:cNvSpPr/>
          <p:nvPr/>
        </p:nvSpPr>
        <p:spPr>
          <a:xfrm>
            <a:off x="6971500" y="6757900"/>
            <a:ext cx="3132900" cy="5319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クリッピングした記事のポイントを黄色の</a:t>
            </a:r>
            <a:endParaRPr sz="11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ポストイットに書き出してみましょう </a:t>
            </a:r>
            <a:endParaRPr sz="11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153558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50D6F6B9-B227-DB1E-0F83-B91CD3240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>
            <a:extLst>
              <a:ext uri="{FF2B5EF4-FFF2-40B4-BE49-F238E27FC236}">
                <a16:creationId xmlns:a16="http://schemas.microsoft.com/office/drawing/2014/main" id="{14E2906A-E5D9-642E-8D07-BEA932AD86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4075" y="143402"/>
            <a:ext cx="3570600" cy="8841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200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自社の事業に影響を及ぼしそうな・関連しそうな記事を５つ集めてください。</a:t>
            </a:r>
            <a:endParaRPr sz="1200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4" name="Google Shape;134;p18">
            <a:extLst>
              <a:ext uri="{FF2B5EF4-FFF2-40B4-BE49-F238E27FC236}">
                <a16:creationId xmlns:a16="http://schemas.microsoft.com/office/drawing/2014/main" id="{E25BCDC8-02C9-B155-7172-F49A24E9403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44075" y="59793"/>
            <a:ext cx="1788900" cy="4773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66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情報</a:t>
            </a:r>
            <a:endParaRPr sz="3266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44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クリッピング</a:t>
            </a:r>
            <a:endParaRPr sz="2044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5" name="Google Shape;135;p18">
            <a:extLst>
              <a:ext uri="{FF2B5EF4-FFF2-40B4-BE49-F238E27FC236}">
                <a16:creationId xmlns:a16="http://schemas.microsoft.com/office/drawing/2014/main" id="{BDC400A6-E91B-1626-76EA-6E9811FE0461}"/>
              </a:ext>
            </a:extLst>
          </p:cNvPr>
          <p:cNvSpPr/>
          <p:nvPr/>
        </p:nvSpPr>
        <p:spPr>
          <a:xfrm>
            <a:off x="317725" y="6203075"/>
            <a:ext cx="6262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出典　</a:t>
            </a:r>
            <a:r>
              <a:rPr lang="ja" sz="10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（入手元URL、記事タイトル、新聞紙名、掲載年月日、該当ページなど）</a:t>
            </a:r>
            <a:endParaRPr sz="8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36" name="Google Shape;136;p18">
            <a:extLst>
              <a:ext uri="{FF2B5EF4-FFF2-40B4-BE49-F238E27FC236}">
                <a16:creationId xmlns:a16="http://schemas.microsoft.com/office/drawing/2014/main" id="{77051FB1-9FEC-CCEA-FC53-49005DFEF76C}"/>
              </a:ext>
            </a:extLst>
          </p:cNvPr>
          <p:cNvSpPr/>
          <p:nvPr/>
        </p:nvSpPr>
        <p:spPr>
          <a:xfrm>
            <a:off x="271925" y="1119100"/>
            <a:ext cx="59127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記事の概要</a:t>
            </a:r>
            <a:r>
              <a:rPr lang="ja" sz="1000" b="1">
                <a:solidFill>
                  <a:srgbClr val="000000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</a:t>
            </a:r>
            <a:r>
              <a:rPr lang="ja" sz="10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記事の抜粋や写真イメージなど、多くても300字以内が目安）</a:t>
            </a:r>
            <a:endParaRPr sz="10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FBC8A1D4-E1FE-42A5-BFCB-CDB68AF88D3D}"/>
              </a:ext>
            </a:extLst>
          </p:cNvPr>
          <p:cNvSpPr txBox="1"/>
          <p:nvPr/>
        </p:nvSpPr>
        <p:spPr>
          <a:xfrm>
            <a:off x="417100" y="1512800"/>
            <a:ext cx="5767500" cy="45975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88B291DA-F566-381C-1FF5-0CEF9B3C8186}"/>
              </a:ext>
            </a:extLst>
          </p:cNvPr>
          <p:cNvSpPr txBox="1"/>
          <p:nvPr/>
        </p:nvSpPr>
        <p:spPr>
          <a:xfrm>
            <a:off x="417100" y="6594500"/>
            <a:ext cx="5767500" cy="5319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3D9A33F0-2079-C3BE-7DEE-E216FAA13A89}"/>
              </a:ext>
            </a:extLst>
          </p:cNvPr>
          <p:cNvSpPr/>
          <p:nvPr/>
        </p:nvSpPr>
        <p:spPr>
          <a:xfrm rot="5400000">
            <a:off x="6439725" y="21881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">
            <a:extLst>
              <a:ext uri="{FF2B5EF4-FFF2-40B4-BE49-F238E27FC236}">
                <a16:creationId xmlns:a16="http://schemas.microsoft.com/office/drawing/2014/main" id="{B70A7B2A-6687-24F6-837E-53020C707F9E}"/>
              </a:ext>
            </a:extLst>
          </p:cNvPr>
          <p:cNvSpPr/>
          <p:nvPr/>
        </p:nvSpPr>
        <p:spPr>
          <a:xfrm rot="5400000">
            <a:off x="6439725" y="38645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>
            <a:extLst>
              <a:ext uri="{FF2B5EF4-FFF2-40B4-BE49-F238E27FC236}">
                <a16:creationId xmlns:a16="http://schemas.microsoft.com/office/drawing/2014/main" id="{450A632F-709A-CBC0-D99B-B82342477218}"/>
              </a:ext>
            </a:extLst>
          </p:cNvPr>
          <p:cNvSpPr/>
          <p:nvPr/>
        </p:nvSpPr>
        <p:spPr>
          <a:xfrm rot="5400000">
            <a:off x="6439725" y="55409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7CF081BF-919C-429F-0D29-0CCAF6E26DAB}"/>
              </a:ext>
            </a:extLst>
          </p:cNvPr>
          <p:cNvSpPr txBox="1"/>
          <p:nvPr/>
        </p:nvSpPr>
        <p:spPr>
          <a:xfrm>
            <a:off x="6588225" y="186550"/>
            <a:ext cx="1788900" cy="40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DFDFCFE2-3734-9F83-B7B1-D43ADAA33F6D}"/>
              </a:ext>
            </a:extLst>
          </p:cNvPr>
          <p:cNvSpPr txBox="1"/>
          <p:nvPr/>
        </p:nvSpPr>
        <p:spPr>
          <a:xfrm>
            <a:off x="8569425" y="186550"/>
            <a:ext cx="1788900" cy="40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44" name="Google Shape;144;p18">
            <a:extLst>
              <a:ext uri="{FF2B5EF4-FFF2-40B4-BE49-F238E27FC236}">
                <a16:creationId xmlns:a16="http://schemas.microsoft.com/office/drawing/2014/main" id="{C3C3FB12-76AF-EC8B-D571-73BF4E0658CC}"/>
              </a:ext>
            </a:extLst>
          </p:cNvPr>
          <p:cNvSpPr/>
          <p:nvPr/>
        </p:nvSpPr>
        <p:spPr>
          <a:xfrm>
            <a:off x="6550737" y="186557"/>
            <a:ext cx="705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部署：</a:t>
            </a:r>
            <a:endParaRPr sz="12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8ABFA657-3ECD-6547-8A18-9D7EB2C58410}"/>
              </a:ext>
            </a:extLst>
          </p:cNvPr>
          <p:cNvSpPr/>
          <p:nvPr/>
        </p:nvSpPr>
        <p:spPr>
          <a:xfrm>
            <a:off x="8531948" y="186557"/>
            <a:ext cx="705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氏名：</a:t>
            </a:r>
            <a:endParaRPr sz="12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46" name="Google Shape;146;p18">
            <a:extLst>
              <a:ext uri="{FF2B5EF4-FFF2-40B4-BE49-F238E27FC236}">
                <a16:creationId xmlns:a16="http://schemas.microsoft.com/office/drawing/2014/main" id="{A4DB09C0-3D96-CE01-6C52-46E5E3E81673}"/>
              </a:ext>
            </a:extLst>
          </p:cNvPr>
          <p:cNvSpPr/>
          <p:nvPr/>
        </p:nvSpPr>
        <p:spPr>
          <a:xfrm>
            <a:off x="7404325" y="1050943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>
            <a:extLst>
              <a:ext uri="{FF2B5EF4-FFF2-40B4-BE49-F238E27FC236}">
                <a16:creationId xmlns:a16="http://schemas.microsoft.com/office/drawing/2014/main" id="{003A52DE-2525-6099-C197-CFCADD77F7E4}"/>
              </a:ext>
            </a:extLst>
          </p:cNvPr>
          <p:cNvSpPr/>
          <p:nvPr/>
        </p:nvSpPr>
        <p:spPr>
          <a:xfrm>
            <a:off x="7404325" y="2943105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>
            <a:extLst>
              <a:ext uri="{FF2B5EF4-FFF2-40B4-BE49-F238E27FC236}">
                <a16:creationId xmlns:a16="http://schemas.microsoft.com/office/drawing/2014/main" id="{6F26267B-A012-1091-9F27-943C4666300C}"/>
              </a:ext>
            </a:extLst>
          </p:cNvPr>
          <p:cNvSpPr/>
          <p:nvPr/>
        </p:nvSpPr>
        <p:spPr>
          <a:xfrm>
            <a:off x="7404325" y="4835259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>
            <a:extLst>
              <a:ext uri="{FF2B5EF4-FFF2-40B4-BE49-F238E27FC236}">
                <a16:creationId xmlns:a16="http://schemas.microsoft.com/office/drawing/2014/main" id="{2E289EE1-A19F-D62E-5A23-AD72354B80A6}"/>
              </a:ext>
            </a:extLst>
          </p:cNvPr>
          <p:cNvSpPr/>
          <p:nvPr/>
        </p:nvSpPr>
        <p:spPr>
          <a:xfrm>
            <a:off x="7404325" y="585700"/>
            <a:ext cx="3083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↓こちらの空欄は「取引先/業界の未来」</a:t>
            </a:r>
            <a:endParaRPr sz="1100" b="1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ワークで使用します </a:t>
            </a:r>
            <a:endParaRPr sz="1100" b="1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50" name="Google Shape;150;p18">
            <a:extLst>
              <a:ext uri="{FF2B5EF4-FFF2-40B4-BE49-F238E27FC236}">
                <a16:creationId xmlns:a16="http://schemas.microsoft.com/office/drawing/2014/main" id="{F0D01434-2787-BC3F-7F21-22AC96DC952F}"/>
              </a:ext>
            </a:extLst>
          </p:cNvPr>
          <p:cNvSpPr/>
          <p:nvPr/>
        </p:nvSpPr>
        <p:spPr>
          <a:xfrm rot="267266" flipH="1">
            <a:off x="7068608" y="5951451"/>
            <a:ext cx="189272" cy="945807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>
            <a:extLst>
              <a:ext uri="{FF2B5EF4-FFF2-40B4-BE49-F238E27FC236}">
                <a16:creationId xmlns:a16="http://schemas.microsoft.com/office/drawing/2014/main" id="{B018C4F4-9375-AD9D-E2E9-CF786DBEE852}"/>
              </a:ext>
            </a:extLst>
          </p:cNvPr>
          <p:cNvSpPr/>
          <p:nvPr/>
        </p:nvSpPr>
        <p:spPr>
          <a:xfrm>
            <a:off x="6971500" y="6757900"/>
            <a:ext cx="3132900" cy="5319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クリッピングした記事のポイントを黄色の</a:t>
            </a:r>
            <a:endParaRPr sz="11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ポストイットに書き出してみましょう </a:t>
            </a:r>
            <a:endParaRPr sz="11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150245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624E6576-82DE-C7EF-261D-D1C45722A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>
            <a:extLst>
              <a:ext uri="{FF2B5EF4-FFF2-40B4-BE49-F238E27FC236}">
                <a16:creationId xmlns:a16="http://schemas.microsoft.com/office/drawing/2014/main" id="{AABB021A-8DB8-75B5-812A-552C799B6A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4075" y="143402"/>
            <a:ext cx="3570600" cy="8841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200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自社の事業に影響を及ぼしそうな・関連しそうな記事を５つ集めてください。</a:t>
            </a:r>
            <a:endParaRPr sz="1200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4" name="Google Shape;134;p18">
            <a:extLst>
              <a:ext uri="{FF2B5EF4-FFF2-40B4-BE49-F238E27FC236}">
                <a16:creationId xmlns:a16="http://schemas.microsoft.com/office/drawing/2014/main" id="{16AE8C14-A60A-4452-6A67-C57EB952718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44075" y="59793"/>
            <a:ext cx="1788900" cy="4773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66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情報</a:t>
            </a:r>
            <a:endParaRPr sz="3266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44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クリッピング</a:t>
            </a:r>
            <a:endParaRPr sz="2044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5" name="Google Shape;135;p18">
            <a:extLst>
              <a:ext uri="{FF2B5EF4-FFF2-40B4-BE49-F238E27FC236}">
                <a16:creationId xmlns:a16="http://schemas.microsoft.com/office/drawing/2014/main" id="{2160011A-656F-0682-41E5-BD1D9C4E413D}"/>
              </a:ext>
            </a:extLst>
          </p:cNvPr>
          <p:cNvSpPr/>
          <p:nvPr/>
        </p:nvSpPr>
        <p:spPr>
          <a:xfrm>
            <a:off x="317725" y="6203075"/>
            <a:ext cx="6262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出典　</a:t>
            </a:r>
            <a:r>
              <a:rPr lang="ja" sz="10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（入手元URL、記事タイトル、新聞紙名、掲載年月日、該当ページなど）</a:t>
            </a:r>
            <a:endParaRPr sz="8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36" name="Google Shape;136;p18">
            <a:extLst>
              <a:ext uri="{FF2B5EF4-FFF2-40B4-BE49-F238E27FC236}">
                <a16:creationId xmlns:a16="http://schemas.microsoft.com/office/drawing/2014/main" id="{22A53C0A-3ED8-BE01-A5A4-F87008BDA404}"/>
              </a:ext>
            </a:extLst>
          </p:cNvPr>
          <p:cNvSpPr/>
          <p:nvPr/>
        </p:nvSpPr>
        <p:spPr>
          <a:xfrm>
            <a:off x="271925" y="1119100"/>
            <a:ext cx="59127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記事の概要</a:t>
            </a:r>
            <a:r>
              <a:rPr lang="ja" sz="1000" b="1">
                <a:solidFill>
                  <a:srgbClr val="000000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</a:t>
            </a:r>
            <a:r>
              <a:rPr lang="ja" sz="10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記事の抜粋や写真イメージなど、多くても300字以内が目安）</a:t>
            </a:r>
            <a:endParaRPr sz="10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36660DA5-6448-781D-8FE8-8D94EA6C08F7}"/>
              </a:ext>
            </a:extLst>
          </p:cNvPr>
          <p:cNvSpPr txBox="1"/>
          <p:nvPr/>
        </p:nvSpPr>
        <p:spPr>
          <a:xfrm>
            <a:off x="417100" y="1512800"/>
            <a:ext cx="5767500" cy="45975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440717E0-CCC3-10D9-D3A5-9692B9CE05AB}"/>
              </a:ext>
            </a:extLst>
          </p:cNvPr>
          <p:cNvSpPr txBox="1"/>
          <p:nvPr/>
        </p:nvSpPr>
        <p:spPr>
          <a:xfrm>
            <a:off x="417100" y="6594500"/>
            <a:ext cx="5767500" cy="5319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5D2AE862-072D-FAC2-9CB9-2A92883F5962}"/>
              </a:ext>
            </a:extLst>
          </p:cNvPr>
          <p:cNvSpPr/>
          <p:nvPr/>
        </p:nvSpPr>
        <p:spPr>
          <a:xfrm rot="5400000">
            <a:off x="6439725" y="21881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">
            <a:extLst>
              <a:ext uri="{FF2B5EF4-FFF2-40B4-BE49-F238E27FC236}">
                <a16:creationId xmlns:a16="http://schemas.microsoft.com/office/drawing/2014/main" id="{84580D79-B7DB-DF97-879B-F9807029AD6C}"/>
              </a:ext>
            </a:extLst>
          </p:cNvPr>
          <p:cNvSpPr/>
          <p:nvPr/>
        </p:nvSpPr>
        <p:spPr>
          <a:xfrm rot="5400000">
            <a:off x="6439725" y="38645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>
            <a:extLst>
              <a:ext uri="{FF2B5EF4-FFF2-40B4-BE49-F238E27FC236}">
                <a16:creationId xmlns:a16="http://schemas.microsoft.com/office/drawing/2014/main" id="{9AB609F3-42D5-BF11-96AC-76CBD7F76E9C}"/>
              </a:ext>
            </a:extLst>
          </p:cNvPr>
          <p:cNvSpPr/>
          <p:nvPr/>
        </p:nvSpPr>
        <p:spPr>
          <a:xfrm rot="5400000">
            <a:off x="6439725" y="55409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B288CF65-3549-E92E-5685-CBC302A87BBB}"/>
              </a:ext>
            </a:extLst>
          </p:cNvPr>
          <p:cNvSpPr txBox="1"/>
          <p:nvPr/>
        </p:nvSpPr>
        <p:spPr>
          <a:xfrm>
            <a:off x="6588225" y="186550"/>
            <a:ext cx="1788900" cy="40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CB6D1312-79DF-BA37-5F59-122A0CB25DF9}"/>
              </a:ext>
            </a:extLst>
          </p:cNvPr>
          <p:cNvSpPr txBox="1"/>
          <p:nvPr/>
        </p:nvSpPr>
        <p:spPr>
          <a:xfrm>
            <a:off x="8569425" y="186550"/>
            <a:ext cx="1788900" cy="40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44" name="Google Shape;144;p18">
            <a:extLst>
              <a:ext uri="{FF2B5EF4-FFF2-40B4-BE49-F238E27FC236}">
                <a16:creationId xmlns:a16="http://schemas.microsoft.com/office/drawing/2014/main" id="{68E8D2B0-C5E1-48FD-C741-C9336ABC4C0C}"/>
              </a:ext>
            </a:extLst>
          </p:cNvPr>
          <p:cNvSpPr/>
          <p:nvPr/>
        </p:nvSpPr>
        <p:spPr>
          <a:xfrm>
            <a:off x="6550737" y="186557"/>
            <a:ext cx="705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部署：</a:t>
            </a:r>
            <a:endParaRPr sz="12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DB24BC5B-9447-879B-2152-B8C506D111BF}"/>
              </a:ext>
            </a:extLst>
          </p:cNvPr>
          <p:cNvSpPr/>
          <p:nvPr/>
        </p:nvSpPr>
        <p:spPr>
          <a:xfrm>
            <a:off x="8531948" y="186557"/>
            <a:ext cx="705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氏名：</a:t>
            </a:r>
            <a:endParaRPr sz="12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46" name="Google Shape;146;p18">
            <a:extLst>
              <a:ext uri="{FF2B5EF4-FFF2-40B4-BE49-F238E27FC236}">
                <a16:creationId xmlns:a16="http://schemas.microsoft.com/office/drawing/2014/main" id="{01D7650A-C3FE-8A79-8848-FED698F58E0D}"/>
              </a:ext>
            </a:extLst>
          </p:cNvPr>
          <p:cNvSpPr/>
          <p:nvPr/>
        </p:nvSpPr>
        <p:spPr>
          <a:xfrm>
            <a:off x="7404325" y="1050943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>
            <a:extLst>
              <a:ext uri="{FF2B5EF4-FFF2-40B4-BE49-F238E27FC236}">
                <a16:creationId xmlns:a16="http://schemas.microsoft.com/office/drawing/2014/main" id="{309533CA-C30A-3CBB-5C8D-655BA54B765A}"/>
              </a:ext>
            </a:extLst>
          </p:cNvPr>
          <p:cNvSpPr/>
          <p:nvPr/>
        </p:nvSpPr>
        <p:spPr>
          <a:xfrm>
            <a:off x="7404325" y="2943105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>
            <a:extLst>
              <a:ext uri="{FF2B5EF4-FFF2-40B4-BE49-F238E27FC236}">
                <a16:creationId xmlns:a16="http://schemas.microsoft.com/office/drawing/2014/main" id="{E3E7C564-C758-3ADE-800A-46104C267BD5}"/>
              </a:ext>
            </a:extLst>
          </p:cNvPr>
          <p:cNvSpPr/>
          <p:nvPr/>
        </p:nvSpPr>
        <p:spPr>
          <a:xfrm>
            <a:off x="7404325" y="4835259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>
            <a:extLst>
              <a:ext uri="{FF2B5EF4-FFF2-40B4-BE49-F238E27FC236}">
                <a16:creationId xmlns:a16="http://schemas.microsoft.com/office/drawing/2014/main" id="{9DDACEBF-CDE9-6141-E4C2-7DDA445A3EFC}"/>
              </a:ext>
            </a:extLst>
          </p:cNvPr>
          <p:cNvSpPr/>
          <p:nvPr/>
        </p:nvSpPr>
        <p:spPr>
          <a:xfrm>
            <a:off x="7404325" y="585700"/>
            <a:ext cx="3083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↓こちらの空欄は「取引先/業界の未来」</a:t>
            </a:r>
            <a:endParaRPr sz="1100" b="1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ワークで使用します </a:t>
            </a:r>
            <a:endParaRPr sz="1100" b="1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50" name="Google Shape;150;p18">
            <a:extLst>
              <a:ext uri="{FF2B5EF4-FFF2-40B4-BE49-F238E27FC236}">
                <a16:creationId xmlns:a16="http://schemas.microsoft.com/office/drawing/2014/main" id="{8B4C1B26-60F1-B746-F57C-15CF01A93FF7}"/>
              </a:ext>
            </a:extLst>
          </p:cNvPr>
          <p:cNvSpPr/>
          <p:nvPr/>
        </p:nvSpPr>
        <p:spPr>
          <a:xfrm rot="267266" flipH="1">
            <a:off x="7068608" y="5951451"/>
            <a:ext cx="189272" cy="945807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>
            <a:extLst>
              <a:ext uri="{FF2B5EF4-FFF2-40B4-BE49-F238E27FC236}">
                <a16:creationId xmlns:a16="http://schemas.microsoft.com/office/drawing/2014/main" id="{1B27842F-63AA-E661-41C2-24A0EDAE41F8}"/>
              </a:ext>
            </a:extLst>
          </p:cNvPr>
          <p:cNvSpPr/>
          <p:nvPr/>
        </p:nvSpPr>
        <p:spPr>
          <a:xfrm>
            <a:off x="6971500" y="6757900"/>
            <a:ext cx="3132900" cy="5319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クリッピングした記事のポイントを黄色の</a:t>
            </a:r>
            <a:endParaRPr sz="11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ポストイットに書き出してみましょう </a:t>
            </a:r>
            <a:endParaRPr sz="11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345234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59FAFBF4-8870-36B9-5A70-F83610A98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>
            <a:extLst>
              <a:ext uri="{FF2B5EF4-FFF2-40B4-BE49-F238E27FC236}">
                <a16:creationId xmlns:a16="http://schemas.microsoft.com/office/drawing/2014/main" id="{C9FDDE06-5EF2-C488-4B6C-BE85617738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4075" y="143402"/>
            <a:ext cx="3570600" cy="8841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200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自社の事業に影響を及ぼしそうな・関連しそうな記事を５つ集めてください。</a:t>
            </a:r>
            <a:endParaRPr sz="1200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4" name="Google Shape;134;p18">
            <a:extLst>
              <a:ext uri="{FF2B5EF4-FFF2-40B4-BE49-F238E27FC236}">
                <a16:creationId xmlns:a16="http://schemas.microsoft.com/office/drawing/2014/main" id="{F3A1E5FA-1CCA-C9CA-6C38-0F1474FE1D3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844075" y="59793"/>
            <a:ext cx="1788900" cy="477300"/>
          </a:xfrm>
          <a:prstGeom prst="rect">
            <a:avLst/>
          </a:prstGeom>
        </p:spPr>
        <p:txBody>
          <a:bodyPr spcFirstLastPara="1" wrap="square" lIns="116075" tIns="116075" rIns="116075" bIns="1160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66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情報</a:t>
            </a:r>
            <a:endParaRPr sz="3266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44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クリッピング</a:t>
            </a:r>
            <a:endParaRPr sz="2044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5" name="Google Shape;135;p18">
            <a:extLst>
              <a:ext uri="{FF2B5EF4-FFF2-40B4-BE49-F238E27FC236}">
                <a16:creationId xmlns:a16="http://schemas.microsoft.com/office/drawing/2014/main" id="{2815A340-5EB4-CA99-5625-1D6A8021E87D}"/>
              </a:ext>
            </a:extLst>
          </p:cNvPr>
          <p:cNvSpPr/>
          <p:nvPr/>
        </p:nvSpPr>
        <p:spPr>
          <a:xfrm>
            <a:off x="317725" y="6203075"/>
            <a:ext cx="6262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5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出典　</a:t>
            </a:r>
            <a:r>
              <a:rPr lang="ja" sz="10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（入手元URL、記事タイトル、新聞紙名、掲載年月日、該当ページなど）</a:t>
            </a:r>
            <a:endParaRPr sz="8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36" name="Google Shape;136;p18">
            <a:extLst>
              <a:ext uri="{FF2B5EF4-FFF2-40B4-BE49-F238E27FC236}">
                <a16:creationId xmlns:a16="http://schemas.microsoft.com/office/drawing/2014/main" id="{F95979DC-EF74-D081-3F9D-F600729FE64E}"/>
              </a:ext>
            </a:extLst>
          </p:cNvPr>
          <p:cNvSpPr/>
          <p:nvPr/>
        </p:nvSpPr>
        <p:spPr>
          <a:xfrm>
            <a:off x="271925" y="1119100"/>
            <a:ext cx="59127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記事の概要</a:t>
            </a:r>
            <a:r>
              <a:rPr lang="ja" sz="1000" b="1">
                <a:solidFill>
                  <a:srgbClr val="000000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（</a:t>
            </a:r>
            <a:r>
              <a:rPr lang="ja" sz="1000" b="1"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記事の抜粋や写真イメージなど、多くても300字以内が目安）</a:t>
            </a:r>
            <a:endParaRPr sz="10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37" name="Google Shape;137;p18">
            <a:extLst>
              <a:ext uri="{FF2B5EF4-FFF2-40B4-BE49-F238E27FC236}">
                <a16:creationId xmlns:a16="http://schemas.microsoft.com/office/drawing/2014/main" id="{27F8F96A-6E95-2B34-FACE-4561DC0BE808}"/>
              </a:ext>
            </a:extLst>
          </p:cNvPr>
          <p:cNvSpPr txBox="1"/>
          <p:nvPr/>
        </p:nvSpPr>
        <p:spPr>
          <a:xfrm>
            <a:off x="417100" y="1512800"/>
            <a:ext cx="5767500" cy="45975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71A83071-3009-78FE-AD76-4E0A174DE040}"/>
              </a:ext>
            </a:extLst>
          </p:cNvPr>
          <p:cNvSpPr txBox="1"/>
          <p:nvPr/>
        </p:nvSpPr>
        <p:spPr>
          <a:xfrm>
            <a:off x="417100" y="6594500"/>
            <a:ext cx="5767500" cy="5319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39" name="Google Shape;139;p18">
            <a:extLst>
              <a:ext uri="{FF2B5EF4-FFF2-40B4-BE49-F238E27FC236}">
                <a16:creationId xmlns:a16="http://schemas.microsoft.com/office/drawing/2014/main" id="{4D125D79-A742-F341-9826-E6630E6D58BD}"/>
              </a:ext>
            </a:extLst>
          </p:cNvPr>
          <p:cNvSpPr/>
          <p:nvPr/>
        </p:nvSpPr>
        <p:spPr>
          <a:xfrm rot="5400000">
            <a:off x="6439725" y="21881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">
            <a:extLst>
              <a:ext uri="{FF2B5EF4-FFF2-40B4-BE49-F238E27FC236}">
                <a16:creationId xmlns:a16="http://schemas.microsoft.com/office/drawing/2014/main" id="{419A578A-9612-71EC-611A-3F39FF180E2F}"/>
              </a:ext>
            </a:extLst>
          </p:cNvPr>
          <p:cNvSpPr/>
          <p:nvPr/>
        </p:nvSpPr>
        <p:spPr>
          <a:xfrm rot="5400000">
            <a:off x="6439725" y="38645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>
            <a:extLst>
              <a:ext uri="{FF2B5EF4-FFF2-40B4-BE49-F238E27FC236}">
                <a16:creationId xmlns:a16="http://schemas.microsoft.com/office/drawing/2014/main" id="{160E3237-CEED-0A87-0971-62F97887E84C}"/>
              </a:ext>
            </a:extLst>
          </p:cNvPr>
          <p:cNvSpPr/>
          <p:nvPr/>
        </p:nvSpPr>
        <p:spPr>
          <a:xfrm rot="5400000">
            <a:off x="6439725" y="5540925"/>
            <a:ext cx="513900" cy="208500"/>
          </a:xfrm>
          <a:prstGeom prst="triangle">
            <a:avLst>
              <a:gd name="adj" fmla="val 50000"/>
            </a:avLst>
          </a:prstGeom>
          <a:solidFill>
            <a:srgbClr val="7F7F7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>
            <a:extLst>
              <a:ext uri="{FF2B5EF4-FFF2-40B4-BE49-F238E27FC236}">
                <a16:creationId xmlns:a16="http://schemas.microsoft.com/office/drawing/2014/main" id="{6FA7D5F6-BAB8-72C1-B489-F550FC14151C}"/>
              </a:ext>
            </a:extLst>
          </p:cNvPr>
          <p:cNvSpPr txBox="1"/>
          <p:nvPr/>
        </p:nvSpPr>
        <p:spPr>
          <a:xfrm>
            <a:off x="6588225" y="186550"/>
            <a:ext cx="1788900" cy="40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43" name="Google Shape;143;p18">
            <a:extLst>
              <a:ext uri="{FF2B5EF4-FFF2-40B4-BE49-F238E27FC236}">
                <a16:creationId xmlns:a16="http://schemas.microsoft.com/office/drawing/2014/main" id="{A4F4FE3E-CA84-6C01-6B07-6CEF328DDFCE}"/>
              </a:ext>
            </a:extLst>
          </p:cNvPr>
          <p:cNvSpPr txBox="1"/>
          <p:nvPr/>
        </p:nvSpPr>
        <p:spPr>
          <a:xfrm>
            <a:off x="8569425" y="186550"/>
            <a:ext cx="1788900" cy="40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6050" tIns="116050" rIns="116050" bIns="116050" anchor="ctr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44" name="Google Shape;144;p18">
            <a:extLst>
              <a:ext uri="{FF2B5EF4-FFF2-40B4-BE49-F238E27FC236}">
                <a16:creationId xmlns:a16="http://schemas.microsoft.com/office/drawing/2014/main" id="{C50D93C4-0ED1-7796-F5A5-4C3C614C5DC5}"/>
              </a:ext>
            </a:extLst>
          </p:cNvPr>
          <p:cNvSpPr/>
          <p:nvPr/>
        </p:nvSpPr>
        <p:spPr>
          <a:xfrm>
            <a:off x="6550737" y="186557"/>
            <a:ext cx="705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部署：</a:t>
            </a:r>
            <a:endParaRPr sz="12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45" name="Google Shape;145;p18">
            <a:extLst>
              <a:ext uri="{FF2B5EF4-FFF2-40B4-BE49-F238E27FC236}">
                <a16:creationId xmlns:a16="http://schemas.microsoft.com/office/drawing/2014/main" id="{A53FF067-3A0A-F252-B99A-976CADD15D67}"/>
              </a:ext>
            </a:extLst>
          </p:cNvPr>
          <p:cNvSpPr/>
          <p:nvPr/>
        </p:nvSpPr>
        <p:spPr>
          <a:xfrm>
            <a:off x="8531948" y="186557"/>
            <a:ext cx="705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200">
                <a:solidFill>
                  <a:schemeClr val="dk2"/>
                </a:solidFill>
                <a:latin typeface="M PLUS 1p"/>
                <a:ea typeface="M PLUS 1p"/>
                <a:cs typeface="M PLUS 1p"/>
                <a:sym typeface="M PLUS 1p"/>
              </a:rPr>
              <a:t>氏名：</a:t>
            </a:r>
            <a:endParaRPr sz="1200">
              <a:solidFill>
                <a:schemeClr val="dk2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46" name="Google Shape;146;p18">
            <a:extLst>
              <a:ext uri="{FF2B5EF4-FFF2-40B4-BE49-F238E27FC236}">
                <a16:creationId xmlns:a16="http://schemas.microsoft.com/office/drawing/2014/main" id="{8BAEC171-120D-9CF1-1CFC-C3B6B76CC590}"/>
              </a:ext>
            </a:extLst>
          </p:cNvPr>
          <p:cNvSpPr/>
          <p:nvPr/>
        </p:nvSpPr>
        <p:spPr>
          <a:xfrm>
            <a:off x="7404325" y="1050943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>
            <a:extLst>
              <a:ext uri="{FF2B5EF4-FFF2-40B4-BE49-F238E27FC236}">
                <a16:creationId xmlns:a16="http://schemas.microsoft.com/office/drawing/2014/main" id="{5C31C50C-F86F-0257-E5D6-84B6F48A56CD}"/>
              </a:ext>
            </a:extLst>
          </p:cNvPr>
          <p:cNvSpPr/>
          <p:nvPr/>
        </p:nvSpPr>
        <p:spPr>
          <a:xfrm>
            <a:off x="7404325" y="2943105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>
            <a:extLst>
              <a:ext uri="{FF2B5EF4-FFF2-40B4-BE49-F238E27FC236}">
                <a16:creationId xmlns:a16="http://schemas.microsoft.com/office/drawing/2014/main" id="{FC2FF87E-BD67-549B-ACC2-865321622550}"/>
              </a:ext>
            </a:extLst>
          </p:cNvPr>
          <p:cNvSpPr/>
          <p:nvPr/>
        </p:nvSpPr>
        <p:spPr>
          <a:xfrm>
            <a:off x="7404325" y="4835259"/>
            <a:ext cx="2700000" cy="18000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>
            <a:extLst>
              <a:ext uri="{FF2B5EF4-FFF2-40B4-BE49-F238E27FC236}">
                <a16:creationId xmlns:a16="http://schemas.microsoft.com/office/drawing/2014/main" id="{65B524EF-A741-DD18-3585-7A944A2CB44C}"/>
              </a:ext>
            </a:extLst>
          </p:cNvPr>
          <p:cNvSpPr/>
          <p:nvPr/>
        </p:nvSpPr>
        <p:spPr>
          <a:xfrm>
            <a:off x="7404325" y="585700"/>
            <a:ext cx="3083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↓こちらの空欄は「取引先/業界の未来」</a:t>
            </a:r>
            <a:endParaRPr sz="1100" b="1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dk2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ワークで使用します </a:t>
            </a:r>
            <a:endParaRPr sz="1100" b="1">
              <a:solidFill>
                <a:schemeClr val="dk2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  <p:sp>
        <p:nvSpPr>
          <p:cNvPr id="150" name="Google Shape;150;p18">
            <a:extLst>
              <a:ext uri="{FF2B5EF4-FFF2-40B4-BE49-F238E27FC236}">
                <a16:creationId xmlns:a16="http://schemas.microsoft.com/office/drawing/2014/main" id="{FBAF26C4-9C00-3075-E7AD-9EE61D4788AB}"/>
              </a:ext>
            </a:extLst>
          </p:cNvPr>
          <p:cNvSpPr/>
          <p:nvPr/>
        </p:nvSpPr>
        <p:spPr>
          <a:xfrm rot="267266" flipH="1">
            <a:off x="7068608" y="5951451"/>
            <a:ext cx="189272" cy="945807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>
            <a:extLst>
              <a:ext uri="{FF2B5EF4-FFF2-40B4-BE49-F238E27FC236}">
                <a16:creationId xmlns:a16="http://schemas.microsoft.com/office/drawing/2014/main" id="{1823151B-52B4-89E0-71E7-0D49093DA589}"/>
              </a:ext>
            </a:extLst>
          </p:cNvPr>
          <p:cNvSpPr/>
          <p:nvPr/>
        </p:nvSpPr>
        <p:spPr>
          <a:xfrm>
            <a:off x="6971500" y="6757900"/>
            <a:ext cx="3132900" cy="5319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クリッピングした記事のポイントを黄色の</a:t>
            </a:r>
            <a:endParaRPr sz="11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M PLUS 1p"/>
              </a:rPr>
              <a:t>　ポストイットに書き出してみましょう </a:t>
            </a:r>
            <a:endParaRPr sz="1100" b="1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16781174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PresentationFormat>ユーザー設定</PresentationFormat>
  <Paragraphs>84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M PLUS 1p</vt:lpstr>
      <vt:lpstr>Arial</vt:lpstr>
      <vt:lpstr>Noto Sans Black</vt:lpstr>
      <vt:lpstr>Segoe UI</vt:lpstr>
      <vt:lpstr>Segoe UI Black</vt:lpstr>
      <vt:lpstr>游ゴシック</vt:lpstr>
      <vt:lpstr>Simple Light</vt:lpstr>
      <vt:lpstr>自社の事業に影響を及ぼしそうな・関連しそうな記事を５つ集めてください。</vt:lpstr>
      <vt:lpstr>自社の事業に影響を及ぼしそうな・関連しそうな記事を５つ集めてください。</vt:lpstr>
      <vt:lpstr>自社の事業に影響を及ぼしそうな・関連しそうな記事を５つ集めてください。</vt:lpstr>
      <vt:lpstr>自社の事業に影響を及ぼしそうな・関連しそうな記事を５つ集めてください。</vt:lpstr>
      <vt:lpstr>自社の事業に影響を及ぼしそうな・関連しそうな記事を５つ集めてください。</vt:lpstr>
      <vt:lpstr>自社の事業に影響を及ぼしそうな・関連しそうな記事を５つ集めてください。</vt:lpstr>
      <vt:lpstr>自社の事業に影響を及ぼしそうな・関連しそうな記事を５つ集めてください。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2024-02-28T04:14:45Z</cp:lastPrinted>
  <dcterms:modified xsi:type="dcterms:W3CDTF">2024-03-26T08:40:51Z</dcterms:modified>
</cp:coreProperties>
</file>