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"/>
  </p:notesMasterIdLst>
  <p:sldIdLst>
    <p:sldId id="256" r:id="rId2"/>
    <p:sldId id="257" r:id="rId3"/>
  </p:sldIdLst>
  <p:sldSz cx="7596188" cy="106918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  <p188:author id="{BBB842A5-1FB0-2167-4C47-C217B3B5581A}" name="Windows ユーザー" initials="W" userId="Windows ユーザー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098"/>
    <a:srgbClr val="F48088"/>
    <a:srgbClr val="FFFFFF"/>
    <a:srgbClr val="FAC6CA"/>
    <a:srgbClr val="DBEFF1"/>
    <a:srgbClr val="D3EBEB"/>
    <a:srgbClr val="A0D4E0"/>
    <a:srgbClr val="7BD7E9"/>
    <a:srgbClr val="0098D0"/>
    <a:srgbClr val="FFF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318A1-4F94-4046-8E0F-8C576DAB7E01}" v="8" vWet="9" dt="2023-11-09T01:11:38.237"/>
    <p1510:client id="{A4CE6760-59D8-4107-8B64-A622A6DEC935}" v="20" dt="2023-11-09T00:49:42.074"/>
    <p1510:client id="{B85C64BE-8323-4E6C-B86D-C6A83E39435E}" v="1" dt="2023-11-08T23:16:39.227"/>
    <p1510:client id="{C09573DD-59B4-46EB-84D6-D3748CAC5235}" v="39" dt="2023-11-09T01:12:00.532"/>
    <p1510:client id="{F525AB73-48FF-45B9-87BA-494B886776F9}" v="164" dt="2023-11-09T06:13:30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microsoft.com/office/2018/10/relationships/authors" Target="author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大坪 加奈" userId="S::ohtsubo-kana@meti.go.jp::cff786de-80df-4803-94ef-e455cbc76b38" providerId="AD" clId="Web-{A4CE6760-59D8-4107-8B64-A622A6DEC935}"/>
    <pc:docChg chg="modSld">
      <pc:chgData name="大坪 加奈" userId="S::ohtsubo-kana@meti.go.jp::cff786de-80df-4803-94ef-e455cbc76b38" providerId="AD" clId="Web-{A4CE6760-59D8-4107-8B64-A622A6DEC935}" dt="2023-11-09T00:49:42.059" v="7" actId="20577"/>
      <pc:docMkLst>
        <pc:docMk/>
      </pc:docMkLst>
      <pc:sldChg chg="modSp">
        <pc:chgData name="大坪 加奈" userId="S::ohtsubo-kana@meti.go.jp::cff786de-80df-4803-94ef-e455cbc76b38" providerId="AD" clId="Web-{A4CE6760-59D8-4107-8B64-A622A6DEC935}" dt="2023-11-09T00:49:42.059" v="7" actId="20577"/>
        <pc:sldMkLst>
          <pc:docMk/>
          <pc:sldMk cId="1636605340" sldId="257"/>
        </pc:sldMkLst>
        <pc:spChg chg="mod">
          <ac:chgData name="大坪 加奈" userId="S::ohtsubo-kana@meti.go.jp::cff786de-80df-4803-94ef-e455cbc76b38" providerId="AD" clId="Web-{A4CE6760-59D8-4107-8B64-A622A6DEC935}" dt="2023-11-09T00:49:38.137" v="6" actId="20577"/>
          <ac:spMkLst>
            <pc:docMk/>
            <pc:sldMk cId="1636605340" sldId="257"/>
            <ac:spMk id="19" creationId="{256F493F-7C0B-F4E5-9D1B-51C8934F6921}"/>
          </ac:spMkLst>
        </pc:spChg>
        <pc:spChg chg="mod">
          <ac:chgData name="大坪 加奈" userId="S::ohtsubo-kana@meti.go.jp::cff786de-80df-4803-94ef-e455cbc76b38" providerId="AD" clId="Web-{A4CE6760-59D8-4107-8B64-A622A6DEC935}" dt="2023-11-09T00:49:42.059" v="7" actId="20577"/>
          <ac:spMkLst>
            <pc:docMk/>
            <pc:sldMk cId="1636605340" sldId="257"/>
            <ac:spMk id="20" creationId="{F5BFA0B7-D83E-4603-0AB3-FC0CAA0F05E0}"/>
          </ac:spMkLst>
        </pc:spChg>
      </pc:sldChg>
    </pc:docChg>
  </pc:docChgLst>
  <pc:docChgLst>
    <pc:chgData name="大坪 加奈" userId="cff786de-80df-4803-94ef-e455cbc76b38" providerId="ADAL" clId="{C09573DD-59B4-46EB-84D6-D3748CAC5235}"/>
    <pc:docChg chg="modSld">
      <pc:chgData name="大坪 加奈" userId="cff786de-80df-4803-94ef-e455cbc76b38" providerId="ADAL" clId="{C09573DD-59B4-46EB-84D6-D3748CAC5235}" dt="2023-11-09T01:12:00.532" v="38" actId="20577"/>
      <pc:docMkLst>
        <pc:docMk/>
      </pc:docMkLst>
      <pc:sldChg chg="modSp mod">
        <pc:chgData name="大坪 加奈" userId="cff786de-80df-4803-94ef-e455cbc76b38" providerId="ADAL" clId="{C09573DD-59B4-46EB-84D6-D3748CAC5235}" dt="2023-11-09T01:12:00.532" v="38" actId="20577"/>
        <pc:sldMkLst>
          <pc:docMk/>
          <pc:sldMk cId="344418141" sldId="256"/>
        </pc:sldMkLst>
        <pc:spChg chg="mod">
          <ac:chgData name="大坪 加奈" userId="cff786de-80df-4803-94ef-e455cbc76b38" providerId="ADAL" clId="{C09573DD-59B4-46EB-84D6-D3748CAC5235}" dt="2023-11-09T01:12:00.532" v="38" actId="20577"/>
          <ac:spMkLst>
            <pc:docMk/>
            <pc:sldMk cId="344418141" sldId="256"/>
            <ac:spMk id="16" creationId="{FD3BDEEA-6932-9C41-1244-4249EB7F41C5}"/>
          </ac:spMkLst>
        </pc:spChg>
        <pc:spChg chg="mod">
          <ac:chgData name="大坪 加奈" userId="cff786de-80df-4803-94ef-e455cbc76b38" providerId="ADAL" clId="{C09573DD-59B4-46EB-84D6-D3748CAC5235}" dt="2023-11-09T01:09:58.081" v="13" actId="20577"/>
          <ac:spMkLst>
            <pc:docMk/>
            <pc:sldMk cId="344418141" sldId="256"/>
            <ac:spMk id="72" creationId="{D22C6992-EE82-479A-18D9-285274726E4B}"/>
          </ac:spMkLst>
        </pc:spChg>
      </pc:sldChg>
    </pc:docChg>
  </pc:docChgLst>
  <pc:docChgLst>
    <pc:chgData name="楠本 大明" userId="S::kusumoto-hiroaki@meti.go.jp::792c294c-2513-472b-b6cd-3362479565db" providerId="AD" clId="Web-{41F318A1-4F94-4046-8E0F-8C576DAB7E01}"/>
    <pc:docChg chg="modSld">
      <pc:chgData name="楠本 大明" userId="S::kusumoto-hiroaki@meti.go.jp::792c294c-2513-472b-b6cd-3362479565db" providerId="AD" clId="Web-{41F318A1-4F94-4046-8E0F-8C576DAB7E01}" dt="2023-11-09T01:11:35.737" v="2" actId="20577"/>
      <pc:docMkLst>
        <pc:docMk/>
      </pc:docMkLst>
      <pc:sldChg chg="modSp">
        <pc:chgData name="楠本 大明" userId="S::kusumoto-hiroaki@meti.go.jp::792c294c-2513-472b-b6cd-3362479565db" providerId="AD" clId="Web-{41F318A1-4F94-4046-8E0F-8C576DAB7E01}" dt="2023-11-09T01:11:35.737" v="2" actId="20577"/>
        <pc:sldMkLst>
          <pc:docMk/>
          <pc:sldMk cId="344418141" sldId="256"/>
        </pc:sldMkLst>
        <pc:spChg chg="mod">
          <ac:chgData name="楠本 大明" userId="S::kusumoto-hiroaki@meti.go.jp::792c294c-2513-472b-b6cd-3362479565db" providerId="AD" clId="Web-{41F318A1-4F94-4046-8E0F-8C576DAB7E01}" dt="2023-11-09T01:11:35.737" v="2" actId="20577"/>
          <ac:spMkLst>
            <pc:docMk/>
            <pc:sldMk cId="344418141" sldId="256"/>
            <ac:spMk id="16" creationId="{FD3BDEEA-6932-9C41-1244-4249EB7F41C5}"/>
          </ac:spMkLst>
        </pc:spChg>
      </pc:sldChg>
    </pc:docChg>
  </pc:docChgLst>
  <pc:docChgLst>
    <pc:chgData name="大坪 加奈" userId="S::ohtsubo-kana@meti.go.jp::cff786de-80df-4803-94ef-e455cbc76b38" providerId="AD" clId="Web-{B85C64BE-8323-4E6C-B86D-C6A83E39435E}"/>
    <pc:docChg chg="modSld">
      <pc:chgData name="大坪 加奈" userId="S::ohtsubo-kana@meti.go.jp::cff786de-80df-4803-94ef-e455cbc76b38" providerId="AD" clId="Web-{B85C64BE-8323-4E6C-B86D-C6A83E39435E}" dt="2023-11-08T23:16:39.227" v="0" actId="14100"/>
      <pc:docMkLst>
        <pc:docMk/>
      </pc:docMkLst>
      <pc:sldChg chg="modSp">
        <pc:chgData name="大坪 加奈" userId="S::ohtsubo-kana@meti.go.jp::cff786de-80df-4803-94ef-e455cbc76b38" providerId="AD" clId="Web-{B85C64BE-8323-4E6C-B86D-C6A83E39435E}" dt="2023-11-08T23:16:39.227" v="0" actId="14100"/>
        <pc:sldMkLst>
          <pc:docMk/>
          <pc:sldMk cId="1636605340" sldId="257"/>
        </pc:sldMkLst>
        <pc:spChg chg="mod">
          <ac:chgData name="大坪 加奈" userId="S::ohtsubo-kana@meti.go.jp::cff786de-80df-4803-94ef-e455cbc76b38" providerId="AD" clId="Web-{B85C64BE-8323-4E6C-B86D-C6A83E39435E}" dt="2023-11-08T23:16:39.227" v="0" actId="14100"/>
          <ac:spMkLst>
            <pc:docMk/>
            <pc:sldMk cId="1636605340" sldId="257"/>
            <ac:spMk id="53" creationId="{8C002471-3867-69C5-2789-0E697265FF0F}"/>
          </ac:spMkLst>
        </pc:spChg>
      </pc:sldChg>
    </pc:docChg>
  </pc:docChgLst>
  <pc:docChgLst>
    <pc:chgData name="大坪 加奈" userId="cff786de-80df-4803-94ef-e455cbc76b38" providerId="ADAL" clId="{F525AB73-48FF-45B9-87BA-494B886776F9}"/>
    <pc:docChg chg="undo custSel modSld">
      <pc:chgData name="大坪 加奈" userId="cff786de-80df-4803-94ef-e455cbc76b38" providerId="ADAL" clId="{F525AB73-48FF-45B9-87BA-494B886776F9}" dt="2023-11-09T06:13:30.224" v="162" actId="1076"/>
      <pc:docMkLst>
        <pc:docMk/>
      </pc:docMkLst>
      <pc:sldChg chg="addSp delSp modSp mod">
        <pc:chgData name="大坪 加奈" userId="cff786de-80df-4803-94ef-e455cbc76b38" providerId="ADAL" clId="{F525AB73-48FF-45B9-87BA-494B886776F9}" dt="2023-11-09T06:13:30.224" v="162" actId="1076"/>
        <pc:sldMkLst>
          <pc:docMk/>
          <pc:sldMk cId="1636605340" sldId="257"/>
        </pc:sldMkLst>
        <pc:spChg chg="add mod ord">
          <ac:chgData name="大坪 加奈" userId="cff786de-80df-4803-94ef-e455cbc76b38" providerId="ADAL" clId="{F525AB73-48FF-45B9-87BA-494B886776F9}" dt="2023-11-09T06:12:45.053" v="156" actId="20577"/>
          <ac:spMkLst>
            <pc:docMk/>
            <pc:sldMk cId="1636605340" sldId="257"/>
            <ac:spMk id="2" creationId="{6AEB3B8F-E0AE-1DE8-B29B-606B279CB558}"/>
          </ac:spMkLst>
        </pc:spChg>
        <pc:spChg chg="mod">
          <ac:chgData name="大坪 加奈" userId="cff786de-80df-4803-94ef-e455cbc76b38" providerId="ADAL" clId="{F525AB73-48FF-45B9-87BA-494B886776F9}" dt="2023-11-09T06:13:06.563" v="158" actId="1076"/>
          <ac:spMkLst>
            <pc:docMk/>
            <pc:sldMk cId="1636605340" sldId="257"/>
            <ac:spMk id="3" creationId="{28B143B8-17B8-A03A-6F43-51AFE6CDABC2}"/>
          </ac:spMkLst>
        </pc:spChg>
        <pc:spChg chg="add del mod">
          <ac:chgData name="大坪 加奈" userId="cff786de-80df-4803-94ef-e455cbc76b38" providerId="ADAL" clId="{F525AB73-48FF-45B9-87BA-494B886776F9}" dt="2023-11-09T06:08:53.840" v="126" actId="478"/>
          <ac:spMkLst>
            <pc:docMk/>
            <pc:sldMk cId="1636605340" sldId="257"/>
            <ac:spMk id="17" creationId="{8E98C279-3801-C8F4-6C09-C7C4C0020EE1}"/>
          </ac:spMkLst>
        </pc:spChg>
        <pc:spChg chg="add mod">
          <ac:chgData name="大坪 加奈" userId="cff786de-80df-4803-94ef-e455cbc76b38" providerId="ADAL" clId="{F525AB73-48FF-45B9-87BA-494B886776F9}" dt="2023-11-09T06:13:30.224" v="162" actId="1076"/>
          <ac:spMkLst>
            <pc:docMk/>
            <pc:sldMk cId="1636605340" sldId="257"/>
            <ac:spMk id="29" creationId="{48D21613-F3D8-4602-9AAA-57764836D285}"/>
          </ac:spMkLst>
        </pc:spChg>
        <pc:spChg chg="mod">
          <ac:chgData name="大坪 加奈" userId="cff786de-80df-4803-94ef-e455cbc76b38" providerId="ADAL" clId="{F525AB73-48FF-45B9-87BA-494B886776F9}" dt="2023-11-09T06:12:57.317" v="157" actId="1076"/>
          <ac:spMkLst>
            <pc:docMk/>
            <pc:sldMk cId="1636605340" sldId="257"/>
            <ac:spMk id="49" creationId="{D23FA851-1268-ECBA-8359-9E312A67E61A}"/>
          </ac:spMkLst>
        </pc:spChg>
        <pc:spChg chg="mod">
          <ac:chgData name="大坪 加奈" userId="cff786de-80df-4803-94ef-e455cbc76b38" providerId="ADAL" clId="{F525AB73-48FF-45B9-87BA-494B886776F9}" dt="2023-11-09T06:09:31.208" v="136" actId="1076"/>
          <ac:spMkLst>
            <pc:docMk/>
            <pc:sldMk cId="1636605340" sldId="257"/>
            <ac:spMk id="53" creationId="{8C002471-3867-69C5-2789-0E697265FF0F}"/>
          </ac:spMkLst>
        </pc:spChg>
        <pc:spChg chg="mod">
          <ac:chgData name="大坪 加奈" userId="cff786de-80df-4803-94ef-e455cbc76b38" providerId="ADAL" clId="{F525AB73-48FF-45B9-87BA-494B886776F9}" dt="2023-11-09T06:13:15.462" v="159" actId="1076"/>
          <ac:spMkLst>
            <pc:docMk/>
            <pc:sldMk cId="1636605340" sldId="257"/>
            <ac:spMk id="90" creationId="{7160B2D8-B65A-FD54-F5D6-232724A1B8CE}"/>
          </ac:spMkLst>
        </pc:spChg>
        <pc:spChg chg="mod">
          <ac:chgData name="大坪 加奈" userId="cff786de-80df-4803-94ef-e455cbc76b38" providerId="ADAL" clId="{F525AB73-48FF-45B9-87BA-494B886776F9}" dt="2023-11-09T06:13:18.872" v="160" actId="1076"/>
          <ac:spMkLst>
            <pc:docMk/>
            <pc:sldMk cId="1636605340" sldId="257"/>
            <ac:spMk id="91" creationId="{A89C4273-4F38-C51D-91F7-5EEE4C497336}"/>
          </ac:spMkLst>
        </pc:spChg>
        <pc:grpChg chg="mod">
          <ac:chgData name="大坪 加奈" userId="cff786de-80df-4803-94ef-e455cbc76b38" providerId="ADAL" clId="{F525AB73-48FF-45B9-87BA-494B886776F9}" dt="2023-11-09T06:09:21.229" v="134" actId="14100"/>
          <ac:grpSpMkLst>
            <pc:docMk/>
            <pc:sldMk cId="1636605340" sldId="257"/>
            <ac:grpSpMk id="47" creationId="{5E0AA64E-B090-D3DC-C1D4-98ABEA3BF9A7}"/>
          </ac:grpSpMkLst>
        </pc:grpChg>
        <pc:picChg chg="mod">
          <ac:chgData name="大坪 加奈" userId="cff786de-80df-4803-94ef-e455cbc76b38" providerId="ADAL" clId="{F525AB73-48FF-45B9-87BA-494B886776F9}" dt="2023-11-09T06:09:36.084" v="138" actId="1076"/>
          <ac:picMkLst>
            <pc:docMk/>
            <pc:sldMk cId="1636605340" sldId="257"/>
            <ac:picMk id="50" creationId="{9644E11C-7644-A7FF-359C-FC4A85945C21}"/>
          </ac:picMkLst>
        </pc:picChg>
        <pc:picChg chg="mod">
          <ac:chgData name="大坪 加奈" userId="cff786de-80df-4803-94ef-e455cbc76b38" providerId="ADAL" clId="{F525AB73-48FF-45B9-87BA-494B886776F9}" dt="2023-11-09T06:09:33.561" v="137" actId="1076"/>
          <ac:picMkLst>
            <pc:docMk/>
            <pc:sldMk cId="1636605340" sldId="257"/>
            <ac:picMk id="52" creationId="{8406FD2E-907D-B9DB-C7A3-0452344D76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348B2-7488-4CAB-A4D9-07C7224E79BE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85988" y="1233488"/>
            <a:ext cx="23637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32723-B494-4202-8A77-A256E9860D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69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32723-B494-4202-8A77-A256E9860D4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414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714" y="1749795"/>
            <a:ext cx="6456760" cy="3722335"/>
          </a:xfrm>
        </p:spPr>
        <p:txBody>
          <a:bodyPr anchor="b"/>
          <a:lstStyle>
            <a:lvl1pPr algn="ctr">
              <a:defRPr sz="498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524" y="5615678"/>
            <a:ext cx="5697141" cy="2581379"/>
          </a:xfrm>
        </p:spPr>
        <p:txBody>
          <a:bodyPr/>
          <a:lstStyle>
            <a:lvl1pPr marL="0" indent="0" algn="ctr">
              <a:buNone/>
              <a:defRPr sz="1994"/>
            </a:lvl1pPr>
            <a:lvl2pPr marL="379796" indent="0" algn="ctr">
              <a:buNone/>
              <a:defRPr sz="1661"/>
            </a:lvl2pPr>
            <a:lvl3pPr marL="759592" indent="0" algn="ctr">
              <a:buNone/>
              <a:defRPr sz="1495"/>
            </a:lvl3pPr>
            <a:lvl4pPr marL="1139388" indent="0" algn="ctr">
              <a:buNone/>
              <a:defRPr sz="1329"/>
            </a:lvl4pPr>
            <a:lvl5pPr marL="1519184" indent="0" algn="ctr">
              <a:buNone/>
              <a:defRPr sz="1329"/>
            </a:lvl5pPr>
            <a:lvl6pPr marL="1898980" indent="0" algn="ctr">
              <a:buNone/>
              <a:defRPr sz="1329"/>
            </a:lvl6pPr>
            <a:lvl7pPr marL="2278776" indent="0" algn="ctr">
              <a:buNone/>
              <a:defRPr sz="1329"/>
            </a:lvl7pPr>
            <a:lvl8pPr marL="2658572" indent="0" algn="ctr">
              <a:buNone/>
              <a:defRPr sz="1329"/>
            </a:lvl8pPr>
            <a:lvl9pPr marL="3038368" indent="0" algn="ctr">
              <a:buNone/>
              <a:defRPr sz="1329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82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246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36022" y="569240"/>
            <a:ext cx="1637928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2238" y="569240"/>
            <a:ext cx="4818832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85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0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282" y="2665532"/>
            <a:ext cx="6551712" cy="4447496"/>
          </a:xfrm>
        </p:spPr>
        <p:txBody>
          <a:bodyPr anchor="b"/>
          <a:lstStyle>
            <a:lvl1pPr>
              <a:defRPr sz="498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282" y="7155103"/>
            <a:ext cx="6551712" cy="2338833"/>
          </a:xfrm>
        </p:spPr>
        <p:txBody>
          <a:bodyPr/>
          <a:lstStyle>
            <a:lvl1pPr marL="0" indent="0">
              <a:buNone/>
              <a:defRPr sz="1994">
                <a:solidFill>
                  <a:schemeClr val="tx1"/>
                </a:solidFill>
              </a:defRPr>
            </a:lvl1pPr>
            <a:lvl2pPr marL="379796" indent="0">
              <a:buNone/>
              <a:defRPr sz="1661">
                <a:solidFill>
                  <a:schemeClr val="tx1">
                    <a:tint val="75000"/>
                  </a:schemeClr>
                </a:solidFill>
              </a:defRPr>
            </a:lvl2pPr>
            <a:lvl3pPr marL="759592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3pPr>
            <a:lvl4pPr marL="1139388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4pPr>
            <a:lvl5pPr marL="1519184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5pPr>
            <a:lvl6pPr marL="1898980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6pPr>
            <a:lvl7pPr marL="2278776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7pPr>
            <a:lvl8pPr marL="265857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8pPr>
            <a:lvl9pPr marL="3038368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21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238" y="2846200"/>
            <a:ext cx="3228380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5570" y="2846200"/>
            <a:ext cx="3228380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87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27" y="569242"/>
            <a:ext cx="6551712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228" y="2620980"/>
            <a:ext cx="3213543" cy="1284502"/>
          </a:xfrm>
        </p:spPr>
        <p:txBody>
          <a:bodyPr anchor="b"/>
          <a:lstStyle>
            <a:lvl1pPr marL="0" indent="0">
              <a:buNone/>
              <a:defRPr sz="1994" b="1"/>
            </a:lvl1pPr>
            <a:lvl2pPr marL="379796" indent="0">
              <a:buNone/>
              <a:defRPr sz="1661" b="1"/>
            </a:lvl2pPr>
            <a:lvl3pPr marL="759592" indent="0">
              <a:buNone/>
              <a:defRPr sz="1495" b="1"/>
            </a:lvl3pPr>
            <a:lvl4pPr marL="1139388" indent="0">
              <a:buNone/>
              <a:defRPr sz="1329" b="1"/>
            </a:lvl4pPr>
            <a:lvl5pPr marL="1519184" indent="0">
              <a:buNone/>
              <a:defRPr sz="1329" b="1"/>
            </a:lvl5pPr>
            <a:lvl6pPr marL="1898980" indent="0">
              <a:buNone/>
              <a:defRPr sz="1329" b="1"/>
            </a:lvl6pPr>
            <a:lvl7pPr marL="2278776" indent="0">
              <a:buNone/>
              <a:defRPr sz="1329" b="1"/>
            </a:lvl7pPr>
            <a:lvl8pPr marL="2658572" indent="0">
              <a:buNone/>
              <a:defRPr sz="1329" b="1"/>
            </a:lvl8pPr>
            <a:lvl9pPr marL="3038368" indent="0">
              <a:buNone/>
              <a:defRPr sz="1329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228" y="3905482"/>
            <a:ext cx="3213543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5571" y="2620980"/>
            <a:ext cx="3229369" cy="1284502"/>
          </a:xfrm>
        </p:spPr>
        <p:txBody>
          <a:bodyPr anchor="b"/>
          <a:lstStyle>
            <a:lvl1pPr marL="0" indent="0">
              <a:buNone/>
              <a:defRPr sz="1994" b="1"/>
            </a:lvl1pPr>
            <a:lvl2pPr marL="379796" indent="0">
              <a:buNone/>
              <a:defRPr sz="1661" b="1"/>
            </a:lvl2pPr>
            <a:lvl3pPr marL="759592" indent="0">
              <a:buNone/>
              <a:defRPr sz="1495" b="1"/>
            </a:lvl3pPr>
            <a:lvl4pPr marL="1139388" indent="0">
              <a:buNone/>
              <a:defRPr sz="1329" b="1"/>
            </a:lvl4pPr>
            <a:lvl5pPr marL="1519184" indent="0">
              <a:buNone/>
              <a:defRPr sz="1329" b="1"/>
            </a:lvl5pPr>
            <a:lvl6pPr marL="1898980" indent="0">
              <a:buNone/>
              <a:defRPr sz="1329" b="1"/>
            </a:lvl6pPr>
            <a:lvl7pPr marL="2278776" indent="0">
              <a:buNone/>
              <a:defRPr sz="1329" b="1"/>
            </a:lvl7pPr>
            <a:lvl8pPr marL="2658572" indent="0">
              <a:buNone/>
              <a:defRPr sz="1329" b="1"/>
            </a:lvl8pPr>
            <a:lvl9pPr marL="3038368" indent="0">
              <a:buNone/>
              <a:defRPr sz="1329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5571" y="3905482"/>
            <a:ext cx="3229369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6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29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10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27" y="712788"/>
            <a:ext cx="2449968" cy="2494756"/>
          </a:xfrm>
        </p:spPr>
        <p:txBody>
          <a:bodyPr anchor="b"/>
          <a:lstStyle>
            <a:lvl1pPr>
              <a:defRPr sz="2658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9369" y="1539425"/>
            <a:ext cx="3845570" cy="7598117"/>
          </a:xfrm>
        </p:spPr>
        <p:txBody>
          <a:bodyPr/>
          <a:lstStyle>
            <a:lvl1pPr>
              <a:defRPr sz="2658"/>
            </a:lvl1pPr>
            <a:lvl2pPr>
              <a:defRPr sz="2326"/>
            </a:lvl2pPr>
            <a:lvl3pPr>
              <a:defRPr sz="1994"/>
            </a:lvl3pPr>
            <a:lvl4pPr>
              <a:defRPr sz="1661"/>
            </a:lvl4pPr>
            <a:lvl5pPr>
              <a:defRPr sz="1661"/>
            </a:lvl5pPr>
            <a:lvl6pPr>
              <a:defRPr sz="1661"/>
            </a:lvl6pPr>
            <a:lvl7pPr>
              <a:defRPr sz="1661"/>
            </a:lvl7pPr>
            <a:lvl8pPr>
              <a:defRPr sz="1661"/>
            </a:lvl8pPr>
            <a:lvl9pPr>
              <a:defRPr sz="166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227" y="3207544"/>
            <a:ext cx="2449968" cy="5942372"/>
          </a:xfrm>
        </p:spPr>
        <p:txBody>
          <a:bodyPr/>
          <a:lstStyle>
            <a:lvl1pPr marL="0" indent="0">
              <a:buNone/>
              <a:defRPr sz="1329"/>
            </a:lvl1pPr>
            <a:lvl2pPr marL="379796" indent="0">
              <a:buNone/>
              <a:defRPr sz="1163"/>
            </a:lvl2pPr>
            <a:lvl3pPr marL="759592" indent="0">
              <a:buNone/>
              <a:defRPr sz="997"/>
            </a:lvl3pPr>
            <a:lvl4pPr marL="1139388" indent="0">
              <a:buNone/>
              <a:defRPr sz="831"/>
            </a:lvl4pPr>
            <a:lvl5pPr marL="1519184" indent="0">
              <a:buNone/>
              <a:defRPr sz="831"/>
            </a:lvl5pPr>
            <a:lvl6pPr marL="1898980" indent="0">
              <a:buNone/>
              <a:defRPr sz="831"/>
            </a:lvl6pPr>
            <a:lvl7pPr marL="2278776" indent="0">
              <a:buNone/>
              <a:defRPr sz="831"/>
            </a:lvl7pPr>
            <a:lvl8pPr marL="2658572" indent="0">
              <a:buNone/>
              <a:defRPr sz="831"/>
            </a:lvl8pPr>
            <a:lvl9pPr marL="3038368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74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27" y="712788"/>
            <a:ext cx="2449968" cy="2494756"/>
          </a:xfrm>
        </p:spPr>
        <p:txBody>
          <a:bodyPr anchor="b"/>
          <a:lstStyle>
            <a:lvl1pPr>
              <a:defRPr sz="2658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29369" y="1539425"/>
            <a:ext cx="3845570" cy="7598117"/>
          </a:xfrm>
        </p:spPr>
        <p:txBody>
          <a:bodyPr anchor="t"/>
          <a:lstStyle>
            <a:lvl1pPr marL="0" indent="0">
              <a:buNone/>
              <a:defRPr sz="2658"/>
            </a:lvl1pPr>
            <a:lvl2pPr marL="379796" indent="0">
              <a:buNone/>
              <a:defRPr sz="2326"/>
            </a:lvl2pPr>
            <a:lvl3pPr marL="759592" indent="0">
              <a:buNone/>
              <a:defRPr sz="1994"/>
            </a:lvl3pPr>
            <a:lvl4pPr marL="1139388" indent="0">
              <a:buNone/>
              <a:defRPr sz="1661"/>
            </a:lvl4pPr>
            <a:lvl5pPr marL="1519184" indent="0">
              <a:buNone/>
              <a:defRPr sz="1661"/>
            </a:lvl5pPr>
            <a:lvl6pPr marL="1898980" indent="0">
              <a:buNone/>
              <a:defRPr sz="1661"/>
            </a:lvl6pPr>
            <a:lvl7pPr marL="2278776" indent="0">
              <a:buNone/>
              <a:defRPr sz="1661"/>
            </a:lvl7pPr>
            <a:lvl8pPr marL="2658572" indent="0">
              <a:buNone/>
              <a:defRPr sz="1661"/>
            </a:lvl8pPr>
            <a:lvl9pPr marL="3038368" indent="0">
              <a:buNone/>
              <a:defRPr sz="1661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227" y="3207544"/>
            <a:ext cx="2449968" cy="5942372"/>
          </a:xfrm>
        </p:spPr>
        <p:txBody>
          <a:bodyPr/>
          <a:lstStyle>
            <a:lvl1pPr marL="0" indent="0">
              <a:buNone/>
              <a:defRPr sz="1329"/>
            </a:lvl1pPr>
            <a:lvl2pPr marL="379796" indent="0">
              <a:buNone/>
              <a:defRPr sz="1163"/>
            </a:lvl2pPr>
            <a:lvl3pPr marL="759592" indent="0">
              <a:buNone/>
              <a:defRPr sz="997"/>
            </a:lvl3pPr>
            <a:lvl4pPr marL="1139388" indent="0">
              <a:buNone/>
              <a:defRPr sz="831"/>
            </a:lvl4pPr>
            <a:lvl5pPr marL="1519184" indent="0">
              <a:buNone/>
              <a:defRPr sz="831"/>
            </a:lvl5pPr>
            <a:lvl6pPr marL="1898980" indent="0">
              <a:buNone/>
              <a:defRPr sz="831"/>
            </a:lvl6pPr>
            <a:lvl7pPr marL="2278776" indent="0">
              <a:buNone/>
              <a:defRPr sz="831"/>
            </a:lvl7pPr>
            <a:lvl8pPr marL="2658572" indent="0">
              <a:buNone/>
              <a:defRPr sz="831"/>
            </a:lvl8pPr>
            <a:lvl9pPr marL="3038368" indent="0">
              <a:buNone/>
              <a:defRPr sz="83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338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2238" y="569242"/>
            <a:ext cx="6551712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238" y="2846200"/>
            <a:ext cx="6551712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2238" y="9909729"/>
            <a:ext cx="1709142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589BE-E6EC-48FB-AD20-E80066E149BD}" type="datetimeFigureOut">
              <a:rPr kumimoji="1" lang="ja-JP" altLang="en-US" smtClean="0"/>
              <a:t>2023/11/8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6238" y="9909729"/>
            <a:ext cx="2563713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64808" y="9909729"/>
            <a:ext cx="1709142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0D6BF-35F5-43A7-855F-0E3233B591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31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59592" rtl="0" eaLnBrk="1" latinLnBrk="0" hangingPunct="1">
        <a:lnSpc>
          <a:spcPct val="90000"/>
        </a:lnSpc>
        <a:spcBef>
          <a:spcPct val="0"/>
        </a:spcBef>
        <a:buNone/>
        <a:defRPr kumimoji="1" sz="36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898" indent="-189898" algn="l" defTabSz="759592" rtl="0" eaLnBrk="1" latinLnBrk="0" hangingPunct="1">
        <a:lnSpc>
          <a:spcPct val="90000"/>
        </a:lnSpc>
        <a:spcBef>
          <a:spcPts val="831"/>
        </a:spcBef>
        <a:buFont typeface="Arial" panose="020B0604020202020204" pitchFamily="34" charset="0"/>
        <a:buChar char="•"/>
        <a:defRPr kumimoji="1" sz="2326" kern="1200">
          <a:solidFill>
            <a:schemeClr val="tx1"/>
          </a:solidFill>
          <a:latin typeface="+mn-lt"/>
          <a:ea typeface="+mn-ea"/>
          <a:cs typeface="+mn-cs"/>
        </a:defRPr>
      </a:lvl1pPr>
      <a:lvl2pPr marL="569694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994" kern="1200">
          <a:solidFill>
            <a:schemeClr val="tx1"/>
          </a:solidFill>
          <a:latin typeface="+mn-lt"/>
          <a:ea typeface="+mn-ea"/>
          <a:cs typeface="+mn-cs"/>
        </a:defRPr>
      </a:lvl2pPr>
      <a:lvl3pPr marL="949490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329286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4pPr>
      <a:lvl5pPr marL="1709082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5pPr>
      <a:lvl6pPr marL="2088878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6pPr>
      <a:lvl7pPr marL="2468674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7pPr>
      <a:lvl8pPr marL="2848470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8pPr>
      <a:lvl9pPr marL="3228266" indent="-189898" algn="l" defTabSz="759592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1pPr>
      <a:lvl2pPr marL="379796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2pPr>
      <a:lvl3pPr marL="759592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3pPr>
      <a:lvl4pPr marL="1139388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4pPr>
      <a:lvl5pPr marL="1519184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5pPr>
      <a:lvl6pPr marL="1898980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6pPr>
      <a:lvl7pPr marL="2278776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7pPr>
      <a:lvl8pPr marL="2658572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8pPr>
      <a:lvl9pPr marL="3038368" algn="l" defTabSz="759592" rtl="0" eaLnBrk="1" latinLnBrk="0" hangingPunct="1">
        <a:defRPr kumimoji="1" sz="14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m-enquete-cnt.meti.go.jp/form/pub/shikoku-shinjigyo/wes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mailto:bzl-jsta-west@meti.go.jp" TargetMode="Externa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9E3D9D6-1BEF-5B2A-CD03-CAEE828D656C}"/>
              </a:ext>
            </a:extLst>
          </p:cNvPr>
          <p:cNvSpPr txBox="1"/>
          <p:nvPr/>
        </p:nvSpPr>
        <p:spPr>
          <a:xfrm>
            <a:off x="64139" y="9338796"/>
            <a:ext cx="4892455" cy="1332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 algn="just">
              <a:lnSpc>
                <a:spcPts val="1400"/>
              </a:lnSpc>
            </a:pPr>
            <a:r>
              <a:rPr lang="ja-JP" altLang="en-US" sz="1000" b="1" kern="100">
                <a:effectLst/>
                <a:latin typeface="+mn-ea"/>
                <a:cs typeface="Times New Roman" panose="02020603050405020304" pitchFamily="18" charset="0"/>
              </a:rPr>
              <a:t>以下の</a:t>
            </a:r>
            <a:r>
              <a:rPr lang="en-US" altLang="ja-JP" sz="1000" b="1" kern="100">
                <a:effectLst/>
                <a:latin typeface="+mn-ea"/>
                <a:cs typeface="Times New Roman" panose="02020603050405020304" pitchFamily="18" charset="0"/>
              </a:rPr>
              <a:t>URL</a:t>
            </a:r>
            <a:r>
              <a:rPr lang="ja-JP" altLang="en-US" sz="1000" b="1" kern="100">
                <a:effectLst/>
                <a:latin typeface="+mn-ea"/>
                <a:cs typeface="Times New Roman" panose="02020603050405020304" pitchFamily="18" charset="0"/>
              </a:rPr>
              <a:t>もしくは、</a:t>
            </a:r>
            <a:r>
              <a:rPr lang="en-US" altLang="ja-JP" sz="1000" b="1" kern="100">
                <a:effectLst/>
                <a:latin typeface="+mn-ea"/>
                <a:cs typeface="Times New Roman" panose="02020603050405020304" pitchFamily="18" charset="0"/>
              </a:rPr>
              <a:t>QR</a:t>
            </a:r>
            <a:r>
              <a:rPr lang="ja-JP" altLang="en-US" sz="1000" b="1" kern="100">
                <a:effectLst/>
                <a:latin typeface="+mn-ea"/>
                <a:cs typeface="Times New Roman" panose="02020603050405020304" pitchFamily="18" charset="0"/>
              </a:rPr>
              <a:t>コードよりお申し込みください。</a:t>
            </a:r>
          </a:p>
          <a:p>
            <a:pPr marL="133350" algn="just">
              <a:lnSpc>
                <a:spcPts val="1400"/>
              </a:lnSpc>
            </a:pPr>
            <a:endParaRPr lang="en-US" altLang="ja-JP" sz="1000" b="1" kern="100">
              <a:effectLst/>
              <a:latin typeface="+mn-ea"/>
              <a:cs typeface="Times New Roman" panose="02020603050405020304" pitchFamily="18" charset="0"/>
            </a:endParaRPr>
          </a:p>
          <a:p>
            <a:pPr marL="133350" algn="just">
              <a:lnSpc>
                <a:spcPts val="1400"/>
              </a:lnSpc>
            </a:pPr>
            <a:endParaRPr lang="en-US" altLang="ja-JP" sz="900" b="1" kern="100">
              <a:effectLst/>
              <a:latin typeface="+mn-ea"/>
              <a:cs typeface="Times New Roman" panose="02020603050405020304" pitchFamily="18" charset="0"/>
            </a:endParaRPr>
          </a:p>
          <a:p>
            <a:pPr marL="133350" algn="just">
              <a:lnSpc>
                <a:spcPts val="1400"/>
              </a:lnSpc>
            </a:pPr>
            <a:endParaRPr lang="en-US" altLang="ja-JP" sz="900" b="1" kern="100">
              <a:latin typeface="+mn-ea"/>
              <a:cs typeface="Times New Roman" panose="02020603050405020304" pitchFamily="18" charset="0"/>
            </a:endParaRPr>
          </a:p>
          <a:p>
            <a:pPr marL="133350" algn="just">
              <a:lnSpc>
                <a:spcPts val="1400"/>
              </a:lnSpc>
            </a:pPr>
            <a:endParaRPr lang="en-US" altLang="ja-JP" sz="900" b="1" kern="100">
              <a:effectLst/>
              <a:latin typeface="+mn-ea"/>
              <a:cs typeface="Times New Roman" panose="02020603050405020304" pitchFamily="18" charset="0"/>
            </a:endParaRPr>
          </a:p>
          <a:p>
            <a:pPr marL="133350" algn="just">
              <a:lnSpc>
                <a:spcPts val="1400"/>
              </a:lnSpc>
            </a:pPr>
            <a:r>
              <a:rPr lang="ja-JP" altLang="en-US" sz="900" b="1" kern="100">
                <a:effectLst/>
                <a:latin typeface="+mn-ea"/>
                <a:cs typeface="Times New Roman" panose="02020603050405020304" pitchFamily="18" charset="0"/>
              </a:rPr>
              <a:t>＜申し込みフォーム＞</a:t>
            </a:r>
          </a:p>
          <a:p>
            <a:pPr marL="133350" algn="just">
              <a:lnSpc>
                <a:spcPts val="1400"/>
              </a:lnSpc>
            </a:pPr>
            <a:r>
              <a:rPr lang="en-US" altLang="ja-JP" sz="800" b="1" kern="100">
                <a:effectLst/>
                <a:latin typeface="+mn-ea"/>
                <a:cs typeface="Times New Roman" panose="02020603050405020304" pitchFamily="18" charset="0"/>
                <a:hlinkClick r:id="rId2"/>
              </a:rPr>
              <a:t>https://mm-enquete-cnt.meti.go.jp/form/pub/shikoku-shinjigyo/west</a:t>
            </a:r>
            <a:endParaRPr lang="en-US" altLang="ja-JP" sz="800" b="1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bk object 16">
            <a:extLst>
              <a:ext uri="{FF2B5EF4-FFF2-40B4-BE49-F238E27FC236}">
                <a16:creationId xmlns:a16="http://schemas.microsoft.com/office/drawing/2014/main" id="{2D739702-0992-00DB-BBA0-9406518A738D}"/>
              </a:ext>
            </a:extLst>
          </p:cNvPr>
          <p:cNvSpPr>
            <a:spLocks/>
          </p:cNvSpPr>
          <p:nvPr/>
        </p:nvSpPr>
        <p:spPr bwMode="auto">
          <a:xfrm>
            <a:off x="-80683" y="0"/>
            <a:ext cx="7676871" cy="4815269"/>
          </a:xfrm>
          <a:custGeom>
            <a:avLst/>
            <a:gdLst>
              <a:gd name="T0" fmla="*/ 0 w 2021204"/>
              <a:gd name="T1" fmla="*/ 2019819 h 2021205"/>
              <a:gd name="T2" fmla="*/ 2019822 w 2021204"/>
              <a:gd name="T3" fmla="*/ 2019819 h 2021205"/>
              <a:gd name="T4" fmla="*/ 2019822 w 2021204"/>
              <a:gd name="T5" fmla="*/ 0 h 2021205"/>
              <a:gd name="T6" fmla="*/ 0 w 2021204"/>
              <a:gd name="T7" fmla="*/ 0 h 2021205"/>
              <a:gd name="T8" fmla="*/ 0 w 2021204"/>
              <a:gd name="T9" fmla="*/ 2019819 h 2021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21204"/>
              <a:gd name="T16" fmla="*/ 0 h 2021205"/>
              <a:gd name="T17" fmla="*/ 2021204 w 2021204"/>
              <a:gd name="T18" fmla="*/ 2021205 h 20212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21204" h="2021205">
                <a:moveTo>
                  <a:pt x="0" y="2020773"/>
                </a:moveTo>
                <a:lnTo>
                  <a:pt x="2020773" y="2020773"/>
                </a:lnTo>
                <a:lnTo>
                  <a:pt x="2020773" y="0"/>
                </a:lnTo>
                <a:lnTo>
                  <a:pt x="0" y="0"/>
                </a:lnTo>
                <a:lnTo>
                  <a:pt x="0" y="2020773"/>
                </a:lnTo>
                <a:close/>
              </a:path>
            </a:pathLst>
          </a:custGeom>
          <a:solidFill>
            <a:srgbClr val="FAC6CA"/>
          </a:solidFill>
          <a:ln>
            <a:noFill/>
          </a:ln>
        </p:spPr>
        <p:txBody>
          <a:bodyPr lIns="0" tIns="0" rIns="0" bIns="0"/>
          <a:lstStyle/>
          <a:p>
            <a:endParaRPr lang="ja-JP" altLang="en-US">
              <a:highlight>
                <a:srgbClr val="DBEFF1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0FF6D479-2323-B949-FECC-BCAB14825551}"/>
              </a:ext>
            </a:extLst>
          </p:cNvPr>
          <p:cNvSpPr/>
          <p:nvPr/>
        </p:nvSpPr>
        <p:spPr>
          <a:xfrm rot="10800000">
            <a:off x="-120826" y="-37211"/>
            <a:ext cx="1721023" cy="1436482"/>
          </a:xfrm>
          <a:custGeom>
            <a:avLst/>
            <a:gdLst>
              <a:gd name="connsiteX0" fmla="*/ 0 w 1101036"/>
              <a:gd name="connsiteY0" fmla="*/ 878305 h 878305"/>
              <a:gd name="connsiteX1" fmla="*/ 550518 w 1101036"/>
              <a:gd name="connsiteY1" fmla="*/ 0 h 878305"/>
              <a:gd name="connsiteX2" fmla="*/ 1101036 w 1101036"/>
              <a:gd name="connsiteY2" fmla="*/ 878305 h 878305"/>
              <a:gd name="connsiteX3" fmla="*/ 0 w 1101036"/>
              <a:gd name="connsiteY3" fmla="*/ 878305 h 878305"/>
              <a:gd name="connsiteX0" fmla="*/ 0 w 1101036"/>
              <a:gd name="connsiteY0" fmla="*/ 1263316 h 1263316"/>
              <a:gd name="connsiteX1" fmla="*/ 1091939 w 1101036"/>
              <a:gd name="connsiteY1" fmla="*/ 0 h 1263316"/>
              <a:gd name="connsiteX2" fmla="*/ 1101036 w 1101036"/>
              <a:gd name="connsiteY2" fmla="*/ 1263316 h 1263316"/>
              <a:gd name="connsiteX3" fmla="*/ 0 w 1101036"/>
              <a:gd name="connsiteY3" fmla="*/ 1263316 h 1263316"/>
              <a:gd name="connsiteX0" fmla="*/ 0 w 1859025"/>
              <a:gd name="connsiteY0" fmla="*/ 1239253 h 1263316"/>
              <a:gd name="connsiteX1" fmla="*/ 1849928 w 1859025"/>
              <a:gd name="connsiteY1" fmla="*/ 0 h 1263316"/>
              <a:gd name="connsiteX2" fmla="*/ 1859025 w 1859025"/>
              <a:gd name="connsiteY2" fmla="*/ 1263316 h 1263316"/>
              <a:gd name="connsiteX3" fmla="*/ 0 w 1859025"/>
              <a:gd name="connsiteY3" fmla="*/ 1239253 h 1263316"/>
              <a:gd name="connsiteX0" fmla="*/ 0 w 1859025"/>
              <a:gd name="connsiteY0" fmla="*/ 1684421 h 1708484"/>
              <a:gd name="connsiteX1" fmla="*/ 1849928 w 1859025"/>
              <a:gd name="connsiteY1" fmla="*/ 0 h 1708484"/>
              <a:gd name="connsiteX2" fmla="*/ 1859025 w 1859025"/>
              <a:gd name="connsiteY2" fmla="*/ 1708484 h 1708484"/>
              <a:gd name="connsiteX3" fmla="*/ 0 w 1859025"/>
              <a:gd name="connsiteY3" fmla="*/ 1684421 h 1708484"/>
              <a:gd name="connsiteX0" fmla="*/ 0 w 1714646"/>
              <a:gd name="connsiteY0" fmla="*/ 1696453 h 1708484"/>
              <a:gd name="connsiteX1" fmla="*/ 1705549 w 1714646"/>
              <a:gd name="connsiteY1" fmla="*/ 0 h 1708484"/>
              <a:gd name="connsiteX2" fmla="*/ 1714646 w 1714646"/>
              <a:gd name="connsiteY2" fmla="*/ 1708484 h 1708484"/>
              <a:gd name="connsiteX3" fmla="*/ 0 w 1714646"/>
              <a:gd name="connsiteY3" fmla="*/ 1696453 h 1708484"/>
              <a:gd name="connsiteX0" fmla="*/ 0 w 1425888"/>
              <a:gd name="connsiteY0" fmla="*/ 1672390 h 1708484"/>
              <a:gd name="connsiteX1" fmla="*/ 1416791 w 1425888"/>
              <a:gd name="connsiteY1" fmla="*/ 0 h 1708484"/>
              <a:gd name="connsiteX2" fmla="*/ 1425888 w 1425888"/>
              <a:gd name="connsiteY2" fmla="*/ 1708484 h 1708484"/>
              <a:gd name="connsiteX3" fmla="*/ 0 w 1425888"/>
              <a:gd name="connsiteY3" fmla="*/ 1672390 h 1708484"/>
              <a:gd name="connsiteX0" fmla="*/ 0 w 1642456"/>
              <a:gd name="connsiteY0" fmla="*/ 1720517 h 1720517"/>
              <a:gd name="connsiteX1" fmla="*/ 1633359 w 1642456"/>
              <a:gd name="connsiteY1" fmla="*/ 0 h 1720517"/>
              <a:gd name="connsiteX2" fmla="*/ 1642456 w 1642456"/>
              <a:gd name="connsiteY2" fmla="*/ 1708484 h 1720517"/>
              <a:gd name="connsiteX3" fmla="*/ 0 w 1642456"/>
              <a:gd name="connsiteY3" fmla="*/ 1720517 h 1720517"/>
              <a:gd name="connsiteX0" fmla="*/ 0 w 1678551"/>
              <a:gd name="connsiteY0" fmla="*/ 1720517 h 1720517"/>
              <a:gd name="connsiteX1" fmla="*/ 1669454 w 1678551"/>
              <a:gd name="connsiteY1" fmla="*/ 0 h 1720517"/>
              <a:gd name="connsiteX2" fmla="*/ 1678551 w 1678551"/>
              <a:gd name="connsiteY2" fmla="*/ 1708484 h 1720517"/>
              <a:gd name="connsiteX3" fmla="*/ 0 w 1678551"/>
              <a:gd name="connsiteY3" fmla="*/ 1720517 h 1720517"/>
              <a:gd name="connsiteX0" fmla="*/ 0 w 1693816"/>
              <a:gd name="connsiteY0" fmla="*/ 1732548 h 1732548"/>
              <a:gd name="connsiteX1" fmla="*/ 1693517 w 1693816"/>
              <a:gd name="connsiteY1" fmla="*/ 0 h 1732548"/>
              <a:gd name="connsiteX2" fmla="*/ 1678551 w 1693816"/>
              <a:gd name="connsiteY2" fmla="*/ 1720515 h 1732548"/>
              <a:gd name="connsiteX3" fmla="*/ 0 w 1693816"/>
              <a:gd name="connsiteY3" fmla="*/ 1732548 h 1732548"/>
              <a:gd name="connsiteX0" fmla="*/ 0 w 1465216"/>
              <a:gd name="connsiteY0" fmla="*/ 1684422 h 1720515"/>
              <a:gd name="connsiteX1" fmla="*/ 1464917 w 1465216"/>
              <a:gd name="connsiteY1" fmla="*/ 0 h 1720515"/>
              <a:gd name="connsiteX2" fmla="*/ 1449951 w 1465216"/>
              <a:gd name="connsiteY2" fmla="*/ 1720515 h 1720515"/>
              <a:gd name="connsiteX3" fmla="*/ 0 w 1465216"/>
              <a:gd name="connsiteY3" fmla="*/ 1684422 h 1720515"/>
              <a:gd name="connsiteX0" fmla="*/ 0 w 1449951"/>
              <a:gd name="connsiteY0" fmla="*/ 1419727 h 1455820"/>
              <a:gd name="connsiteX1" fmla="*/ 1428822 w 1449951"/>
              <a:gd name="connsiteY1" fmla="*/ 0 h 1455820"/>
              <a:gd name="connsiteX2" fmla="*/ 1449951 w 1449951"/>
              <a:gd name="connsiteY2" fmla="*/ 1455820 h 1455820"/>
              <a:gd name="connsiteX3" fmla="*/ 0 w 1449951"/>
              <a:gd name="connsiteY3" fmla="*/ 1419727 h 1455820"/>
              <a:gd name="connsiteX0" fmla="*/ 0 w 1449951"/>
              <a:gd name="connsiteY0" fmla="*/ 1467854 h 1467854"/>
              <a:gd name="connsiteX1" fmla="*/ 1428822 w 1449951"/>
              <a:gd name="connsiteY1" fmla="*/ 0 h 1467854"/>
              <a:gd name="connsiteX2" fmla="*/ 1449951 w 1449951"/>
              <a:gd name="connsiteY2" fmla="*/ 1455820 h 1467854"/>
              <a:gd name="connsiteX3" fmla="*/ 0 w 1449951"/>
              <a:gd name="connsiteY3" fmla="*/ 1467854 h 1467854"/>
              <a:gd name="connsiteX0" fmla="*/ 0 w 1486046"/>
              <a:gd name="connsiteY0" fmla="*/ 1455822 h 1455822"/>
              <a:gd name="connsiteX1" fmla="*/ 1464917 w 1486046"/>
              <a:gd name="connsiteY1" fmla="*/ 0 h 1455822"/>
              <a:gd name="connsiteX2" fmla="*/ 1486046 w 1486046"/>
              <a:gd name="connsiteY2" fmla="*/ 1455820 h 1455822"/>
              <a:gd name="connsiteX3" fmla="*/ 0 w 1486046"/>
              <a:gd name="connsiteY3" fmla="*/ 1455822 h 14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455822">
                <a:moveTo>
                  <a:pt x="0" y="1455822"/>
                </a:moveTo>
                <a:lnTo>
                  <a:pt x="1464917" y="0"/>
                </a:lnTo>
                <a:cubicBezTo>
                  <a:pt x="1467949" y="421105"/>
                  <a:pt x="1483014" y="1034715"/>
                  <a:pt x="1486046" y="1455820"/>
                </a:cubicBezTo>
                <a:lnTo>
                  <a:pt x="0" y="14558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bk object 16">
            <a:extLst>
              <a:ext uri="{FF2B5EF4-FFF2-40B4-BE49-F238E27FC236}">
                <a16:creationId xmlns:a16="http://schemas.microsoft.com/office/drawing/2014/main" id="{65C8A3BC-975F-737E-B26A-C9333461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00" y="8993832"/>
            <a:ext cx="900001" cy="269345"/>
          </a:xfrm>
          <a:custGeom>
            <a:avLst/>
            <a:gdLst>
              <a:gd name="T0" fmla="*/ 0 w 2021204"/>
              <a:gd name="T1" fmla="*/ 2019819 h 2021205"/>
              <a:gd name="T2" fmla="*/ 2019822 w 2021204"/>
              <a:gd name="T3" fmla="*/ 2019819 h 2021205"/>
              <a:gd name="T4" fmla="*/ 2019822 w 2021204"/>
              <a:gd name="T5" fmla="*/ 0 h 2021205"/>
              <a:gd name="T6" fmla="*/ 0 w 2021204"/>
              <a:gd name="T7" fmla="*/ 0 h 2021205"/>
              <a:gd name="T8" fmla="*/ 0 w 2021204"/>
              <a:gd name="T9" fmla="*/ 2019819 h 20212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21204"/>
              <a:gd name="T16" fmla="*/ 0 h 2021205"/>
              <a:gd name="T17" fmla="*/ 2021204 w 2021204"/>
              <a:gd name="T18" fmla="*/ 2021205 h 20212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21204" h="2021205">
                <a:moveTo>
                  <a:pt x="0" y="2020773"/>
                </a:moveTo>
                <a:lnTo>
                  <a:pt x="2020773" y="2020773"/>
                </a:lnTo>
                <a:lnTo>
                  <a:pt x="2020773" y="0"/>
                </a:lnTo>
                <a:lnTo>
                  <a:pt x="0" y="0"/>
                </a:lnTo>
                <a:lnTo>
                  <a:pt x="0" y="2020773"/>
                </a:lnTo>
                <a:close/>
              </a:path>
            </a:pathLst>
          </a:custGeom>
          <a:solidFill>
            <a:srgbClr val="F48088"/>
          </a:solidFill>
          <a:ln>
            <a:solidFill>
              <a:srgbClr val="F48088"/>
            </a:solidFill>
          </a:ln>
        </p:spPr>
        <p:txBody>
          <a:bodyPr lIns="0" tIns="0" rIns="0" bIns="0"/>
          <a:lstStyle/>
          <a:p>
            <a:endParaRPr lang="ja-JP" altLang="en-US">
              <a:highlight>
                <a:srgbClr val="DBEFF1"/>
              </a:highligh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C0CD0A91-012A-2730-FE69-C6CD53E3A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8177"/>
            <a:ext cx="65" cy="37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9839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3D2ED78-F80A-7E4A-003B-7F37406AC9EB}"/>
              </a:ext>
            </a:extLst>
          </p:cNvPr>
          <p:cNvSpPr txBox="1"/>
          <p:nvPr/>
        </p:nvSpPr>
        <p:spPr>
          <a:xfrm>
            <a:off x="198413" y="4917554"/>
            <a:ext cx="7294879" cy="1228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ja-JP" altLang="en-US" sz="1100" kern="100" spc="-50">
                <a:effectLst/>
                <a:latin typeface="+mn-ea"/>
                <a:cs typeface="Times New Roman" panose="02020603050405020304" pitchFamily="18" charset="0"/>
              </a:rPr>
              <a:t>　「</a:t>
            </a:r>
            <a:r>
              <a:rPr lang="en-US" altLang="ja-JP" sz="1100" kern="100" spc="-50">
                <a:effectLst/>
                <a:latin typeface="+mn-ea"/>
                <a:cs typeface="Times New Roman" panose="02020603050405020304" pitchFamily="18" charset="0"/>
              </a:rPr>
              <a:t>J-Startup WEST</a:t>
            </a:r>
            <a:r>
              <a:rPr lang="ja-JP" altLang="en-US" sz="1100" kern="100" spc="-50">
                <a:effectLst/>
                <a:latin typeface="+mn-ea"/>
                <a:cs typeface="Times New Roman" panose="02020603050405020304" pitchFamily="18" charset="0"/>
              </a:rPr>
              <a:t>」では、本地域から全国・世界へはばたく有望なスタートアップを選定し、地域のサポーターズが地域ぐるみで起業家を応援・支援する地域エコシステムの形成・地域オープンイノベーションの促進を目指します。　 </a:t>
            </a:r>
          </a:p>
          <a:p>
            <a:pPr algn="just">
              <a:lnSpc>
                <a:spcPts val="1800"/>
              </a:lnSpc>
            </a:pPr>
            <a:r>
              <a:rPr lang="ja-JP" altLang="en-US" sz="1100" kern="100" spc="-50">
                <a:effectLst/>
                <a:latin typeface="+mn-ea"/>
                <a:cs typeface="Times New Roman" panose="02020603050405020304" pitchFamily="18" charset="0"/>
              </a:rPr>
              <a:t>　本セミナーは、２部制となっており、第１部では、「</a:t>
            </a:r>
            <a:r>
              <a:rPr lang="en-US" altLang="ja-JP" sz="1100" kern="100" spc="-50">
                <a:effectLst/>
                <a:latin typeface="+mn-ea"/>
                <a:cs typeface="Times New Roman" panose="02020603050405020304" pitchFamily="18" charset="0"/>
              </a:rPr>
              <a:t>J-Startup WEST</a:t>
            </a:r>
            <a:r>
              <a:rPr lang="ja-JP" altLang="en-US" sz="1100" kern="100" spc="-50">
                <a:effectLst/>
                <a:latin typeface="+mn-ea"/>
                <a:cs typeface="Times New Roman" panose="02020603050405020304" pitchFamily="18" charset="0"/>
              </a:rPr>
              <a:t>」の公募説明（四国地域）や地域におけるオープンイノベーションの講演を行います。また、第２部では、地域・社会課題の解決と経済的リターンの両立を目指す「インパクト投資」「社会的起業家（インパクトスタートアップ）」に関するセミナー・トークセッションを行います。 </a:t>
            </a:r>
            <a:endParaRPr lang="ja-JP" altLang="ja-JP" sz="1100" kern="100" spc="-5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25AE9FB-4301-8F40-9F76-4E5F23B8B102}"/>
              </a:ext>
            </a:extLst>
          </p:cNvPr>
          <p:cNvSpPr txBox="1"/>
          <p:nvPr/>
        </p:nvSpPr>
        <p:spPr>
          <a:xfrm>
            <a:off x="115954" y="8972092"/>
            <a:ext cx="1018513" cy="31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ja-JP" altLang="en-US" sz="1200" b="1">
                <a:solidFill>
                  <a:schemeClr val="bg1"/>
                </a:solidFill>
              </a:rPr>
              <a:t>お申込み</a:t>
            </a:r>
            <a:endParaRPr lang="en-US" altLang="ja-JP" sz="1200" b="1">
              <a:solidFill>
                <a:schemeClr val="bg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DB806EA-CE9A-ACF6-D8B1-FB1FF44E1BE0}"/>
              </a:ext>
            </a:extLst>
          </p:cNvPr>
          <p:cNvSpPr txBox="1"/>
          <p:nvPr/>
        </p:nvSpPr>
        <p:spPr>
          <a:xfrm>
            <a:off x="86567" y="2477014"/>
            <a:ext cx="329964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800">
                <a:latin typeface="Avenir Next LT Pro Demi" panose="020B0704020202020204" pitchFamily="34" charset="0"/>
              </a:rPr>
              <a:t>12/ 5</a:t>
            </a:r>
            <a:endParaRPr lang="en-US" altLang="ja-JP" sz="8800" spc="-150">
              <a:latin typeface="Avenir Next LT Pro Demi" panose="020B07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4191316-1371-291D-926C-3359A98788C7}"/>
              </a:ext>
            </a:extLst>
          </p:cNvPr>
          <p:cNvSpPr txBox="1"/>
          <p:nvPr/>
        </p:nvSpPr>
        <p:spPr>
          <a:xfrm>
            <a:off x="2454467" y="3691669"/>
            <a:ext cx="1115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/>
              <a:t>［火］</a:t>
            </a:r>
            <a:endParaRPr lang="en-US" altLang="ja-JP" sz="2000" b="1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D95B605-9A02-E804-C294-4BA16481D656}"/>
              </a:ext>
            </a:extLst>
          </p:cNvPr>
          <p:cNvSpPr txBox="1"/>
          <p:nvPr/>
        </p:nvSpPr>
        <p:spPr>
          <a:xfrm>
            <a:off x="148769" y="3991380"/>
            <a:ext cx="2937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spc="300"/>
              <a:t>14:30</a:t>
            </a:r>
            <a:r>
              <a:rPr lang="ja-JP" altLang="en-US" sz="2800" b="1" spc="300"/>
              <a:t>～</a:t>
            </a:r>
            <a:r>
              <a:rPr lang="en-US" altLang="ja-JP" sz="2800" b="1" spc="300"/>
              <a:t>18:30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840A43F-478D-B385-212B-D4855D7E316F}"/>
              </a:ext>
            </a:extLst>
          </p:cNvPr>
          <p:cNvGrpSpPr/>
          <p:nvPr/>
        </p:nvGrpSpPr>
        <p:grpSpPr>
          <a:xfrm>
            <a:off x="1782751" y="9766311"/>
            <a:ext cx="1734051" cy="477770"/>
            <a:chOff x="4755045" y="3538119"/>
            <a:chExt cx="2056497" cy="814008"/>
          </a:xfrm>
        </p:grpSpPr>
        <p:sp>
          <p:nvSpPr>
            <p:cNvPr id="51" name="四角形: 角を丸くする 50">
              <a:extLst>
                <a:ext uri="{FF2B5EF4-FFF2-40B4-BE49-F238E27FC236}">
                  <a16:creationId xmlns:a16="http://schemas.microsoft.com/office/drawing/2014/main" id="{AEA9E134-E688-69F3-B35A-BF55E7C2AA12}"/>
                </a:ext>
              </a:extLst>
            </p:cNvPr>
            <p:cNvSpPr/>
            <p:nvPr/>
          </p:nvSpPr>
          <p:spPr>
            <a:xfrm>
              <a:off x="4755045" y="3538119"/>
              <a:ext cx="1986016" cy="709530"/>
            </a:xfrm>
            <a:prstGeom prst="roundRect">
              <a:avLst/>
            </a:prstGeom>
            <a:noFill/>
            <a:ln w="22225">
              <a:solidFill>
                <a:srgbClr val="F48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9A11EA2-D347-EC94-6784-9967319D8DDC}"/>
                </a:ext>
              </a:extLst>
            </p:cNvPr>
            <p:cNvSpPr txBox="1"/>
            <p:nvPr/>
          </p:nvSpPr>
          <p:spPr>
            <a:xfrm>
              <a:off x="4820473" y="3604079"/>
              <a:ext cx="971584" cy="3670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spc="300">
                  <a:solidFill>
                    <a:srgbClr val="F48088"/>
                  </a:solidFill>
                </a:rPr>
                <a:t>申込期限</a:t>
              </a: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B76D90C0-668A-B299-F343-15D389C0E52F}"/>
                </a:ext>
              </a:extLst>
            </p:cNvPr>
            <p:cNvSpPr txBox="1"/>
            <p:nvPr/>
          </p:nvSpPr>
          <p:spPr>
            <a:xfrm>
              <a:off x="4793123" y="3775308"/>
              <a:ext cx="993008" cy="5768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>
                  <a:solidFill>
                    <a:srgbClr val="F48088"/>
                  </a:solidFill>
                  <a:latin typeface="Avenir Next LT Pro Demi" panose="020B0704020202020204" pitchFamily="34" charset="0"/>
                </a:rPr>
                <a:t>12</a:t>
              </a:r>
              <a:r>
                <a:rPr lang="en-US" altLang="ja-JP" sz="1100">
                  <a:solidFill>
                    <a:srgbClr val="F48088"/>
                  </a:solidFill>
                </a:rPr>
                <a:t>/ </a:t>
              </a:r>
              <a:r>
                <a:rPr lang="en-US" altLang="ja-JP" sz="1600">
                  <a:solidFill>
                    <a:srgbClr val="F48088"/>
                  </a:solidFill>
                  <a:latin typeface="Avenir Next LT Pro Demi" panose="020B0704020202020204" pitchFamily="34" charset="0"/>
                </a:rPr>
                <a:t>4</a:t>
              </a:r>
              <a:endParaRPr lang="en-US" altLang="ja-JP" sz="1600" spc="-150">
                <a:solidFill>
                  <a:srgbClr val="F48088"/>
                </a:solidFill>
                <a:latin typeface="Avenir Next LT Pro Demi" panose="020B0704020202020204" pitchFamily="34" charset="0"/>
              </a:endParaRP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1B445FD3-638B-204D-75D1-4F5D51CC4250}"/>
                </a:ext>
              </a:extLst>
            </p:cNvPr>
            <p:cNvSpPr txBox="1"/>
            <p:nvPr/>
          </p:nvSpPr>
          <p:spPr>
            <a:xfrm>
              <a:off x="5432322" y="3905183"/>
              <a:ext cx="707618" cy="419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>
                  <a:solidFill>
                    <a:srgbClr val="F48088"/>
                  </a:solidFill>
                  <a:latin typeface="Avenir Next LT Pro Demi" panose="020B0704020202020204" pitchFamily="34" charset="0"/>
                </a:rPr>
                <a:t>［月</a:t>
              </a:r>
              <a:r>
                <a:rPr lang="ja-JP" altLang="en-US" sz="1000" b="1">
                  <a:solidFill>
                    <a:srgbClr val="F48088"/>
                  </a:solidFill>
                </a:rPr>
                <a:t>］</a:t>
              </a:r>
              <a:endParaRPr lang="en-US" altLang="ja-JP" sz="1000" b="1">
                <a:solidFill>
                  <a:srgbClr val="F48088"/>
                </a:solidFill>
              </a:endParaRPr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EF66A641-22B9-577D-2406-6D9C54059039}"/>
                </a:ext>
              </a:extLst>
            </p:cNvPr>
            <p:cNvSpPr txBox="1"/>
            <p:nvPr/>
          </p:nvSpPr>
          <p:spPr>
            <a:xfrm>
              <a:off x="5854609" y="3805802"/>
              <a:ext cx="956933" cy="524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>
                  <a:solidFill>
                    <a:srgbClr val="F48088"/>
                  </a:solidFill>
                  <a:latin typeface="Avenir Next LT Pro Demi" panose="020B0704020202020204" pitchFamily="34" charset="0"/>
                </a:rPr>
                <a:t>12:00</a:t>
              </a: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0E0E372-AA52-0839-9F65-5BC64F5A7B57}"/>
              </a:ext>
            </a:extLst>
          </p:cNvPr>
          <p:cNvSpPr txBox="1"/>
          <p:nvPr/>
        </p:nvSpPr>
        <p:spPr>
          <a:xfrm>
            <a:off x="3675850" y="2699764"/>
            <a:ext cx="3866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/>
              <a:t>［場所］</a:t>
            </a:r>
            <a:endParaRPr lang="en-US" altLang="ja-JP" sz="2000" b="1"/>
          </a:p>
          <a:p>
            <a:r>
              <a:rPr lang="ja-JP" altLang="ja-JP" sz="2000" b="1" kern="100">
                <a:effectLst/>
                <a:latin typeface="+mn-ea"/>
                <a:cs typeface="Times New Roman" panose="02020603050405020304" pitchFamily="18" charset="0"/>
              </a:rPr>
              <a:t>情報通信交流館</a:t>
            </a:r>
            <a:endParaRPr lang="en-US" altLang="ja-JP" sz="2000" b="1" kern="100"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en-US" altLang="ja-JP" sz="2000" b="1" kern="100">
                <a:effectLst/>
                <a:latin typeface="+mn-ea"/>
                <a:cs typeface="Times New Roman" panose="02020603050405020304" pitchFamily="18" charset="0"/>
              </a:rPr>
              <a:t>e</a:t>
            </a:r>
            <a:r>
              <a:rPr lang="ja-JP" altLang="ja-JP" sz="2000" b="1" kern="100">
                <a:effectLst/>
                <a:latin typeface="+mn-ea"/>
                <a:cs typeface="Times New Roman" panose="02020603050405020304" pitchFamily="18" charset="0"/>
              </a:rPr>
              <a:t>ｰとぴあ・かがわ</a:t>
            </a:r>
            <a:r>
              <a:rPr lang="en-US" altLang="ja-JP" sz="2000" b="1" kern="100">
                <a:effectLst/>
                <a:latin typeface="+mn-ea"/>
                <a:cs typeface="Times New Roman" panose="02020603050405020304" pitchFamily="18" charset="0"/>
              </a:rPr>
              <a:t> BB</a:t>
            </a:r>
            <a:r>
              <a:rPr lang="ja-JP" altLang="ja-JP" sz="2000" b="1" kern="100">
                <a:effectLst/>
                <a:latin typeface="+mn-ea"/>
                <a:cs typeface="Times New Roman" panose="02020603050405020304" pitchFamily="18" charset="0"/>
              </a:rPr>
              <a:t>スクエア</a:t>
            </a:r>
          </a:p>
          <a:p>
            <a:endParaRPr lang="en-US" altLang="ja-JP" sz="2000" b="1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4A19A9B-FD6E-2FAF-C195-EA8CA4765E0C}"/>
              </a:ext>
            </a:extLst>
          </p:cNvPr>
          <p:cNvSpPr txBox="1"/>
          <p:nvPr/>
        </p:nvSpPr>
        <p:spPr>
          <a:xfrm>
            <a:off x="3722926" y="3662038"/>
            <a:ext cx="4396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>
                <a:solidFill>
                  <a:srgbClr val="1A1A1A"/>
                </a:solidFill>
                <a:effectLst/>
                <a:latin typeface="+mn-ea"/>
              </a:rPr>
              <a:t>香川県高松市サンポート</a:t>
            </a:r>
            <a:r>
              <a:rPr lang="ja-JP" altLang="ja-JP" sz="1400" b="1" kern="100">
                <a:effectLst/>
                <a:latin typeface="+mn-ea"/>
                <a:cs typeface="Times New Roman" panose="02020603050405020304" pitchFamily="18" charset="0"/>
              </a:rPr>
              <a:t>２</a:t>
            </a:r>
            <a:r>
              <a:rPr lang="en-US" altLang="ja-JP" sz="1400" b="1" kern="100">
                <a:effectLst/>
                <a:latin typeface="+mn-ea"/>
                <a:cs typeface="Times New Roman" panose="02020603050405020304" pitchFamily="18" charset="0"/>
              </a:rPr>
              <a:t>-</a:t>
            </a:r>
            <a:r>
              <a:rPr lang="ja-JP" altLang="ja-JP" sz="1400" b="1" kern="100">
                <a:effectLst/>
                <a:latin typeface="+mn-ea"/>
                <a:cs typeface="Times New Roman" panose="02020603050405020304" pitchFamily="18" charset="0"/>
              </a:rPr>
              <a:t>１ </a:t>
            </a:r>
            <a:endParaRPr lang="en-US" altLang="ja-JP" sz="1400" b="1" kern="100"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ja-JP" altLang="ja-JP" sz="1400" b="1" kern="100">
                <a:effectLst/>
                <a:latin typeface="+mn-ea"/>
                <a:cs typeface="Times New Roman" panose="02020603050405020304" pitchFamily="18" charset="0"/>
              </a:rPr>
              <a:t>高松シンボルタワー タワー棟４・</a:t>
            </a:r>
            <a:r>
              <a:rPr lang="en-US" altLang="ja-JP" sz="1400" b="1" kern="100">
                <a:effectLst/>
                <a:latin typeface="+mn-ea"/>
                <a:cs typeface="Times New Roman" panose="02020603050405020304" pitchFamily="18" charset="0"/>
              </a:rPr>
              <a:t>5</a:t>
            </a:r>
            <a:r>
              <a:rPr lang="ja-JP" altLang="ja-JP" sz="1400" b="1" kern="100">
                <a:effectLst/>
                <a:latin typeface="+mn-ea"/>
                <a:cs typeface="Times New Roman" panose="02020603050405020304" pitchFamily="18" charset="0"/>
              </a:rPr>
              <a:t>階</a:t>
            </a:r>
            <a:endParaRPr lang="en-US" altLang="ja-JP" sz="1400" b="1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0C8D34-B4A7-BE69-FB06-3E7C0C7081BB}"/>
              </a:ext>
            </a:extLst>
          </p:cNvPr>
          <p:cNvSpPr txBox="1"/>
          <p:nvPr/>
        </p:nvSpPr>
        <p:spPr>
          <a:xfrm>
            <a:off x="54067" y="2301420"/>
            <a:ext cx="1077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spc="300"/>
              <a:t>2023</a:t>
            </a:r>
            <a:endParaRPr lang="ja-JP" altLang="en-US" sz="200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B11DB95-A150-5116-B183-DD5383C7EE53}"/>
              </a:ext>
            </a:extLst>
          </p:cNvPr>
          <p:cNvSpPr txBox="1"/>
          <p:nvPr/>
        </p:nvSpPr>
        <p:spPr>
          <a:xfrm>
            <a:off x="3716753" y="4256762"/>
            <a:ext cx="3960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kern="100" spc="-170">
                <a:latin typeface="+mn-ea"/>
                <a:cs typeface="Times New Roman" panose="02020603050405020304" pitchFamily="18" charset="0"/>
              </a:rPr>
              <a:t>※</a:t>
            </a:r>
            <a:r>
              <a:rPr lang="ja-JP" altLang="en-US" sz="1200" kern="100" spc="-170">
                <a:latin typeface="+mn-ea"/>
                <a:cs typeface="Times New Roman" panose="02020603050405020304" pitchFamily="18" charset="0"/>
              </a:rPr>
              <a:t>現地・オンライン同時開催</a:t>
            </a:r>
            <a:endParaRPr lang="en-US" altLang="ja-JP" sz="1200" kern="100" spc="-130"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en-US" altLang="ja-JP" sz="1200" i="0">
                <a:solidFill>
                  <a:srgbClr val="1A1A1A"/>
                </a:solidFill>
                <a:effectLst/>
                <a:latin typeface="+mn-ea"/>
              </a:rPr>
              <a:t>※</a:t>
            </a:r>
            <a:r>
              <a:rPr lang="ja-JP" altLang="en-US" sz="1200" i="0">
                <a:solidFill>
                  <a:srgbClr val="1A1A1A"/>
                </a:solidFill>
                <a:effectLst/>
                <a:latin typeface="+mn-ea"/>
              </a:rPr>
              <a:t>参加費無料。事前申込制・先着順（</a:t>
            </a:r>
            <a:r>
              <a:rPr lang="ja-JP" altLang="en-US" sz="1200">
                <a:latin typeface="+mn-ea"/>
              </a:rPr>
              <a:t>会場定員</a:t>
            </a:r>
            <a:r>
              <a:rPr lang="en-US" altLang="ja-JP" sz="1200">
                <a:latin typeface="+mn-ea"/>
              </a:rPr>
              <a:t>100</a:t>
            </a:r>
            <a:r>
              <a:rPr lang="ja-JP" altLang="en-US" sz="1200">
                <a:latin typeface="+mn-ea"/>
              </a:rPr>
              <a:t>名）　</a:t>
            </a:r>
            <a:endParaRPr lang="en-US" altLang="ja-JP" sz="1200">
              <a:latin typeface="+mn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1644BF2-BE56-98BC-95BA-053A9CA398E8}"/>
              </a:ext>
            </a:extLst>
          </p:cNvPr>
          <p:cNvSpPr txBox="1"/>
          <p:nvPr/>
        </p:nvSpPr>
        <p:spPr>
          <a:xfrm>
            <a:off x="148072" y="4475540"/>
            <a:ext cx="2937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u="sng" kern="10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★</a:t>
            </a:r>
            <a:r>
              <a:rPr lang="ja-JP" altLang="ja-JP" sz="1200" b="1" u="sng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セミナー終了後、</a:t>
            </a:r>
            <a:r>
              <a:rPr lang="ja-JP" altLang="en-US" sz="1200" b="1" u="sng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会場</a:t>
            </a:r>
            <a:r>
              <a:rPr lang="ja-JP" altLang="ja-JP" sz="1200" b="1" u="sng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交流会を予定</a:t>
            </a:r>
            <a:endParaRPr lang="ja-JP" altLang="en-US" sz="1200" b="1" u="sng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63" name="図 62" descr="図形, ロゴ&#10;&#10;自動的に生成された説明">
            <a:extLst>
              <a:ext uri="{FF2B5EF4-FFF2-40B4-BE49-F238E27FC236}">
                <a16:creationId xmlns:a16="http://schemas.microsoft.com/office/drawing/2014/main" id="{628BCBBB-DD1F-3E69-A05F-85CA9F862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96" y="13634"/>
            <a:ext cx="705894" cy="785045"/>
          </a:xfrm>
          <a:prstGeom prst="rect">
            <a:avLst/>
          </a:prstGeom>
        </p:spPr>
      </p:pic>
      <p:pic>
        <p:nvPicPr>
          <p:cNvPr id="27" name="図 26" descr="QR コード&#10;&#10;自動的に生成された説明">
            <a:extLst>
              <a:ext uri="{FF2B5EF4-FFF2-40B4-BE49-F238E27FC236}">
                <a16:creationId xmlns:a16="http://schemas.microsoft.com/office/drawing/2014/main" id="{5949F8BC-879D-BE75-237C-CB38EA317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2" y="9566767"/>
            <a:ext cx="638180" cy="63818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825E37B-684C-DDDF-224F-2E6B7D4D9059}"/>
              </a:ext>
            </a:extLst>
          </p:cNvPr>
          <p:cNvSpPr txBox="1"/>
          <p:nvPr/>
        </p:nvSpPr>
        <p:spPr>
          <a:xfrm>
            <a:off x="1918590" y="722131"/>
            <a:ext cx="40072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spc="50">
                <a:solidFill>
                  <a:schemeClr val="bg1"/>
                </a:solidFill>
                <a:highlight>
                  <a:srgbClr val="FAC6CA"/>
                </a:highlight>
                <a:latin typeface="+mn-ea"/>
              </a:rPr>
              <a:t>＼</a:t>
            </a:r>
            <a:r>
              <a:rPr lang="ja-JP" altLang="en-US" sz="2000" b="1" spc="50">
                <a:solidFill>
                  <a:schemeClr val="bg1"/>
                </a:solidFill>
                <a:highlight>
                  <a:srgbClr val="FAC6CA"/>
                </a:highlight>
                <a:latin typeface="+mn-ea"/>
                <a:ea typeface="+mn-ea"/>
              </a:rPr>
              <a:t>地域企業</a:t>
            </a:r>
            <a:r>
              <a:rPr lang="en-US" altLang="ja-JP" sz="2000" b="1" spc="50">
                <a:solidFill>
                  <a:schemeClr val="bg1"/>
                </a:solidFill>
                <a:highlight>
                  <a:srgbClr val="FAC6CA"/>
                </a:highlight>
                <a:latin typeface="+mn-ea"/>
                <a:ea typeface="+mn-ea"/>
              </a:rPr>
              <a:t>×</a:t>
            </a:r>
            <a:r>
              <a:rPr lang="ja-JP" altLang="en-US" sz="2000" b="1" spc="50">
                <a:solidFill>
                  <a:schemeClr val="bg1"/>
                </a:solidFill>
                <a:highlight>
                  <a:srgbClr val="FAC6CA"/>
                </a:highlight>
                <a:latin typeface="+mn-ea"/>
                <a:ea typeface="+mn-ea"/>
              </a:rPr>
              <a:t>スタートアップ／</a:t>
            </a:r>
            <a:endParaRPr lang="ja-JP" altLang="en-US" sz="2000">
              <a:solidFill>
                <a:schemeClr val="bg1"/>
              </a:solidFill>
            </a:endParaRPr>
          </a:p>
        </p:txBody>
      </p:sp>
      <p:pic>
        <p:nvPicPr>
          <p:cNvPr id="77" name="図 76" descr="スーツを着た若い男性&#10;&#10;自動的に生成された説明">
            <a:extLst>
              <a:ext uri="{FF2B5EF4-FFF2-40B4-BE49-F238E27FC236}">
                <a16:creationId xmlns:a16="http://schemas.microsoft.com/office/drawing/2014/main" id="{B2275D64-CA34-36AA-4F05-92257A352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80" y="6817612"/>
            <a:ext cx="1082780" cy="1082780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16F4ED50-F18A-75CB-67DE-42336FF6B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90" y="6817612"/>
            <a:ext cx="1082780" cy="1082780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BFD5564B-5404-E039-DEBE-576949810297}"/>
              </a:ext>
            </a:extLst>
          </p:cNvPr>
          <p:cNvGrpSpPr/>
          <p:nvPr/>
        </p:nvGrpSpPr>
        <p:grpSpPr>
          <a:xfrm>
            <a:off x="216651" y="6262129"/>
            <a:ext cx="7145440" cy="2790367"/>
            <a:chOff x="447545" y="7124172"/>
            <a:chExt cx="6458858" cy="2790367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54F0531-CB40-CABD-FEAC-DC4138533B21}"/>
                </a:ext>
              </a:extLst>
            </p:cNvPr>
            <p:cNvSpPr txBox="1"/>
            <p:nvPr/>
          </p:nvSpPr>
          <p:spPr>
            <a:xfrm>
              <a:off x="1818320" y="7763424"/>
              <a:ext cx="2369932" cy="869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ja-JP" sz="1050" b="1" kern="100">
                  <a:effectLst/>
                  <a:latin typeface="+mn-ea"/>
                  <a:cs typeface="Times New Roman" panose="02020603050405020304" pitchFamily="18" charset="0"/>
                </a:rPr>
                <a:t>株式会社三菱総合研究所</a:t>
              </a:r>
              <a:endParaRPr lang="en-US" altLang="ja-JP" sz="1050" b="1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endParaRPr lang="en-US" altLang="ja-JP" sz="300" b="1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r>
                <a:rPr lang="ja-JP" altLang="en-US" sz="800" b="1" kern="100">
                  <a:effectLst/>
                  <a:latin typeface="+mn-ea"/>
                  <a:cs typeface="Times New Roman" panose="02020603050405020304" pitchFamily="18" charset="0"/>
                </a:rPr>
                <a:t>事業基盤部門統括室　未来共創グループ　</a:t>
              </a:r>
              <a:endParaRPr lang="en-US" altLang="ja-JP" sz="800" b="1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r>
                <a:rPr lang="ja-JP" altLang="en-US" sz="800" b="1" kern="100">
                  <a:effectLst/>
                  <a:latin typeface="+mn-ea"/>
                  <a:cs typeface="Times New Roman" panose="02020603050405020304" pitchFamily="18" charset="0"/>
                </a:rPr>
                <a:t>シニアプロデューサー</a:t>
              </a:r>
            </a:p>
            <a:p>
              <a:endParaRPr lang="en-US" altLang="ja-JP" sz="1050" b="1" kern="100">
                <a:effectLst/>
                <a:latin typeface="+mn-ea"/>
                <a:cs typeface="Times New Roman" panose="02020603050405020304" pitchFamily="18" charset="0"/>
              </a:endParaRPr>
            </a:p>
            <a:p>
              <a:endParaRPr lang="en-US" altLang="ja-JP" sz="1050" b="1" kern="10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025BBD78-2472-6954-F76F-07F1E9821ACB}"/>
                </a:ext>
              </a:extLst>
            </p:cNvPr>
            <p:cNvSpPr txBox="1"/>
            <p:nvPr/>
          </p:nvSpPr>
          <p:spPr>
            <a:xfrm>
              <a:off x="1776384" y="8258997"/>
              <a:ext cx="19046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50" b="1"/>
                <a:t>  </a:t>
              </a:r>
              <a:r>
                <a:rPr lang="ja-JP" altLang="en-US" sz="1400" b="1"/>
                <a:t>八巻  心太郎 </a:t>
              </a:r>
              <a:r>
                <a:rPr lang="ja-JP" altLang="en-US" sz="1050" b="1"/>
                <a:t>氏 </a:t>
              </a:r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82A2AD46-334F-E1E5-205D-808648DDC358}"/>
                </a:ext>
              </a:extLst>
            </p:cNvPr>
            <p:cNvSpPr txBox="1"/>
            <p:nvPr/>
          </p:nvSpPr>
          <p:spPr>
            <a:xfrm>
              <a:off x="563063" y="8887335"/>
              <a:ext cx="3011298" cy="102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ja-JP" altLang="ja-JP" sz="950" kern="100">
                  <a:effectLst/>
                  <a:latin typeface="+mn-ea"/>
                  <a:cs typeface="Courier New" panose="02070309020205020404" pitchFamily="49" charset="0"/>
                </a:rPr>
                <a:t>医療・ヘルスケア領域のスタートアップ支援事業（官公庁委託事業）の統括を務めたのち、社会課題をビジネスで解決する「未来共創イニシアティブ（</a:t>
              </a:r>
              <a:r>
                <a:rPr lang="en-US" altLang="ja-JP" sz="950" kern="100">
                  <a:effectLst/>
                  <a:latin typeface="+mn-ea"/>
                  <a:cs typeface="Courier New" panose="02070309020205020404" pitchFamily="49" charset="0"/>
                </a:rPr>
                <a:t>ICF</a:t>
              </a:r>
              <a:r>
                <a:rPr lang="ja-JP" altLang="ja-JP" sz="950" kern="100">
                  <a:effectLst/>
                  <a:latin typeface="+mn-ea"/>
                  <a:cs typeface="Courier New" panose="02070309020205020404" pitchFamily="49" charset="0"/>
                </a:rPr>
                <a:t>）」の運営に参画。</a:t>
              </a:r>
              <a:r>
                <a:rPr lang="ja-JP" altLang="en-US" sz="950" kern="100">
                  <a:effectLst/>
                  <a:latin typeface="+mn-ea"/>
                  <a:cs typeface="Courier New" panose="02070309020205020404" pitchFamily="49" charset="0"/>
                </a:rPr>
                <a:t>スタートアップとの事業共創に</a:t>
              </a:r>
              <a:r>
                <a:rPr lang="ja-JP" altLang="ja-JP" sz="950">
                  <a:effectLst/>
                  <a:latin typeface="+mn-ea"/>
                  <a:cs typeface="Times New Roman" panose="02020603050405020304" pitchFamily="18" charset="0"/>
                </a:rPr>
                <a:t>取り組んでいます。</a:t>
              </a:r>
              <a:endParaRPr lang="ja-JP" altLang="ja-JP" sz="950" kern="100">
                <a:effectLst/>
                <a:latin typeface="+mn-ea"/>
                <a:cs typeface="Courier New" panose="02070309020205020404" pitchFamily="49" charset="0"/>
              </a:endParaRPr>
            </a:p>
            <a:p>
              <a:pPr>
                <a:lnSpc>
                  <a:spcPct val="130000"/>
                </a:lnSpc>
              </a:pPr>
              <a:endParaRPr lang="ja-JP" altLang="en-US" sz="950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7340B6A4-30E2-7124-28A7-FE0D34CD2965}"/>
                </a:ext>
              </a:extLst>
            </p:cNvPr>
            <p:cNvCxnSpPr>
              <a:cxnSpLocks/>
            </p:cNvCxnSpPr>
            <p:nvPr/>
          </p:nvCxnSpPr>
          <p:spPr>
            <a:xfrm>
              <a:off x="2271490" y="7231239"/>
              <a:ext cx="4634913" cy="2146"/>
            </a:xfrm>
            <a:prstGeom prst="line">
              <a:avLst/>
            </a:prstGeom>
            <a:ln w="19050">
              <a:solidFill>
                <a:srgbClr val="F480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4C5A582-6FF2-5D48-80A6-A6991B926E55}"/>
                </a:ext>
              </a:extLst>
            </p:cNvPr>
            <p:cNvSpPr txBox="1"/>
            <p:nvPr/>
          </p:nvSpPr>
          <p:spPr>
            <a:xfrm>
              <a:off x="447545" y="7124172"/>
              <a:ext cx="204603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50" b="1" spc="300">
                  <a:latin typeface="+mn-ea"/>
                </a:rPr>
                <a:t>講師</a:t>
              </a:r>
              <a:r>
                <a:rPr lang="en-US" altLang="ja-JP" sz="1050" b="1" spc="300">
                  <a:latin typeface="+mn-ea"/>
                </a:rPr>
                <a:t>/</a:t>
              </a:r>
              <a:r>
                <a:rPr lang="ja-JP" altLang="en-US" sz="1050" b="1" spc="300">
                  <a:latin typeface="+mn-ea"/>
                </a:rPr>
                <a:t>ゲストスピーカー　　　</a:t>
              </a:r>
              <a:r>
                <a:rPr lang="ja-JP" altLang="en-US" sz="1050" b="1">
                  <a:latin typeface="+mn-ea"/>
                </a:rPr>
                <a:t>　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3C2E93C-BD91-A165-B8B2-32521F2F7A48}"/>
                </a:ext>
              </a:extLst>
            </p:cNvPr>
            <p:cNvSpPr txBox="1"/>
            <p:nvPr/>
          </p:nvSpPr>
          <p:spPr>
            <a:xfrm>
              <a:off x="3698241" y="8827005"/>
              <a:ext cx="3208162" cy="1028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kumimoji="1" lang="en-US" altLang="ja-JP" sz="950" spc="30">
                  <a:latin typeface="+mn-ea"/>
                </a:rPr>
                <a:t>2007</a:t>
              </a:r>
              <a:r>
                <a:rPr kumimoji="1" lang="ja-JP" altLang="en-US" sz="950" spc="30">
                  <a:latin typeface="+mn-ea"/>
                </a:rPr>
                <a:t>年にガリバーインターナショナル（現</a:t>
              </a:r>
              <a:r>
                <a:rPr kumimoji="1" lang="en-US" altLang="ja-JP" sz="950" spc="30">
                  <a:latin typeface="+mn-ea"/>
                </a:rPr>
                <a:t>IDOM</a:t>
              </a:r>
              <a:r>
                <a:rPr kumimoji="1" lang="ja-JP" altLang="en-US" sz="950" spc="30">
                  <a:latin typeface="+mn-ea"/>
                </a:rPr>
                <a:t>）へ入社。</a:t>
              </a:r>
              <a:r>
                <a:rPr kumimoji="1" lang="en-US" altLang="ja-JP" sz="950" spc="30">
                  <a:latin typeface="+mn-ea"/>
                </a:rPr>
                <a:t>2016</a:t>
              </a:r>
              <a:r>
                <a:rPr kumimoji="1" lang="ja-JP" altLang="en-US" sz="950" spc="30">
                  <a:latin typeface="+mn-ea"/>
                </a:rPr>
                <a:t>年 同社執行役員就任。経営企画やマーケティング、新規事業開発などに従事。</a:t>
              </a:r>
              <a:r>
                <a:rPr kumimoji="1" lang="en-US" altLang="ja-JP" sz="950" spc="30">
                  <a:latin typeface="+mn-ea"/>
                </a:rPr>
                <a:t>2019</a:t>
              </a:r>
              <a:r>
                <a:rPr kumimoji="1" lang="ja-JP" altLang="en-US" sz="950" spc="30">
                  <a:latin typeface="+mn-ea"/>
                </a:rPr>
                <a:t>年</a:t>
              </a:r>
              <a:r>
                <a:rPr kumimoji="1" lang="en-US" altLang="ja-JP" sz="950" spc="30">
                  <a:latin typeface="+mn-ea"/>
                </a:rPr>
                <a:t>2</a:t>
              </a:r>
              <a:r>
                <a:rPr kumimoji="1" lang="ja-JP" altLang="en-US" sz="950" spc="30">
                  <a:latin typeface="+mn-ea"/>
                </a:rPr>
                <a:t>月、地方のタクシー会社の配車センター業務をクラウド型で提供するスタートアップ、電脳交通に取締役</a:t>
              </a:r>
              <a:r>
                <a:rPr kumimoji="1" lang="en-US" altLang="ja-JP" sz="950" spc="30">
                  <a:latin typeface="+mn-ea"/>
                </a:rPr>
                <a:t>COO</a:t>
              </a:r>
              <a:r>
                <a:rPr kumimoji="1" lang="ja-JP" altLang="en-US" sz="950" spc="30">
                  <a:latin typeface="+mn-ea"/>
                </a:rPr>
                <a:t>として参画します。</a:t>
              </a:r>
              <a:endParaRPr lang="ja-JP" altLang="en-US" sz="95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4F2E2E3-13E5-DC4D-96D4-C88493623BEA}"/>
                </a:ext>
              </a:extLst>
            </p:cNvPr>
            <p:cNvSpPr txBox="1"/>
            <p:nvPr/>
          </p:nvSpPr>
          <p:spPr>
            <a:xfrm>
              <a:off x="4604452" y="7862591"/>
              <a:ext cx="1654774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1"/>
                <a:t>株式会社 電脳交通　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1DF0073B-5F20-5883-08E3-C4E21AEDBE9B}"/>
                </a:ext>
              </a:extLst>
            </p:cNvPr>
            <p:cNvSpPr txBox="1"/>
            <p:nvPr/>
          </p:nvSpPr>
          <p:spPr>
            <a:xfrm>
              <a:off x="4675697" y="8153186"/>
              <a:ext cx="183527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50" b="1"/>
                <a:t>取締役</a:t>
              </a:r>
              <a:r>
                <a:rPr lang="en-US" altLang="ja-JP" sz="1050" b="1"/>
                <a:t>COO </a:t>
              </a:r>
              <a:r>
                <a:rPr lang="ja-JP" altLang="en-US" sz="1400" b="1"/>
                <a:t>北島  昇 </a:t>
              </a:r>
              <a:r>
                <a:rPr lang="ja-JP" altLang="en-US" sz="1050" b="1"/>
                <a:t>氏</a:t>
              </a:r>
              <a:r>
                <a:rPr lang="ja-JP" altLang="en-US" sz="900" b="1"/>
                <a:t> </a:t>
              </a:r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735CD646-A01E-ACC3-0D34-5414DB5E1F0D}"/>
                </a:ext>
              </a:extLst>
            </p:cNvPr>
            <p:cNvSpPr/>
            <p:nvPr/>
          </p:nvSpPr>
          <p:spPr>
            <a:xfrm>
              <a:off x="486594" y="7427397"/>
              <a:ext cx="523734" cy="582657"/>
            </a:xfrm>
            <a:prstGeom prst="ellipse">
              <a:avLst/>
            </a:prstGeom>
            <a:solidFill>
              <a:srgbClr val="F4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C91004A-3038-626D-6D3B-2F2A5CA566FE}"/>
              </a:ext>
            </a:extLst>
          </p:cNvPr>
          <p:cNvSpPr txBox="1"/>
          <p:nvPr/>
        </p:nvSpPr>
        <p:spPr>
          <a:xfrm>
            <a:off x="20630" y="6661534"/>
            <a:ext cx="105784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>
                <a:solidFill>
                  <a:schemeClr val="bg1"/>
                </a:solidFill>
                <a:latin typeface="+mn-ea"/>
              </a:rPr>
              <a:t>第</a:t>
            </a:r>
            <a:r>
              <a:rPr lang="en-US" altLang="ja-JP" sz="1050" b="1">
                <a:solidFill>
                  <a:schemeClr val="bg1"/>
                </a:solidFill>
                <a:latin typeface="+mn-ea"/>
              </a:rPr>
              <a:t>1</a:t>
            </a:r>
            <a:r>
              <a:rPr lang="ja-JP" altLang="en-US" sz="1050" b="1">
                <a:solidFill>
                  <a:schemeClr val="bg1"/>
                </a:solidFill>
                <a:latin typeface="+mn-ea"/>
              </a:rPr>
              <a:t>部</a:t>
            </a:r>
            <a:endParaRPr lang="en-US" altLang="ja-JP" sz="1050" b="1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1050" b="1">
                <a:solidFill>
                  <a:schemeClr val="bg1"/>
                </a:solidFill>
                <a:latin typeface="+mn-ea"/>
              </a:rPr>
              <a:t>登壇</a:t>
            </a:r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DF0E760F-8BAF-444F-E314-4AA36756D666}"/>
              </a:ext>
            </a:extLst>
          </p:cNvPr>
          <p:cNvGrpSpPr/>
          <p:nvPr/>
        </p:nvGrpSpPr>
        <p:grpSpPr>
          <a:xfrm>
            <a:off x="3572818" y="9213519"/>
            <a:ext cx="4201350" cy="1617339"/>
            <a:chOff x="235543" y="233957"/>
            <a:chExt cx="4863281" cy="1617339"/>
          </a:xfrm>
        </p:grpSpPr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D22C6992-EE82-479A-18D9-285274726E4B}"/>
                </a:ext>
              </a:extLst>
            </p:cNvPr>
            <p:cNvSpPr txBox="1"/>
            <p:nvPr/>
          </p:nvSpPr>
          <p:spPr>
            <a:xfrm>
              <a:off x="235543" y="510993"/>
              <a:ext cx="4863281" cy="1340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3350">
                <a:lnSpc>
                  <a:spcPts val="1400"/>
                </a:lnSpc>
              </a:pPr>
              <a:r>
                <a:rPr lang="ja-JP" altLang="en-US" sz="900" kern="1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・中国・</a:t>
              </a:r>
              <a:r>
                <a:rPr lang="ja-JP" altLang="en-US" sz="900" kern="100"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四国地域をはじめとする地域</a:t>
              </a:r>
              <a:r>
                <a:rPr lang="ja-JP" altLang="ja-JP" sz="900" kern="1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スタートアップ</a:t>
              </a:r>
              <a:endParaRPr lang="en-US" altLang="ja-JP" sz="9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endParaRPr>
            </a:p>
            <a:p>
              <a:pPr marL="133350">
                <a:lnSpc>
                  <a:spcPts val="1400"/>
                </a:lnSpc>
              </a:pPr>
              <a:r>
                <a:rPr lang="ja-JP" altLang="en-US" sz="900" kern="1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・</a:t>
              </a:r>
              <a:r>
                <a:rPr lang="ja-JP" altLang="ja-JP" sz="900" kern="1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新事業展開を検討されている地域企業</a:t>
              </a:r>
              <a:r>
                <a:rPr lang="ja-JP" altLang="en-US" sz="900" kern="100"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、</a:t>
              </a:r>
              <a:r>
                <a:rPr lang="ja-JP" altLang="ja-JP" sz="900" kern="1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自治体、支援機関、行政機関等</a:t>
              </a:r>
              <a:br>
                <a:rPr lang="en-US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</a:br>
              <a:r>
                <a:rPr lang="ja-JP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・地域にポジティブなインパクトを作ろうとしている地域起業家</a:t>
              </a:r>
              <a:br>
                <a:rPr lang="en-US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</a:br>
              <a:r>
                <a:rPr lang="ja-JP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・投資家（</a:t>
              </a:r>
              <a:r>
                <a:rPr lang="en-US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VC</a:t>
              </a:r>
              <a:r>
                <a:rPr lang="ja-JP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、金融機関、個人投資家）</a:t>
              </a:r>
              <a:br>
                <a:rPr lang="en-US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</a:br>
              <a:r>
                <a:rPr lang="ja-JP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・インパクト投資への取り組みを検討している機関・支援者・投資家等</a:t>
              </a:r>
              <a:br>
                <a:rPr lang="en-US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</a:br>
              <a:r>
                <a:rPr lang="ja-JP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・インパクト投資、測定等</a:t>
              </a:r>
              <a:r>
                <a:rPr lang="ja-JP" altLang="en-US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の</a:t>
              </a:r>
              <a:r>
                <a:rPr lang="ja-JP" altLang="ja-JP" sz="900">
                  <a:effectLst/>
                  <a:latin typeface="游ゴシック" panose="020B0400000000000000" pitchFamily="50" charset="-128"/>
                  <a:ea typeface="游ゴシック" panose="020B0400000000000000" pitchFamily="50" charset="-128"/>
                  <a:cs typeface="Times New Roman" panose="02020603050405020304" pitchFamily="18" charset="0"/>
                </a:rPr>
                <a:t>概念に関心・関心のある方 等</a:t>
              </a:r>
            </a:p>
            <a:p>
              <a:pPr marL="133350">
                <a:lnSpc>
                  <a:spcPts val="1400"/>
                </a:lnSpc>
              </a:pPr>
              <a:endParaRPr lang="ja-JP" altLang="ja-JP" sz="1000" kern="10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2C31F451-0034-9CF1-C280-6EE3DF4B49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7697" y="359234"/>
              <a:ext cx="3309421" cy="1681"/>
            </a:xfrm>
            <a:prstGeom prst="line">
              <a:avLst/>
            </a:prstGeom>
            <a:ln w="19050">
              <a:solidFill>
                <a:srgbClr val="F480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A3C9E24F-97E1-4DFC-6419-E9FE9B6D030E}"/>
                </a:ext>
              </a:extLst>
            </p:cNvPr>
            <p:cNvSpPr txBox="1"/>
            <p:nvPr/>
          </p:nvSpPr>
          <p:spPr>
            <a:xfrm>
              <a:off x="378297" y="233957"/>
              <a:ext cx="177602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50" b="1" spc="300"/>
                <a:t>参加対象</a:t>
              </a:r>
            </a:p>
          </p:txBody>
        </p:sp>
      </p:grpSp>
      <p:sp>
        <p:nvSpPr>
          <p:cNvPr id="79" name="字幕 2">
            <a:extLst>
              <a:ext uri="{FF2B5EF4-FFF2-40B4-BE49-F238E27FC236}">
                <a16:creationId xmlns:a16="http://schemas.microsoft.com/office/drawing/2014/main" id="{6887806E-AD68-AAE1-2B7E-D760211781EE}"/>
              </a:ext>
            </a:extLst>
          </p:cNvPr>
          <p:cNvSpPr txBox="1">
            <a:spLocks/>
          </p:cNvSpPr>
          <p:nvPr/>
        </p:nvSpPr>
        <p:spPr>
          <a:xfrm>
            <a:off x="1277621" y="263451"/>
            <a:ext cx="5899942" cy="333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9898" indent="-189898" algn="l" defTabSz="759592" rtl="0" eaLnBrk="1" latinLnBrk="0" hangingPunct="1">
              <a:lnSpc>
                <a:spcPct val="90000"/>
              </a:lnSpc>
              <a:spcBef>
                <a:spcPts val="831"/>
              </a:spcBef>
              <a:buFont typeface="Arial" panose="020B0604020202020204" pitchFamily="34" charset="0"/>
              <a:buChar char="•"/>
              <a:defRPr kumimoji="1" sz="23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694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9490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9286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082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88878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674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48470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28266" indent="-189898" algn="l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Char char="•"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kern="100">
                <a:solidFill>
                  <a:srgbClr val="F4808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J-Startup WEST</a:t>
            </a:r>
            <a:r>
              <a:rPr lang="ja-JP" altLang="ja-JP" sz="2400" b="1" kern="100">
                <a:solidFill>
                  <a:srgbClr val="F48088"/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四国参画記念イベント</a:t>
            </a:r>
            <a:endParaRPr lang="ja-JP" altLang="en-US" sz="2400" b="1">
              <a:solidFill>
                <a:srgbClr val="F48088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3BDEEA-6932-9C41-1244-4249EB7F41C5}"/>
              </a:ext>
            </a:extLst>
          </p:cNvPr>
          <p:cNvSpPr txBox="1"/>
          <p:nvPr/>
        </p:nvSpPr>
        <p:spPr>
          <a:xfrm>
            <a:off x="518787" y="1027666"/>
            <a:ext cx="6843304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ja-JP" altLang="en-US" sz="3200" b="1" spc="50">
                <a:highlight>
                  <a:srgbClr val="FFFFFF"/>
                </a:highlight>
                <a:latin typeface="游ゴシック"/>
                <a:ea typeface="游ゴシック"/>
              </a:rPr>
              <a:t>オープンイノベーション促進 ＆</a:t>
            </a:r>
            <a:br>
              <a:rPr lang="en-US" altLang="ja-JP" sz="3200" b="1" spc="50">
                <a:highlight>
                  <a:srgbClr val="FFFFFF"/>
                </a:highlight>
                <a:latin typeface="+mn-ea"/>
                <a:ea typeface="+mn-ea"/>
              </a:rPr>
            </a:br>
            <a:r>
              <a:rPr lang="ja-JP" altLang="en-US" sz="3200" b="1" spc="50">
                <a:highlight>
                  <a:srgbClr val="FFFFFF"/>
                </a:highlight>
                <a:latin typeface="游ゴシック"/>
                <a:ea typeface="游ゴシック"/>
              </a:rPr>
              <a:t>社会的起業家 支援拡大セミナー</a:t>
            </a:r>
            <a:endParaRPr lang="ja-JP" altLang="en-US" sz="3200">
              <a:latin typeface="游ゴシック"/>
              <a:ea typeface="游ゴシック"/>
            </a:endParaRPr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3E283BFC-5821-4A28-8922-552C33B06647}"/>
              </a:ext>
            </a:extLst>
          </p:cNvPr>
          <p:cNvGrpSpPr/>
          <p:nvPr/>
        </p:nvGrpSpPr>
        <p:grpSpPr>
          <a:xfrm>
            <a:off x="6172200" y="2331398"/>
            <a:ext cx="1077277" cy="935271"/>
            <a:chOff x="6025314" y="2189603"/>
            <a:chExt cx="1333659" cy="1221593"/>
          </a:xfrm>
        </p:grpSpPr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40262214-9745-BD1D-BAD0-D0DA85BA7FF0}"/>
                </a:ext>
              </a:extLst>
            </p:cNvPr>
            <p:cNvSpPr/>
            <p:nvPr/>
          </p:nvSpPr>
          <p:spPr>
            <a:xfrm>
              <a:off x="6154390" y="2270092"/>
              <a:ext cx="1141104" cy="1141104"/>
            </a:xfrm>
            <a:prstGeom prst="ellipse">
              <a:avLst/>
            </a:prstGeom>
            <a:solidFill>
              <a:srgbClr val="F4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CC2C2349-0AE8-BE9B-8238-74A0B16DF49F}"/>
                </a:ext>
              </a:extLst>
            </p:cNvPr>
            <p:cNvSpPr txBox="1"/>
            <p:nvPr/>
          </p:nvSpPr>
          <p:spPr>
            <a:xfrm>
              <a:off x="6200240" y="2497802"/>
              <a:ext cx="1057847" cy="7102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b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参加</a:t>
              </a:r>
              <a:endParaRPr lang="en-US" altLang="ja-JP" b="1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lang="ja-JP" altLang="en-US" b="1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無料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48A75317-A319-66EC-578B-FCDFA4657BD7}"/>
                </a:ext>
              </a:extLst>
            </p:cNvPr>
            <p:cNvSpPr/>
            <p:nvPr/>
          </p:nvSpPr>
          <p:spPr>
            <a:xfrm>
              <a:off x="6025314" y="2189603"/>
              <a:ext cx="1333659" cy="1115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0799998"/>
                </a:avLst>
              </a:prstTxWarp>
              <a:spAutoFit/>
            </a:bodyPr>
            <a:lstStyle/>
            <a:p>
              <a:pPr algn="ctr"/>
              <a:r>
                <a:rPr lang="ja-JP" altLang="en-US" sz="1000" b="1" cap="none" spc="160">
                  <a:ln w="0"/>
                  <a:solidFill>
                    <a:srgbClr val="F48088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現地・オンライン同時開催</a:t>
              </a:r>
              <a:endParaRPr lang="ja-JP" altLang="en-US" sz="1000" b="1" cap="none" spc="160">
                <a:ln w="0"/>
                <a:solidFill>
                  <a:srgbClr val="F48088"/>
                </a:solidFill>
              </a:endParaRPr>
            </a:p>
          </p:txBody>
        </p:sp>
      </p:grpSp>
      <p:sp>
        <p:nvSpPr>
          <p:cNvPr id="92" name="楕円 91">
            <a:extLst>
              <a:ext uri="{FF2B5EF4-FFF2-40B4-BE49-F238E27FC236}">
                <a16:creationId xmlns:a16="http://schemas.microsoft.com/office/drawing/2014/main" id="{EA107DD5-8A6E-9057-C940-969BAE3D30C4}"/>
              </a:ext>
            </a:extLst>
          </p:cNvPr>
          <p:cNvSpPr/>
          <p:nvPr/>
        </p:nvSpPr>
        <p:spPr>
          <a:xfrm>
            <a:off x="3650735" y="6517513"/>
            <a:ext cx="579407" cy="582657"/>
          </a:xfrm>
          <a:prstGeom prst="ellipse">
            <a:avLst/>
          </a:prstGeom>
          <a:solidFill>
            <a:srgbClr val="F4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FBDF5570-D4B5-A831-F1E6-C9B7B54441F5}"/>
              </a:ext>
            </a:extLst>
          </p:cNvPr>
          <p:cNvSpPr txBox="1"/>
          <p:nvPr/>
        </p:nvSpPr>
        <p:spPr>
          <a:xfrm>
            <a:off x="3405441" y="6622175"/>
            <a:ext cx="105784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>
                <a:solidFill>
                  <a:schemeClr val="bg1"/>
                </a:solidFill>
                <a:latin typeface="+mn-ea"/>
              </a:rPr>
              <a:t>第２部</a:t>
            </a:r>
            <a:endParaRPr lang="en-US" altLang="ja-JP" sz="1050" b="1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ja-JP" altLang="en-US" sz="1050" b="1">
                <a:solidFill>
                  <a:schemeClr val="bg1"/>
                </a:solidFill>
                <a:latin typeface="+mn-ea"/>
              </a:rPr>
              <a:t>登壇</a:t>
            </a:r>
          </a:p>
        </p:txBody>
      </p:sp>
    </p:spTree>
    <p:extLst>
      <p:ext uri="{BB962C8B-B14F-4D97-AF65-F5344CB8AC3E}">
        <p14:creationId xmlns:p14="http://schemas.microsoft.com/office/powerpoint/2010/main" val="34441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EB3B8F-E0AE-1DE8-B29B-606B279CB558}"/>
              </a:ext>
            </a:extLst>
          </p:cNvPr>
          <p:cNvSpPr txBox="1"/>
          <p:nvPr/>
        </p:nvSpPr>
        <p:spPr>
          <a:xfrm>
            <a:off x="602646" y="10246964"/>
            <a:ext cx="2954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">
                <a:latin typeface="+mn-ea"/>
              </a:rPr>
              <a:t>四国経済産業局新事業推進課（</a:t>
            </a:r>
            <a:r>
              <a:rPr kumimoji="1" lang="en-US" altLang="ja-JP" sz="800">
                <a:latin typeface="+mn-ea"/>
              </a:rPr>
              <a:t>087-811-8517</a:t>
            </a:r>
            <a:r>
              <a:rPr kumimoji="1" lang="ja-JP" altLang="en-US" sz="800">
                <a:latin typeface="+mn-ea"/>
              </a:rPr>
              <a:t>）</a:t>
            </a:r>
            <a:endParaRPr kumimoji="1" lang="en-US" altLang="ja-JP" sz="800">
              <a:latin typeface="+mn-ea"/>
            </a:endParaRPr>
          </a:p>
          <a:p>
            <a:r>
              <a:rPr kumimoji="1" lang="ja-JP" altLang="en-US" sz="800">
                <a:latin typeface="+mn-ea"/>
              </a:rPr>
              <a:t>中国経済産業局経営支援課　（</a:t>
            </a:r>
            <a:r>
              <a:rPr kumimoji="1" lang="en-US" altLang="ja-JP" sz="800">
                <a:latin typeface="+mn-ea"/>
              </a:rPr>
              <a:t>082-224-5658</a:t>
            </a:r>
            <a:r>
              <a:rPr kumimoji="1" lang="ja-JP" altLang="en-US" sz="800">
                <a:latin typeface="+mn-ea"/>
              </a:rPr>
              <a:t>）</a:t>
            </a:r>
            <a:endParaRPr kumimoji="1" lang="en-US" altLang="ja-JP" sz="800">
              <a:latin typeface="+mn-ea"/>
            </a:endParaRPr>
          </a:p>
          <a:p>
            <a:r>
              <a:rPr kumimoji="1" lang="en-US" altLang="ja-JP" sz="800">
                <a:latin typeface="+mn-ea"/>
              </a:rPr>
              <a:t>J</a:t>
            </a:r>
            <a:r>
              <a:rPr kumimoji="1" lang="ja-JP" altLang="en-US" sz="800">
                <a:latin typeface="+mn-ea"/>
              </a:rPr>
              <a:t>スタ</a:t>
            </a:r>
            <a:r>
              <a:rPr kumimoji="1" lang="en-US" altLang="ja-JP" sz="800">
                <a:latin typeface="+mn-ea"/>
              </a:rPr>
              <a:t>WEST</a:t>
            </a:r>
            <a:r>
              <a:rPr kumimoji="1" lang="ja-JP" altLang="en-US" sz="800">
                <a:latin typeface="+mn-ea"/>
              </a:rPr>
              <a:t>問い合わせ窓口 　</a:t>
            </a:r>
            <a:r>
              <a:rPr kumimoji="1" lang="en-US" altLang="ja-JP" sz="800">
                <a:latin typeface="+mn-ea"/>
                <a:hlinkClick r:id="rId3"/>
              </a:rPr>
              <a:t>bzl-jsta-west@meti.go.jp</a:t>
            </a:r>
            <a:endParaRPr kumimoji="1" lang="en-US" altLang="ja-JP" sz="800">
              <a:latin typeface="+mn-ea"/>
            </a:endParaRPr>
          </a:p>
          <a:p>
            <a:endParaRPr kumimoji="1" lang="ja-JP" altLang="en-US" sz="800">
              <a:latin typeface="+mn-ea"/>
            </a:endParaRPr>
          </a:p>
        </p:txBody>
      </p:sp>
      <p:sp>
        <p:nvSpPr>
          <p:cNvPr id="10" name="字幕 2">
            <a:extLst>
              <a:ext uri="{FF2B5EF4-FFF2-40B4-BE49-F238E27FC236}">
                <a16:creationId xmlns:a16="http://schemas.microsoft.com/office/drawing/2014/main" id="{3A201702-A3E5-CB64-7D31-9D7E86C12BB9}"/>
              </a:ext>
            </a:extLst>
          </p:cNvPr>
          <p:cNvSpPr txBox="1">
            <a:spLocks/>
          </p:cNvSpPr>
          <p:nvPr/>
        </p:nvSpPr>
        <p:spPr>
          <a:xfrm>
            <a:off x="603512" y="535673"/>
            <a:ext cx="715084" cy="302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759592" rtl="0" eaLnBrk="1" latinLnBrk="0" hangingPunct="1">
              <a:lnSpc>
                <a:spcPct val="90000"/>
              </a:lnSpc>
              <a:spcBef>
                <a:spcPts val="831"/>
              </a:spcBef>
              <a:buFont typeface="Arial" panose="020B0604020202020204" pitchFamily="34" charset="0"/>
              <a:buNone/>
              <a:defRPr kumimoji="1" sz="19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9796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6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9592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39388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9184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98980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78776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8572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38368" indent="0" algn="ctr" defTabSz="759592" rtl="0" eaLnBrk="1" latinLnBrk="0" hangingPunct="1">
              <a:lnSpc>
                <a:spcPct val="90000"/>
              </a:lnSpc>
              <a:spcBef>
                <a:spcPts val="415"/>
              </a:spcBef>
              <a:buFont typeface="Arial" panose="020B0604020202020204" pitchFamily="34" charset="0"/>
              <a:buNone/>
              <a:defRPr kumimoji="1" sz="13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00" b="1" spc="300">
                <a:solidFill>
                  <a:schemeClr val="bg1"/>
                </a:solidFill>
              </a:rPr>
              <a:t>講演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018A7B7-899A-1E86-A295-5A7A8253A32C}"/>
              </a:ext>
            </a:extLst>
          </p:cNvPr>
          <p:cNvSpPr txBox="1"/>
          <p:nvPr/>
        </p:nvSpPr>
        <p:spPr>
          <a:xfrm>
            <a:off x="829429" y="2966525"/>
            <a:ext cx="484483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1050" b="1" kern="100">
                <a:effectLst/>
                <a:latin typeface="+mn-ea"/>
                <a:cs typeface="Times New Roman" panose="02020603050405020304" pitchFamily="18" charset="0"/>
              </a:rPr>
              <a:t>株式会社三菱総合研究所</a:t>
            </a:r>
            <a:endParaRPr lang="en-US" altLang="ja-JP" sz="1050" b="1" kern="100">
              <a:effectLst/>
              <a:latin typeface="+mn-ea"/>
              <a:cs typeface="Times New Roman" panose="02020603050405020304" pitchFamily="18" charset="0"/>
            </a:endParaRPr>
          </a:p>
          <a:p>
            <a:endParaRPr lang="en-US" altLang="ja-JP" sz="300" b="1" kern="100">
              <a:effectLst/>
              <a:latin typeface="+mn-ea"/>
              <a:cs typeface="Times New Roman" panose="02020603050405020304" pitchFamily="18" charset="0"/>
            </a:endParaRPr>
          </a:p>
          <a:p>
            <a:r>
              <a:rPr lang="ja-JP" altLang="en-US" sz="900" b="1" kern="100">
                <a:effectLst/>
                <a:latin typeface="+mn-ea"/>
                <a:cs typeface="Times New Roman" panose="02020603050405020304" pitchFamily="18" charset="0"/>
              </a:rPr>
              <a:t>事業基盤部門統括室　未来共創グループ　シニアプロデューサー</a:t>
            </a:r>
          </a:p>
          <a:p>
            <a:endParaRPr lang="en-US" altLang="ja-JP" sz="1050" b="1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C4EB47-1F05-19FA-C98C-3654B32EA16A}"/>
              </a:ext>
            </a:extLst>
          </p:cNvPr>
          <p:cNvSpPr txBox="1"/>
          <p:nvPr/>
        </p:nvSpPr>
        <p:spPr>
          <a:xfrm>
            <a:off x="445487" y="3682990"/>
            <a:ext cx="5425310" cy="284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1400"/>
              </a:lnSpc>
            </a:pPr>
            <a:r>
              <a:rPr lang="ja-JP" altLang="en-US" sz="1600" b="1" kern="100">
                <a:effectLst/>
                <a:latin typeface="+mn-ea"/>
                <a:cs typeface="Times New Roman" panose="02020603050405020304" pitchFamily="18" charset="0"/>
              </a:rPr>
              <a:t>「地方のオープンイノベーション活性化に向けて」</a:t>
            </a:r>
            <a:endParaRPr lang="ja-JP" altLang="ja-JP" sz="1600" b="1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307823BE-6F70-0385-323E-9176402D07DE}"/>
              </a:ext>
            </a:extLst>
          </p:cNvPr>
          <p:cNvSpPr/>
          <p:nvPr/>
        </p:nvSpPr>
        <p:spPr>
          <a:xfrm>
            <a:off x="415341" y="5386937"/>
            <a:ext cx="6480000" cy="180000"/>
          </a:xfrm>
          <a:prstGeom prst="rect">
            <a:avLst/>
          </a:prstGeom>
          <a:solidFill>
            <a:srgbClr val="FAC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C6B25F58-9C38-1AD8-CAC6-DA76A1E9AD1B}"/>
              </a:ext>
            </a:extLst>
          </p:cNvPr>
          <p:cNvSpPr/>
          <p:nvPr/>
        </p:nvSpPr>
        <p:spPr>
          <a:xfrm>
            <a:off x="426008" y="1150038"/>
            <a:ext cx="6480000" cy="180000"/>
          </a:xfrm>
          <a:prstGeom prst="rect">
            <a:avLst/>
          </a:prstGeom>
          <a:solidFill>
            <a:srgbClr val="FAC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59098"/>
              </a:solidFill>
            </a:endParaRP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B05FF628-9558-184D-A0E9-8403D95FD62E}"/>
              </a:ext>
            </a:extLst>
          </p:cNvPr>
          <p:cNvSpPr/>
          <p:nvPr/>
        </p:nvSpPr>
        <p:spPr>
          <a:xfrm>
            <a:off x="426008" y="657802"/>
            <a:ext cx="2208186" cy="180000"/>
          </a:xfrm>
          <a:prstGeom prst="rect">
            <a:avLst/>
          </a:prstGeom>
          <a:solidFill>
            <a:srgbClr val="FAC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59098"/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D36BB27C-95AE-EE59-98B4-1B5BAB76123F}"/>
              </a:ext>
            </a:extLst>
          </p:cNvPr>
          <p:cNvCxnSpPr>
            <a:cxnSpLocks/>
          </p:cNvCxnSpPr>
          <p:nvPr/>
        </p:nvCxnSpPr>
        <p:spPr>
          <a:xfrm>
            <a:off x="1342784" y="401023"/>
            <a:ext cx="5563224" cy="0"/>
          </a:xfrm>
          <a:prstGeom prst="line">
            <a:avLst/>
          </a:prstGeom>
          <a:ln w="19050">
            <a:solidFill>
              <a:srgbClr val="F48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C97536-EA0F-54F2-2988-F287AA69B48E}"/>
              </a:ext>
            </a:extLst>
          </p:cNvPr>
          <p:cNvSpPr txBox="1"/>
          <p:nvPr/>
        </p:nvSpPr>
        <p:spPr>
          <a:xfrm>
            <a:off x="317966" y="289787"/>
            <a:ext cx="12337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spc="300"/>
              <a:t>プログラム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BDE8B0-3FC4-529C-1F85-589BCC1D8C13}"/>
              </a:ext>
            </a:extLst>
          </p:cNvPr>
          <p:cNvSpPr txBox="1"/>
          <p:nvPr/>
        </p:nvSpPr>
        <p:spPr>
          <a:xfrm>
            <a:off x="314029" y="615968"/>
            <a:ext cx="2208186" cy="26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52400" algn="ctr">
              <a:lnSpc>
                <a:spcPts val="1400"/>
              </a:lnSpc>
            </a:pP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14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30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オープニング・挨拶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5BFA0B7-D83E-4603-0AB3-FC0CAA0F05E0}"/>
              </a:ext>
            </a:extLst>
          </p:cNvPr>
          <p:cNvSpPr txBox="1"/>
          <p:nvPr/>
        </p:nvSpPr>
        <p:spPr>
          <a:xfrm>
            <a:off x="2406564" y="591947"/>
            <a:ext cx="4736697" cy="4559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indent="381000" algn="just">
              <a:lnSpc>
                <a:spcPts val="1400"/>
              </a:lnSpc>
            </a:pPr>
            <a:r>
              <a:rPr lang="ja-JP" altLang="ja-JP" sz="1050" kern="100">
                <a:effectLst/>
                <a:latin typeface="+mn-ea"/>
                <a:cs typeface="Times New Roman" panose="02020603050405020304" pitchFamily="18" charset="0"/>
              </a:rPr>
              <a:t>四国経済産業局</a:t>
            </a:r>
            <a:r>
              <a:rPr lang="en-US" altLang="ja-JP" sz="1050" kern="10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sz="1050" kern="100">
                <a:effectLst/>
                <a:latin typeface="+mn-ea"/>
                <a:cs typeface="Times New Roman" panose="02020603050405020304" pitchFamily="18" charset="0"/>
              </a:rPr>
              <a:t>地域経済部長</a:t>
            </a:r>
            <a:r>
              <a:rPr lang="en-US" altLang="ja-JP" sz="1050" kern="10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sz="1050" kern="100">
                <a:effectLst/>
                <a:latin typeface="+mn-ea"/>
                <a:cs typeface="Times New Roman" panose="02020603050405020304" pitchFamily="18" charset="0"/>
              </a:rPr>
              <a:t>熊野</a:t>
            </a:r>
            <a:r>
              <a:rPr lang="en-US" altLang="ja-JP" sz="1050" kern="10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sz="1050" kern="100">
                <a:effectLst/>
                <a:latin typeface="+mn-ea"/>
                <a:cs typeface="Times New Roman" panose="02020603050405020304" pitchFamily="18" charset="0"/>
              </a:rPr>
              <a:t>哲也</a:t>
            </a:r>
          </a:p>
          <a:p>
            <a:pPr indent="381000" algn="just">
              <a:lnSpc>
                <a:spcPts val="1400"/>
              </a:lnSpc>
            </a:pPr>
            <a:r>
              <a:rPr lang="ja-JP" altLang="ja-JP" sz="1050" kern="100">
                <a:effectLst/>
                <a:latin typeface="游ゴシック"/>
                <a:ea typeface="游ゴシック"/>
                <a:cs typeface="Times New Roman"/>
              </a:rPr>
              <a:t>四国ニュービジネス協議会連合会</a:t>
            </a:r>
            <a:r>
              <a:rPr lang="ja-JP" altLang="en-US" sz="1050" kern="100">
                <a:latin typeface="游ゴシック"/>
                <a:ea typeface="游ゴシック"/>
                <a:cs typeface="Times New Roman"/>
              </a:rPr>
              <a:t> </a:t>
            </a:r>
            <a:r>
              <a:rPr lang="ja-JP" altLang="en-US" sz="1050" kern="100">
                <a:effectLst/>
                <a:latin typeface="游ゴシック"/>
                <a:ea typeface="游ゴシック"/>
                <a:cs typeface="Times New Roman"/>
              </a:rPr>
              <a:t>事務局長 福田 治</a:t>
            </a:r>
            <a:r>
              <a:rPr lang="ja-JP" altLang="en-US" sz="1050" kern="100">
                <a:latin typeface="游ゴシック"/>
                <a:ea typeface="游ゴシック"/>
                <a:cs typeface="Times New Roman"/>
              </a:rPr>
              <a:t> </a:t>
            </a:r>
            <a:r>
              <a:rPr lang="ja-JP" altLang="en-US" sz="1050" kern="100">
                <a:effectLst/>
                <a:latin typeface="游ゴシック"/>
                <a:ea typeface="游ゴシック"/>
                <a:cs typeface="Times New Roman"/>
              </a:rPr>
              <a:t> </a:t>
            </a:r>
            <a:r>
              <a:rPr lang="ja-JP" altLang="en-US" sz="1050" kern="100">
                <a:latin typeface="游ゴシック"/>
                <a:ea typeface="游ゴシック"/>
                <a:cs typeface="Times New Roman"/>
              </a:rPr>
              <a:t>氏</a:t>
            </a:r>
            <a:r>
              <a:rPr lang="ja-JP" altLang="en-US" sz="1050">
                <a:ea typeface="游ゴシック"/>
              </a:rPr>
              <a:t> </a:t>
            </a:r>
            <a:endParaRPr lang="ja-JP" altLang="ja-JP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8C39E67-4579-B6DA-5FB0-D51E9C731568}"/>
              </a:ext>
            </a:extLst>
          </p:cNvPr>
          <p:cNvSpPr txBox="1"/>
          <p:nvPr/>
        </p:nvSpPr>
        <p:spPr>
          <a:xfrm>
            <a:off x="467749" y="1125457"/>
            <a:ext cx="57142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14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40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第１部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】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  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J-Startup WEST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公募</a:t>
            </a:r>
            <a:r>
              <a:rPr lang="ja-JP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説明、地域におけるオープンイノベーション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 </a:t>
            </a:r>
            <a:endParaRPr lang="ja-JP" altLang="en-US" sz="1100" b="1">
              <a:solidFill>
                <a:schemeClr val="bg2">
                  <a:lumMod val="25000"/>
                </a:schemeClr>
              </a:solidFill>
              <a:latin typeface="+mn-ea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CB6DF99-6C7C-FBF5-2612-4A20EBFF324A}"/>
              </a:ext>
            </a:extLst>
          </p:cNvPr>
          <p:cNvSpPr txBox="1"/>
          <p:nvPr/>
        </p:nvSpPr>
        <p:spPr>
          <a:xfrm>
            <a:off x="69675" y="1454282"/>
            <a:ext cx="7108400" cy="264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ts val="1400"/>
              </a:lnSpc>
            </a:pPr>
            <a:r>
              <a:rPr lang="ja-JP" altLang="ja-JP" sz="1050" b="1">
                <a:latin typeface="+mn-ea"/>
              </a:rPr>
              <a:t>「</a:t>
            </a:r>
            <a:r>
              <a:rPr lang="en-US" altLang="ja-JP" sz="1050" b="1">
                <a:latin typeface="+mn-ea"/>
              </a:rPr>
              <a:t>J-Startup WEST</a:t>
            </a:r>
            <a:r>
              <a:rPr lang="ja-JP" altLang="ja-JP" sz="1050" b="1">
                <a:latin typeface="+mn-ea"/>
              </a:rPr>
              <a:t>」選定企業の公募説明</a:t>
            </a:r>
            <a:r>
              <a:rPr lang="ja-JP" altLang="en-US" sz="1050" b="1">
                <a:latin typeface="+mn-ea"/>
              </a:rPr>
              <a:t>（四国地域）</a:t>
            </a:r>
            <a:r>
              <a:rPr lang="en-US" altLang="ja-JP" sz="1050" b="1">
                <a:latin typeface="+mn-ea"/>
              </a:rPr>
              <a:t> </a:t>
            </a:r>
            <a:r>
              <a:rPr lang="en-US" altLang="ja-JP" sz="1050">
                <a:latin typeface="+mn-ea"/>
              </a:rPr>
              <a:t>/ </a:t>
            </a:r>
            <a:r>
              <a:rPr lang="ja-JP" altLang="ja-JP" sz="1050" spc="-70">
                <a:latin typeface="+mn-ea"/>
              </a:rPr>
              <a:t>四国経済産業局</a:t>
            </a:r>
            <a:r>
              <a:rPr lang="ja-JP" altLang="en-US" sz="1050" spc="-70">
                <a:latin typeface="+mn-ea"/>
              </a:rPr>
              <a:t> </a:t>
            </a:r>
            <a:r>
              <a:rPr lang="ja-JP" altLang="ja-JP" sz="1050" spc="-70">
                <a:latin typeface="+mn-ea"/>
              </a:rPr>
              <a:t>地域経済部</a:t>
            </a:r>
            <a:r>
              <a:rPr lang="en-US" altLang="ja-JP" sz="1050" spc="-70">
                <a:latin typeface="+mn-ea"/>
              </a:rPr>
              <a:t> </a:t>
            </a:r>
            <a:r>
              <a:rPr lang="ja-JP" altLang="ja-JP" sz="1050" spc="-70">
                <a:latin typeface="+mn-ea"/>
              </a:rPr>
              <a:t>新事業推進課長</a:t>
            </a:r>
            <a:r>
              <a:rPr lang="en-US" altLang="ja-JP" sz="1050" spc="-70">
                <a:latin typeface="+mn-ea"/>
              </a:rPr>
              <a:t> </a:t>
            </a:r>
            <a:r>
              <a:rPr lang="ja-JP" altLang="ja-JP" sz="1050" spc="-70">
                <a:latin typeface="+mn-ea"/>
              </a:rPr>
              <a:t>濱田</a:t>
            </a:r>
            <a:r>
              <a:rPr lang="en-US" altLang="ja-JP" sz="1050" spc="-70">
                <a:latin typeface="+mn-ea"/>
              </a:rPr>
              <a:t> </a:t>
            </a:r>
            <a:r>
              <a:rPr lang="ja-JP" altLang="ja-JP" sz="1050" spc="-70">
                <a:latin typeface="+mn-ea"/>
              </a:rPr>
              <a:t>康次</a:t>
            </a:r>
            <a:endParaRPr lang="en-US" altLang="ja-JP" sz="1050" spc="-7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3E71947B-C545-D10C-D3B2-47945C868CCB}"/>
              </a:ext>
            </a:extLst>
          </p:cNvPr>
          <p:cNvSpPr txBox="1"/>
          <p:nvPr/>
        </p:nvSpPr>
        <p:spPr>
          <a:xfrm>
            <a:off x="209525" y="5342319"/>
            <a:ext cx="6321480" cy="26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1400"/>
              </a:lnSpc>
            </a:pP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16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30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【</a:t>
            </a:r>
            <a:r>
              <a:rPr lang="ja-JP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第２部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】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インパクト投資・社会的起業家関連セミナー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&amp;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latin typeface="+mn-ea"/>
                <a:cs typeface="Times New Roman" panose="02020603050405020304" pitchFamily="18" charset="0"/>
              </a:rPr>
              <a:t>官民でクロストーク</a:t>
            </a:r>
            <a:endParaRPr lang="ja-JP" altLang="ja-JP" sz="1100" b="1" kern="100">
              <a:solidFill>
                <a:schemeClr val="bg2">
                  <a:lumMod val="25000"/>
                </a:schemeClr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2F12623-3141-88E8-7011-8D1875371985}"/>
              </a:ext>
            </a:extLst>
          </p:cNvPr>
          <p:cNvSpPr txBox="1"/>
          <p:nvPr/>
        </p:nvSpPr>
        <p:spPr>
          <a:xfrm>
            <a:off x="299811" y="8232958"/>
            <a:ext cx="12439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/>
              <a:t>株式会社 電脳交通　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8143216-AE12-B69B-D203-C2084B6F2F17}"/>
              </a:ext>
            </a:extLst>
          </p:cNvPr>
          <p:cNvSpPr txBox="1"/>
          <p:nvPr/>
        </p:nvSpPr>
        <p:spPr>
          <a:xfrm>
            <a:off x="114588" y="8404134"/>
            <a:ext cx="16547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/>
              <a:t>取締役</a:t>
            </a:r>
            <a:r>
              <a:rPr lang="en-US" altLang="ja-JP" sz="900" b="1"/>
              <a:t>COO </a:t>
            </a:r>
            <a:r>
              <a:rPr lang="ja-JP" altLang="en-US" sz="900" b="1"/>
              <a:t>北島昇 氏 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1837174-89B5-0D6B-887E-00BA8DFD00DF}"/>
              </a:ext>
            </a:extLst>
          </p:cNvPr>
          <p:cNvSpPr txBox="1"/>
          <p:nvPr/>
        </p:nvSpPr>
        <p:spPr>
          <a:xfrm>
            <a:off x="1484403" y="8212207"/>
            <a:ext cx="16547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b="1"/>
              <a:t>HOXIN </a:t>
            </a:r>
            <a:r>
              <a:rPr lang="ja-JP" altLang="en-US" sz="900" b="1"/>
              <a:t>株式会社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C6EB07B-342E-A532-ED45-007DC20BAC94}"/>
              </a:ext>
            </a:extLst>
          </p:cNvPr>
          <p:cNvSpPr txBox="1"/>
          <p:nvPr/>
        </p:nvSpPr>
        <p:spPr>
          <a:xfrm>
            <a:off x="2786512" y="8238348"/>
            <a:ext cx="184587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900" b="1"/>
              <a:t>JP</a:t>
            </a:r>
            <a:r>
              <a:rPr lang="ja-JP" altLang="en-US" sz="900" b="1"/>
              <a:t>インベストメント株式会社　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4431438-A94F-5884-6426-E2D506BA22CD}"/>
              </a:ext>
            </a:extLst>
          </p:cNvPr>
          <p:cNvSpPr txBox="1"/>
          <p:nvPr/>
        </p:nvSpPr>
        <p:spPr>
          <a:xfrm>
            <a:off x="2753979" y="8412548"/>
            <a:ext cx="188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/>
              <a:t>地域・インパクト投資部</a:t>
            </a:r>
            <a:endParaRPr lang="en-US" altLang="ja-JP" sz="900" b="1"/>
          </a:p>
          <a:p>
            <a:pPr algn="ctr"/>
            <a:r>
              <a:rPr lang="ja-JP" altLang="en-US" sz="900" b="1"/>
              <a:t>ディレクター 瀬尾萌氏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E7FB4BC-C54E-B7B7-FB6B-2FF1AA553F82}"/>
              </a:ext>
            </a:extLst>
          </p:cNvPr>
          <p:cNvSpPr txBox="1"/>
          <p:nvPr/>
        </p:nvSpPr>
        <p:spPr>
          <a:xfrm>
            <a:off x="4331733" y="8209874"/>
            <a:ext cx="16547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spc="-150"/>
              <a:t>経済産業省 中国経済産業局</a:t>
            </a:r>
            <a:endParaRPr lang="en-US" altLang="ja-JP" sz="900" b="1" spc="-150"/>
          </a:p>
          <a:p>
            <a:pPr algn="ctr"/>
            <a:r>
              <a:rPr lang="ja-JP" altLang="en-US" sz="900" b="1" spc="-150"/>
              <a:t>産業部経営支援課</a:t>
            </a:r>
            <a:endParaRPr lang="en-US" altLang="ja-JP" sz="900" b="1" spc="-150"/>
          </a:p>
          <a:p>
            <a:pPr algn="ctr"/>
            <a:r>
              <a:rPr lang="ja-JP" altLang="en-US" sz="900" b="1" spc="-150"/>
              <a:t> </a:t>
            </a:r>
            <a:r>
              <a:rPr lang="ja-JP" altLang="en-US" sz="900" b="1"/>
              <a:t>仲田亮 氏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6970407-E38D-645F-8D46-F0BDC9C2D4C7}"/>
              </a:ext>
            </a:extLst>
          </p:cNvPr>
          <p:cNvSpPr txBox="1"/>
          <p:nvPr/>
        </p:nvSpPr>
        <p:spPr>
          <a:xfrm>
            <a:off x="799890" y="2348085"/>
            <a:ext cx="6121347" cy="44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ja-JP" sz="950" kern="100">
                <a:effectLst/>
                <a:latin typeface="+mn-ea"/>
                <a:cs typeface="Courier New" panose="02070309020205020404" pitchFamily="49" charset="0"/>
              </a:rPr>
              <a:t>スタートアップやイノベーションで社会課題を解決する方策や、地域エコシステムの重要性、大手企業、中核企業の役割や期待について、三菱総研の取組も含めご紹介いただきます。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2AA8CC8-AFFF-B7B4-1683-B0124A0E1EB5}"/>
              </a:ext>
            </a:extLst>
          </p:cNvPr>
          <p:cNvSpPr txBox="1"/>
          <p:nvPr/>
        </p:nvSpPr>
        <p:spPr>
          <a:xfrm>
            <a:off x="203505" y="5694922"/>
            <a:ext cx="6946805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1400"/>
              </a:lnSpc>
            </a:pPr>
            <a:r>
              <a:rPr lang="ja-JP" altLang="en-US" sz="1400" b="1" kern="100">
                <a:solidFill>
                  <a:srgbClr val="F59098"/>
                </a:solidFill>
                <a:latin typeface="+mn-ea"/>
                <a:cs typeface="Times New Roman" panose="02020603050405020304" pitchFamily="18" charset="0"/>
              </a:rPr>
              <a:t>ミニセミナー</a:t>
            </a:r>
            <a:r>
              <a:rPr lang="ja-JP" altLang="ja-JP" sz="1400" b="1" kern="100">
                <a:effectLst/>
                <a:latin typeface="+mn-ea"/>
                <a:cs typeface="Times New Roman" panose="02020603050405020304" pitchFamily="18" charset="0"/>
              </a:rPr>
              <a:t>「</a:t>
            </a:r>
            <a:r>
              <a:rPr lang="ja-JP" altLang="en-US" sz="1400" b="1" kern="100">
                <a:effectLst/>
                <a:latin typeface="+mn-ea"/>
                <a:cs typeface="Times New Roman" panose="02020603050405020304" pitchFamily="18" charset="0"/>
              </a:rPr>
              <a:t>インパクト投資・インパクトスタートアップをめぐる動向」</a:t>
            </a:r>
            <a:br>
              <a:rPr lang="en-US" altLang="ja-JP" sz="1400" b="1" kern="100">
                <a:effectLst/>
                <a:latin typeface="+mn-ea"/>
                <a:cs typeface="Times New Roman" panose="02020603050405020304" pitchFamily="18" charset="0"/>
              </a:rPr>
            </a:br>
            <a:r>
              <a:rPr lang="ja-JP" altLang="en-US" sz="1200" b="1" kern="100">
                <a:effectLst/>
                <a:latin typeface="+mn-ea"/>
                <a:cs typeface="Times New Roman" panose="02020603050405020304" pitchFamily="18" charset="0"/>
              </a:rPr>
              <a:t>　　</a:t>
            </a:r>
            <a:endParaRPr lang="ja-JP" altLang="ja-JP" sz="1200" b="1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31CB5143-77FA-AE65-53DE-CAB28D31117A}"/>
              </a:ext>
            </a:extLst>
          </p:cNvPr>
          <p:cNvSpPr txBox="1"/>
          <p:nvPr/>
        </p:nvSpPr>
        <p:spPr>
          <a:xfrm>
            <a:off x="192734" y="6209231"/>
            <a:ext cx="6766819" cy="487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1600"/>
              </a:lnSpc>
            </a:pPr>
            <a:r>
              <a:rPr lang="ja-JP" altLang="en-US" sz="1400" b="1" kern="100">
                <a:solidFill>
                  <a:srgbClr val="F59098"/>
                </a:solidFill>
                <a:effectLst/>
                <a:latin typeface="+mn-ea"/>
                <a:cs typeface="Times New Roman" panose="02020603050405020304" pitchFamily="18" charset="0"/>
              </a:rPr>
              <a:t>クロストークセッション</a:t>
            </a:r>
            <a:r>
              <a:rPr lang="ja-JP" altLang="en-US" sz="1400" b="1" kern="10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ja-JP" altLang="ja-JP" sz="1400" b="1" kern="100">
                <a:effectLst/>
                <a:latin typeface="+mn-ea"/>
                <a:cs typeface="Times New Roman" panose="02020603050405020304" pitchFamily="18" charset="0"/>
              </a:rPr>
              <a:t>「</a:t>
            </a:r>
            <a:r>
              <a:rPr lang="ja-JP" altLang="en-US" sz="1400" b="1" kern="100">
                <a:effectLst/>
                <a:latin typeface="+mn-ea"/>
                <a:cs typeface="Times New Roman" panose="02020603050405020304" pitchFamily="18" charset="0"/>
              </a:rPr>
              <a:t>地域における社会的起業家の可能性</a:t>
            </a:r>
            <a:r>
              <a:rPr lang="ja-JP" altLang="en-US" sz="1050" b="1" kern="100">
                <a:latin typeface="+mn-ea"/>
                <a:cs typeface="Times New Roman" panose="02020603050405020304" pitchFamily="18" charset="0"/>
              </a:rPr>
              <a:t> 」</a:t>
            </a:r>
            <a:endParaRPr lang="en-US" altLang="ja-JP" sz="1050" b="1" kern="100">
              <a:latin typeface="+mn-ea"/>
              <a:cs typeface="Times New Roman" panose="02020603050405020304" pitchFamily="18" charset="0"/>
            </a:endParaRPr>
          </a:p>
          <a:p>
            <a:pPr indent="304800">
              <a:lnSpc>
                <a:spcPts val="1600"/>
              </a:lnSpc>
            </a:pPr>
            <a:r>
              <a:rPr lang="en-US" altLang="ja-JP" sz="1050" b="1" kern="100">
                <a:latin typeface="+mn-ea"/>
                <a:cs typeface="Times New Roman" panose="02020603050405020304" pitchFamily="18" charset="0"/>
              </a:rPr>
              <a:t>~</a:t>
            </a:r>
            <a:r>
              <a:rPr lang="ja-JP" altLang="en-US" sz="1050" b="1" kern="100">
                <a:latin typeface="+mn-ea"/>
                <a:cs typeface="Times New Roman" panose="02020603050405020304" pitchFamily="18" charset="0"/>
              </a:rPr>
              <a:t>地域・社会課題をビジネスの力で解決していくために、さまざまなセクターが一緒に考える～</a:t>
            </a:r>
            <a:endParaRPr lang="ja-JP" altLang="ja-JP" sz="1400" b="1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D422D6A-FA28-291B-FD18-74424C2FE506}"/>
              </a:ext>
            </a:extLst>
          </p:cNvPr>
          <p:cNvSpPr txBox="1"/>
          <p:nvPr/>
        </p:nvSpPr>
        <p:spPr>
          <a:xfrm>
            <a:off x="437172" y="2001718"/>
            <a:ext cx="5446162" cy="284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>
              <a:lnSpc>
                <a:spcPts val="1400"/>
              </a:lnSpc>
            </a:pPr>
            <a:r>
              <a:rPr lang="ja-JP" altLang="ja-JP" sz="1600" b="1" kern="100">
                <a:effectLst/>
                <a:latin typeface="+mn-ea"/>
                <a:cs typeface="Times New Roman" panose="02020603050405020304" pitchFamily="18" charset="0"/>
              </a:rPr>
              <a:t>「</a:t>
            </a:r>
            <a:r>
              <a:rPr lang="ja-JP" altLang="ja-JP" sz="1600" b="1">
                <a:effectLst/>
                <a:latin typeface="+mn-ea"/>
                <a:cs typeface="Times New Roman" panose="02020603050405020304" pitchFamily="18" charset="0"/>
              </a:rPr>
              <a:t>スタートアップ共創で地域社会課題の解決を</a:t>
            </a:r>
            <a:r>
              <a:rPr lang="ja-JP" altLang="ja-JP" sz="1600">
                <a:effectLst/>
                <a:latin typeface="+mn-ea"/>
                <a:cs typeface="Times New Roman" panose="02020603050405020304" pitchFamily="18" charset="0"/>
              </a:rPr>
              <a:t>！</a:t>
            </a:r>
            <a:r>
              <a:rPr lang="ja-JP" altLang="ja-JP" sz="1600" b="1" kern="100">
                <a:effectLst/>
                <a:latin typeface="+mn-ea"/>
                <a:cs typeface="Times New Roman" panose="02020603050405020304" pitchFamily="18" charset="0"/>
              </a:rPr>
              <a:t>」</a:t>
            </a: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7160B2D8-B65A-FD54-F5D6-232724A1B8CE}"/>
              </a:ext>
            </a:extLst>
          </p:cNvPr>
          <p:cNvSpPr/>
          <p:nvPr/>
        </p:nvSpPr>
        <p:spPr>
          <a:xfrm>
            <a:off x="424237" y="9867996"/>
            <a:ext cx="6480000" cy="180000"/>
          </a:xfrm>
          <a:prstGeom prst="rect">
            <a:avLst/>
          </a:prstGeom>
          <a:solidFill>
            <a:srgbClr val="FAC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89C4273-4F38-C51D-91F7-5EEE4C497336}"/>
              </a:ext>
            </a:extLst>
          </p:cNvPr>
          <p:cNvSpPr txBox="1"/>
          <p:nvPr/>
        </p:nvSpPr>
        <p:spPr>
          <a:xfrm>
            <a:off x="219735" y="9830122"/>
            <a:ext cx="3904661" cy="266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ts val="1400"/>
              </a:lnSpc>
            </a:pP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18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：</a:t>
            </a:r>
            <a:r>
              <a:rPr lang="en-US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20</a:t>
            </a:r>
            <a:r>
              <a:rPr lang="ja-JP" altLang="en-US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　</a:t>
            </a:r>
            <a:r>
              <a:rPr lang="ja-JP" altLang="ja-JP" sz="1100" b="1" kern="100">
                <a:solidFill>
                  <a:schemeClr val="bg2">
                    <a:lumMod val="25000"/>
                  </a:schemeClr>
                </a:solidFill>
                <a:effectLst/>
                <a:latin typeface="+mn-ea"/>
                <a:cs typeface="Times New Roman" panose="02020603050405020304" pitchFamily="18" charset="0"/>
              </a:rPr>
              <a:t>クロージング・参加者同士の交流会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B143B8-17B8-A03A-6F43-51AFE6CDABC2}"/>
              </a:ext>
            </a:extLst>
          </p:cNvPr>
          <p:cNvSpPr txBox="1"/>
          <p:nvPr/>
        </p:nvSpPr>
        <p:spPr>
          <a:xfrm>
            <a:off x="373772" y="8757603"/>
            <a:ext cx="6671356" cy="1078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ja-JP" altLang="en-US" sz="1000">
                <a:latin typeface="游ゴシック" panose="020B0400000000000000" pitchFamily="50" charset="-128"/>
                <a:ea typeface="游ゴシック" panose="020B0400000000000000" pitchFamily="50" charset="-128"/>
              </a:rPr>
              <a:t>社会的・環境的課題の解決を事業方針の一つとして掲げ、持続的な経済成長を目指す企業「社会的起業家（インパクトスタートアップ）」の可能性に着目。最初に、経済産業省の関連リサーチの進捗状況をご紹介します。また、徳島発企業である「電脳交通」の取組を中心に、民間、金融・行政等異なるセクターをゲストにお招き</a:t>
            </a:r>
            <a:r>
              <a:rPr lang="ja-JP" altLang="en-US" sz="1000">
                <a:latin typeface="游ゴシック" panose="020B0400000000000000" pitchFamily="50" charset="-128"/>
              </a:rPr>
              <a:t>し「社会的利益と経済的利益の両立のため出来ること、支援や投資に向けた課題、支援のコツ」などをメインテーマとし、</a:t>
            </a:r>
            <a:r>
              <a:rPr lang="ja-JP" altLang="en-US" sz="1000">
                <a:latin typeface="游ゴシック" panose="020B0400000000000000" pitchFamily="50" charset="-128"/>
                <a:ea typeface="游ゴシック" panose="020B0400000000000000" pitchFamily="50" charset="-128"/>
              </a:rPr>
              <a:t>考えを深めていくトークセッションを実施いたします。</a:t>
            </a:r>
          </a:p>
        </p:txBody>
      </p:sp>
      <p:pic>
        <p:nvPicPr>
          <p:cNvPr id="5" name="図 4" descr="スーツを着た若い男性&#10;&#10;自動的に生成された説明">
            <a:extLst>
              <a:ext uri="{FF2B5EF4-FFF2-40B4-BE49-F238E27FC236}">
                <a16:creationId xmlns:a16="http://schemas.microsoft.com/office/drawing/2014/main" id="{3EE06586-E1F3-4D17-FE76-AE3C39D76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" y="7173628"/>
            <a:ext cx="972000" cy="972000"/>
          </a:xfrm>
          <a:prstGeom prst="rect">
            <a:avLst/>
          </a:prstGeom>
        </p:spPr>
      </p:pic>
      <p:pic>
        <p:nvPicPr>
          <p:cNvPr id="1026" name="Picture 2" descr="説明がありません">
            <a:extLst>
              <a:ext uri="{FF2B5EF4-FFF2-40B4-BE49-F238E27FC236}">
                <a16:creationId xmlns:a16="http://schemas.microsoft.com/office/drawing/2014/main" id="{2CB6AD69-779A-40F0-CA1A-2823A74D7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20" y="7173628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 descr="speaker">
            <a:extLst>
              <a:ext uri="{FF2B5EF4-FFF2-40B4-BE49-F238E27FC236}">
                <a16:creationId xmlns:a16="http://schemas.microsoft.com/office/drawing/2014/main" id="{EB4594A5-24B8-DD0B-96B5-00BE8E4007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059" r="-2564" b="21300"/>
          <a:stretch/>
        </p:blipFill>
        <p:spPr bwMode="auto">
          <a:xfrm>
            <a:off x="4639715" y="7114782"/>
            <a:ext cx="992676" cy="10896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73D2B80-9DF6-98CD-8B2B-E316BEBD8BCF}"/>
              </a:ext>
            </a:extLst>
          </p:cNvPr>
          <p:cNvSpPr txBox="1"/>
          <p:nvPr/>
        </p:nvSpPr>
        <p:spPr>
          <a:xfrm>
            <a:off x="1357322" y="8375987"/>
            <a:ext cx="1889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/>
              <a:t>マネージャー</a:t>
            </a:r>
            <a:br>
              <a:rPr lang="en-US" altLang="ja-JP" sz="900" b="1"/>
            </a:br>
            <a:r>
              <a:rPr lang="ja-JP" altLang="en-US" sz="900" b="1"/>
              <a:t>福井健太郎 氏</a:t>
            </a:r>
          </a:p>
        </p:txBody>
      </p:sp>
      <p:pic>
        <p:nvPicPr>
          <p:cNvPr id="13" name="図 12" descr="スーツを着た男性&#10;&#10;自動的に生成された説明">
            <a:extLst>
              <a:ext uri="{FF2B5EF4-FFF2-40B4-BE49-F238E27FC236}">
                <a16:creationId xmlns:a16="http://schemas.microsoft.com/office/drawing/2014/main" id="{A7EB019A-357A-59E9-93D6-8F50F4363E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7" t="8098" r="29101" b="23859"/>
          <a:stretch/>
        </p:blipFill>
        <p:spPr>
          <a:xfrm>
            <a:off x="6151796" y="7331280"/>
            <a:ext cx="758418" cy="864755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B5D639-DE43-55C4-A242-00EF4F8D7F1C}"/>
              </a:ext>
            </a:extLst>
          </p:cNvPr>
          <p:cNvSpPr txBox="1"/>
          <p:nvPr/>
        </p:nvSpPr>
        <p:spPr>
          <a:xfrm>
            <a:off x="5703618" y="7123903"/>
            <a:ext cx="16547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/>
              <a:t>ファシリテーター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0AB8F85-8EE8-5B12-F838-28BA83E61DA1}"/>
              </a:ext>
            </a:extLst>
          </p:cNvPr>
          <p:cNvSpPr txBox="1"/>
          <p:nvPr/>
        </p:nvSpPr>
        <p:spPr>
          <a:xfrm>
            <a:off x="359502" y="6842666"/>
            <a:ext cx="16547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>
                <a:highlight>
                  <a:srgbClr val="C0C0C0"/>
                </a:highlight>
              </a:rPr>
              <a:t>トークセッションゲスト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56F493F-7C0B-F4E5-9D1B-51C8934F6921}"/>
              </a:ext>
            </a:extLst>
          </p:cNvPr>
          <p:cNvSpPr txBox="1"/>
          <p:nvPr/>
        </p:nvSpPr>
        <p:spPr>
          <a:xfrm>
            <a:off x="5983135" y="8222700"/>
            <a:ext cx="1401189" cy="4770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750" b="1" spc="-150"/>
              <a:t>有限責任監査法人トーマツ</a:t>
            </a:r>
            <a:endParaRPr lang="en-US" altLang="ja-JP" sz="750" b="1" spc="-150"/>
          </a:p>
          <a:p>
            <a:r>
              <a:rPr lang="ja-JP" altLang="en-US" sz="750" b="1" spc="-150"/>
              <a:t>広島事務所 シニアマネージャー</a:t>
            </a:r>
            <a:endParaRPr lang="en-US" altLang="ja-JP" sz="750" b="1" spc="-150"/>
          </a:p>
          <a:p>
            <a:r>
              <a:rPr lang="ja-JP" altLang="en-US" sz="900" b="1">
                <a:ea typeface="游ゴシック"/>
              </a:rPr>
              <a:t>清老 伸一郎 氏</a:t>
            </a:r>
            <a:endParaRPr lang="ja-JP" altLang="en-US" sz="900" b="1">
              <a:ea typeface="游ゴシック"/>
              <a:cs typeface="Calibri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1B2A46-E1F9-4583-5B85-2A6850068C66}"/>
              </a:ext>
            </a:extLst>
          </p:cNvPr>
          <p:cNvSpPr txBox="1"/>
          <p:nvPr/>
        </p:nvSpPr>
        <p:spPr>
          <a:xfrm>
            <a:off x="817871" y="4670615"/>
            <a:ext cx="19361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/>
              <a:t>株式会社両備システムズ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86F2D16-6988-1709-29D5-C77BC5DAE31C}"/>
              </a:ext>
            </a:extLst>
          </p:cNvPr>
          <p:cNvSpPr txBox="1"/>
          <p:nvPr/>
        </p:nvSpPr>
        <p:spPr>
          <a:xfrm>
            <a:off x="816441" y="4888012"/>
            <a:ext cx="465101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/>
              <a:t>ビジネス戦略本部 </a:t>
            </a:r>
            <a:r>
              <a:rPr lang="en-US" altLang="ja-JP" sz="900" b="1"/>
              <a:t>DX</a:t>
            </a:r>
            <a:r>
              <a:rPr lang="ja-JP" altLang="en-US" sz="900" b="1"/>
              <a:t>事業推進室　</a:t>
            </a:r>
            <a:r>
              <a:rPr lang="ja-JP" altLang="en-US" sz="900" b="1" spc="-100"/>
              <a:t>オープンイノベーショングループ リーダー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55B3458A-F04D-A9CA-8E20-CD45E0296D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422" y="4447579"/>
            <a:ext cx="829804" cy="82980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F0EFE94-3F54-1913-B993-C4D8E715D8F1}"/>
              </a:ext>
            </a:extLst>
          </p:cNvPr>
          <p:cNvSpPr txBox="1"/>
          <p:nvPr/>
        </p:nvSpPr>
        <p:spPr>
          <a:xfrm>
            <a:off x="799890" y="4041631"/>
            <a:ext cx="6321480" cy="44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sz="950">
                <a:latin typeface="+mn-ea"/>
              </a:rPr>
              <a:t>今年</a:t>
            </a:r>
            <a:r>
              <a:rPr lang="en-US" altLang="ja-JP" sz="950">
                <a:latin typeface="+mn-ea"/>
              </a:rPr>
              <a:t>CVC</a:t>
            </a:r>
            <a:r>
              <a:rPr lang="ja-JP" altLang="en-US" sz="950">
                <a:latin typeface="+mn-ea"/>
              </a:rPr>
              <a:t>を立ち上げ、「両備システムズアクセラレーター</a:t>
            </a:r>
            <a:r>
              <a:rPr lang="en-US" altLang="ja-JP" sz="950">
                <a:latin typeface="+mn-ea"/>
              </a:rPr>
              <a:t>2023</a:t>
            </a:r>
            <a:r>
              <a:rPr lang="ja-JP" altLang="en-US" sz="950">
                <a:latin typeface="+mn-ea"/>
              </a:rPr>
              <a:t>」を開催。その活動を通じて得られた視点から、地方企業連携、スタートアップ支援に向けた今後の展望についてご講演いただきます。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868D95B-9881-B83D-5850-BAB0A791BFA2}"/>
              </a:ext>
            </a:extLst>
          </p:cNvPr>
          <p:cNvSpPr txBox="1"/>
          <p:nvPr/>
        </p:nvSpPr>
        <p:spPr>
          <a:xfrm>
            <a:off x="4461069" y="3127890"/>
            <a:ext cx="19046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/>
              <a:t>  </a:t>
            </a:r>
            <a:r>
              <a:rPr lang="ja-JP" altLang="en-US" sz="1400" b="1"/>
              <a:t>八巻 心太郎 </a:t>
            </a:r>
            <a:r>
              <a:rPr lang="ja-JP" altLang="en-US" sz="1050" b="1"/>
              <a:t>氏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B34691E-C74B-9371-9CC4-633B1F192D80}"/>
              </a:ext>
            </a:extLst>
          </p:cNvPr>
          <p:cNvSpPr txBox="1"/>
          <p:nvPr/>
        </p:nvSpPr>
        <p:spPr>
          <a:xfrm>
            <a:off x="4639715" y="4835981"/>
            <a:ext cx="2266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/>
              <a:t>小橋 孝章</a:t>
            </a:r>
            <a:r>
              <a:rPr lang="ja-JP" altLang="en-US" sz="1050" b="1"/>
              <a:t>氏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225E419-A04D-DB80-B07A-0321B8216DB3}"/>
              </a:ext>
            </a:extLst>
          </p:cNvPr>
          <p:cNvSpPr txBox="1"/>
          <p:nvPr/>
        </p:nvSpPr>
        <p:spPr>
          <a:xfrm>
            <a:off x="426008" y="2032223"/>
            <a:ext cx="565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spc="300">
                <a:solidFill>
                  <a:srgbClr val="F48088"/>
                </a:solidFill>
              </a:rPr>
              <a:t>講演</a:t>
            </a: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73B944D7-82C0-3C50-BD61-F006EA1F8B91}"/>
              </a:ext>
            </a:extLst>
          </p:cNvPr>
          <p:cNvCxnSpPr>
            <a:cxnSpLocks/>
          </p:cNvCxnSpPr>
          <p:nvPr/>
        </p:nvCxnSpPr>
        <p:spPr>
          <a:xfrm flipV="1">
            <a:off x="504913" y="2247514"/>
            <a:ext cx="6321480" cy="27321"/>
          </a:xfrm>
          <a:prstGeom prst="line">
            <a:avLst/>
          </a:prstGeom>
          <a:ln w="19050">
            <a:solidFill>
              <a:srgbClr val="F48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>
            <a:extLst>
              <a:ext uri="{FF2B5EF4-FFF2-40B4-BE49-F238E27FC236}">
                <a16:creationId xmlns:a16="http://schemas.microsoft.com/office/drawing/2014/main" id="{B7ABBA08-99DD-83B1-8D7C-8408E65A40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7442" y="7109567"/>
            <a:ext cx="742498" cy="111374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009E15E0-36EE-F39A-04BC-FD26CAFF0E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8395" y="2791490"/>
            <a:ext cx="925549" cy="925549"/>
          </a:xfrm>
          <a:prstGeom prst="rect">
            <a:avLst/>
          </a:prstGeom>
        </p:spPr>
      </p:pic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5E0AA64E-B090-D3DC-C1D4-98ABEA3BF9A7}"/>
              </a:ext>
            </a:extLst>
          </p:cNvPr>
          <p:cNvGrpSpPr/>
          <p:nvPr/>
        </p:nvGrpSpPr>
        <p:grpSpPr>
          <a:xfrm>
            <a:off x="3269622" y="10161016"/>
            <a:ext cx="4637107" cy="459988"/>
            <a:chOff x="2559731" y="8741962"/>
            <a:chExt cx="4906979" cy="410201"/>
          </a:xfrm>
        </p:grpSpPr>
        <p:sp>
          <p:nvSpPr>
            <p:cNvPr id="49" name="字幕 2">
              <a:extLst>
                <a:ext uri="{FF2B5EF4-FFF2-40B4-BE49-F238E27FC236}">
                  <a16:creationId xmlns:a16="http://schemas.microsoft.com/office/drawing/2014/main" id="{D23FA851-1268-ECBA-8359-9E312A67E61A}"/>
                </a:ext>
              </a:extLst>
            </p:cNvPr>
            <p:cNvSpPr txBox="1">
              <a:spLocks/>
            </p:cNvSpPr>
            <p:nvPr/>
          </p:nvSpPr>
          <p:spPr>
            <a:xfrm>
              <a:off x="2559731" y="8741962"/>
              <a:ext cx="593324" cy="20762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759592" rtl="0" eaLnBrk="1" latinLnBrk="0" hangingPunct="1">
                <a:lnSpc>
                  <a:spcPct val="90000"/>
                </a:lnSpc>
                <a:spcBef>
                  <a:spcPts val="831"/>
                </a:spcBef>
                <a:buFont typeface="Arial" panose="020B0604020202020204" pitchFamily="34" charset="0"/>
                <a:buNone/>
                <a:defRPr kumimoji="1" sz="199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79796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66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59592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4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39388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19184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98980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78776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58572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38368" indent="0" algn="ctr" defTabSz="759592" rtl="0" eaLnBrk="1" latinLnBrk="0" hangingPunct="1">
                <a:lnSpc>
                  <a:spcPct val="90000"/>
                </a:lnSpc>
                <a:spcBef>
                  <a:spcPts val="415"/>
                </a:spcBef>
                <a:buFont typeface="Arial" panose="020B0604020202020204" pitchFamily="34" charset="0"/>
                <a:buNone/>
                <a:defRPr kumimoji="1" sz="132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800" b="1" spc="300"/>
                <a:t>主催</a:t>
              </a:r>
            </a:p>
          </p:txBody>
        </p:sp>
        <p:pic>
          <p:nvPicPr>
            <p:cNvPr id="50" name="図 49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9644E11C-7644-A7FF-359C-FC4A85945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611" y="8829962"/>
              <a:ext cx="1111037" cy="322201"/>
            </a:xfrm>
            <a:prstGeom prst="rect">
              <a:avLst/>
            </a:prstGeom>
          </p:spPr>
        </p:pic>
        <p:pic>
          <p:nvPicPr>
            <p:cNvPr id="52" name="図 51" descr="テーブル が含まれている画像&#10;&#10;説明は自動で生成されたものです">
              <a:extLst>
                <a:ext uri="{FF2B5EF4-FFF2-40B4-BE49-F238E27FC236}">
                  <a16:creationId xmlns:a16="http://schemas.microsoft.com/office/drawing/2014/main" id="{8406FD2E-907D-B9DB-C7A3-0452344D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81623" y="8816083"/>
              <a:ext cx="1184361" cy="323746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8C002471-3867-69C5-2789-0E697265FF0F}"/>
                </a:ext>
              </a:extLst>
            </p:cNvPr>
            <p:cNvSpPr txBox="1"/>
            <p:nvPr/>
          </p:nvSpPr>
          <p:spPr>
            <a:xfrm>
              <a:off x="5345040" y="8887114"/>
              <a:ext cx="2121670" cy="1921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四国ニュービジネス協議会連合会</a:t>
              </a:r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FAA11A1-F674-32A5-0C40-3A5ADF0BD64C}"/>
              </a:ext>
            </a:extLst>
          </p:cNvPr>
          <p:cNvSpPr txBox="1"/>
          <p:nvPr/>
        </p:nvSpPr>
        <p:spPr>
          <a:xfrm>
            <a:off x="4906189" y="5912574"/>
            <a:ext cx="211094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spc="-150"/>
              <a:t>デロイトトーマツコンサルティング</a:t>
            </a:r>
            <a:endParaRPr lang="en-US" altLang="ja-JP" sz="1050" spc="-15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8014711-EA0E-5B55-293E-DCD27EA6C86D}"/>
              </a:ext>
            </a:extLst>
          </p:cNvPr>
          <p:cNvSpPr txBox="1"/>
          <p:nvPr/>
        </p:nvSpPr>
        <p:spPr>
          <a:xfrm>
            <a:off x="435904" y="3675086"/>
            <a:ext cx="565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spc="300">
                <a:solidFill>
                  <a:srgbClr val="F48088"/>
                </a:solidFill>
              </a:rPr>
              <a:t>講演</a:t>
            </a:r>
          </a:p>
        </p:txBody>
      </p: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C3B2F609-7EF9-F923-5F10-3CD5002D70A2}"/>
              </a:ext>
            </a:extLst>
          </p:cNvPr>
          <p:cNvCxnSpPr>
            <a:cxnSpLocks/>
          </p:cNvCxnSpPr>
          <p:nvPr/>
        </p:nvCxnSpPr>
        <p:spPr>
          <a:xfrm flipV="1">
            <a:off x="495600" y="3955496"/>
            <a:ext cx="6321480" cy="27321"/>
          </a:xfrm>
          <a:prstGeom prst="line">
            <a:avLst/>
          </a:prstGeom>
          <a:ln w="19050">
            <a:solidFill>
              <a:srgbClr val="F48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8D21613-F3D8-4602-9AAA-57764836D285}"/>
              </a:ext>
            </a:extLst>
          </p:cNvPr>
          <p:cNvSpPr txBox="1"/>
          <p:nvPr/>
        </p:nvSpPr>
        <p:spPr>
          <a:xfrm>
            <a:off x="199290" y="10033535"/>
            <a:ext cx="1018513" cy="312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ja-JP" altLang="en-US" sz="800" b="1"/>
              <a:t>問い合わせ先</a:t>
            </a:r>
            <a:endParaRPr lang="en-US" altLang="ja-JP" sz="800" b="1"/>
          </a:p>
        </p:txBody>
      </p:sp>
    </p:spTree>
    <p:extLst>
      <p:ext uri="{BB962C8B-B14F-4D97-AF65-F5344CB8AC3E}">
        <p14:creationId xmlns:p14="http://schemas.microsoft.com/office/powerpoint/2010/main" val="1636605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Application>Microsoft Office PowerPoint</Application>
  <PresentationFormat>Custom</PresentationFormat>
  <Slides>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テーマ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ここにタイトルが入ります　タイトルが入ります（24字）</dc:title>
  <dc:creator>Windows ユーザー</dc:creator>
  <cp:revision>1</cp:revision>
  <cp:lastPrinted>2023-11-07T23:57:56Z</cp:lastPrinted>
  <dcterms:created xsi:type="dcterms:W3CDTF">2023-08-08T04:52:21Z</dcterms:created>
  <dcterms:modified xsi:type="dcterms:W3CDTF">2023-11-09T06:13:35Z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2023-11-05T07:45:41Z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e8b6d507-26c4-4bde-be2b-d1d65af4d611</vt:lpwstr>
  </property>
  <property fmtid="{D5CDD505-2E9C-101B-9397-08002B2CF9AE}" pid="8" name="MSIP_Label_ea60d57e-af5b-4752-ac57-3e4f28ca11dc_ContentBits">
    <vt:lpwstr>0</vt:lpwstr>
  </property>
</Properties>
</file>