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1032" r:id="rId2"/>
    <p:sldId id="925" r:id="rId3"/>
    <p:sldId id="926" r:id="rId4"/>
    <p:sldId id="927" r:id="rId5"/>
    <p:sldId id="928" r:id="rId6"/>
    <p:sldId id="1034" r:id="rId7"/>
    <p:sldId id="318" r:id="rId8"/>
    <p:sldId id="1027" r:id="rId9"/>
    <p:sldId id="1029" r:id="rId10"/>
    <p:sldId id="1033" r:id="rId11"/>
    <p:sldId id="1028" r:id="rId12"/>
    <p:sldId id="1030"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497"/>
    <a:srgbClr val="FF9900"/>
    <a:srgbClr val="000066"/>
    <a:srgbClr val="CC66FF"/>
    <a:srgbClr val="FF99FF"/>
    <a:srgbClr val="5B9BD5"/>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221" autoAdjust="0"/>
    <p:restoredTop sz="82982" autoAdjust="0"/>
  </p:normalViewPr>
  <p:slideViewPr>
    <p:cSldViewPr snapToGrid="0">
      <p:cViewPr varScale="1">
        <p:scale>
          <a:sx n="71" d="100"/>
          <a:sy n="71" d="100"/>
        </p:scale>
        <p:origin x="1200" y="6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456B33-81C2-4666-8B22-9877049BFEBF}" type="datetimeFigureOut">
              <a:rPr kumimoji="1" lang="ja-JP" altLang="en-US" smtClean="0"/>
              <a:t>2021/2/24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DCAAEC-CEC1-4CBC-934B-EB90526E23BC}" type="slidenum">
              <a:rPr kumimoji="1" lang="ja-JP" altLang="en-US" smtClean="0"/>
              <a:t>‹#›</a:t>
            </a:fld>
            <a:endParaRPr kumimoji="1" lang="ja-JP" altLang="en-US"/>
          </a:p>
        </p:txBody>
      </p:sp>
    </p:spTree>
    <p:extLst>
      <p:ext uri="{BB962C8B-B14F-4D97-AF65-F5344CB8AC3E}">
        <p14:creationId xmlns:p14="http://schemas.microsoft.com/office/powerpoint/2010/main" val="8803613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1</a:t>
            </a:fld>
            <a:endParaRPr kumimoji="1" lang="ja-JP" altLang="en-US"/>
          </a:p>
        </p:txBody>
      </p:sp>
    </p:spTree>
    <p:extLst>
      <p:ext uri="{BB962C8B-B14F-4D97-AF65-F5344CB8AC3E}">
        <p14:creationId xmlns:p14="http://schemas.microsoft.com/office/powerpoint/2010/main" val="1100495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参考解答例はこちら</a:t>
            </a:r>
            <a:endParaRPr kumimoji="1" lang="en-US" altLang="ja-JP" dirty="0"/>
          </a:p>
          <a:p>
            <a:r>
              <a:rPr lang="ja-JP" altLang="en-US" sz="1800" dirty="0">
                <a:effectLst/>
                <a:ea typeface="UD デジタル 教科書体 NK-R" panose="02020400000000000000" pitchFamily="18" charset="-128"/>
                <a:cs typeface="Times New Roman" panose="02020603050405020304" pitchFamily="18" charset="0"/>
              </a:rPr>
              <a:t>ポイントは</a:t>
            </a:r>
            <a:r>
              <a:rPr lang="ja-JP" altLang="ja-JP" sz="1800" dirty="0">
                <a:effectLst/>
                <a:ea typeface="UD デジタル 教科書体 NK-R" panose="02020400000000000000" pitchFamily="18" charset="-128"/>
                <a:cs typeface="Times New Roman" panose="02020603050405020304" pitchFamily="18" charset="0"/>
              </a:rPr>
              <a:t>「物を作って売る」垂直統合型から「アイデアを生み出し拡げる」水平展開型への転換</a:t>
            </a:r>
            <a:endParaRPr kumimoji="1" lang="en-US" altLang="ja-JP" dirty="0"/>
          </a:p>
          <a:p>
            <a:r>
              <a:rPr kumimoji="1" lang="ja-JP" altLang="en-US" dirty="0"/>
              <a:t>動画には出てこないが、想像力を働かせて「こんなこともあり得る」を自由に出せるように仕向けることが重要</a:t>
            </a:r>
            <a:endParaRPr kumimoji="1" lang="en-US" altLang="ja-JP" dirty="0"/>
          </a:p>
          <a:p>
            <a:r>
              <a:rPr kumimoji="1" lang="ja-JP" altLang="en-US" dirty="0"/>
              <a:t>批判的意見に対しては、「まずは色々なものを考え出し、評価は後で」とやんわり伝える</a:t>
            </a:r>
            <a:endParaRPr kumimoji="1" lang="en-US" altLang="ja-JP" dirty="0"/>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10</a:t>
            </a:fld>
            <a:endParaRPr kumimoji="1" lang="ja-JP" altLang="en-US"/>
          </a:p>
        </p:txBody>
      </p:sp>
    </p:spTree>
    <p:extLst>
      <p:ext uri="{BB962C8B-B14F-4D97-AF65-F5344CB8AC3E}">
        <p14:creationId xmlns:p14="http://schemas.microsoft.com/office/powerpoint/2010/main" val="1069669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本項の実施は任意。</a:t>
            </a:r>
            <a:endParaRPr kumimoji="1" lang="en-US" altLang="ja-JP" dirty="0"/>
          </a:p>
          <a:p>
            <a:r>
              <a:rPr kumimoji="1" lang="ja-JP" altLang="en-US" dirty="0"/>
              <a:t>受講者の特性に応じて①②いずれかの課題を設定。</a:t>
            </a:r>
            <a:endParaRPr kumimoji="1" lang="en-US" altLang="ja-JP" dirty="0"/>
          </a:p>
          <a:p>
            <a:r>
              <a:rPr kumimoji="1" lang="ja-JP" altLang="en-US" dirty="0"/>
              <a:t>できるだけ自由な発想でアイデアが活発に出せるようになることが狙い。</a:t>
            </a:r>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11</a:t>
            </a:fld>
            <a:endParaRPr kumimoji="1" lang="ja-JP" altLang="en-US"/>
          </a:p>
        </p:txBody>
      </p:sp>
    </p:spTree>
    <p:extLst>
      <p:ext uri="{BB962C8B-B14F-4D97-AF65-F5344CB8AC3E}">
        <p14:creationId xmlns:p14="http://schemas.microsoft.com/office/powerpoint/2010/main" val="170370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冷戦終結、インターネットの急速な普及を経て、</a:t>
            </a:r>
            <a:r>
              <a:rPr kumimoji="1" lang="en-US" altLang="ja-JP" dirty="0"/>
              <a:t>20</a:t>
            </a:r>
            <a:r>
              <a:rPr kumimoji="1" lang="ja-JP" altLang="en-US" dirty="0"/>
              <a:t>世紀型モデル</a:t>
            </a:r>
            <a:r>
              <a:rPr kumimoji="1" lang="en-US" altLang="ja-JP" dirty="0"/>
              <a:t>(</a:t>
            </a:r>
            <a:r>
              <a:rPr kumimoji="1" lang="ja-JP" altLang="en-US" dirty="0"/>
              <a:t>左側</a:t>
            </a:r>
            <a:r>
              <a:rPr kumimoji="1" lang="en-US" altLang="ja-JP" dirty="0"/>
              <a:t>)</a:t>
            </a:r>
            <a:r>
              <a:rPr kumimoji="1" lang="ja-JP" altLang="en-US" dirty="0"/>
              <a:t>は、</a:t>
            </a:r>
            <a:r>
              <a:rPr kumimoji="1" lang="en-US" altLang="ja-JP" dirty="0"/>
              <a:t>21</a:t>
            </a:r>
            <a:r>
              <a:rPr kumimoji="1" lang="ja-JP" altLang="en-US" dirty="0"/>
              <a:t>世紀型モデル</a:t>
            </a:r>
            <a:r>
              <a:rPr kumimoji="1" lang="en-US" altLang="ja-JP" dirty="0"/>
              <a:t>(</a:t>
            </a:r>
            <a:r>
              <a:rPr kumimoji="1" lang="ja-JP" altLang="en-US" dirty="0"/>
              <a:t>右側</a:t>
            </a:r>
            <a:r>
              <a:rPr kumimoji="1" lang="en-US" altLang="ja-JP" dirty="0"/>
              <a:t>)</a:t>
            </a:r>
            <a:r>
              <a:rPr kumimoji="1" lang="ja-JP" altLang="en-US" dirty="0"/>
              <a:t>へと転換した。</a:t>
            </a:r>
            <a:endParaRPr kumimoji="1" lang="en-US" altLang="ja-JP" dirty="0"/>
          </a:p>
          <a:p>
            <a:r>
              <a:rPr kumimoji="1" lang="ja-JP" altLang="en-US" dirty="0"/>
              <a:t>「○十年前までは、作れば売れていたのに」と嘆いても顧客には選ばれず、顧客のニーズ、ウォンツに対応した「変革」がなければ生き残れない時代である。</a:t>
            </a:r>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2</a:t>
            </a:fld>
            <a:endParaRPr kumimoji="1" lang="ja-JP" altLang="en-US"/>
          </a:p>
        </p:txBody>
      </p:sp>
    </p:spTree>
    <p:extLst>
      <p:ext uri="{BB962C8B-B14F-4D97-AF65-F5344CB8AC3E}">
        <p14:creationId xmlns:p14="http://schemas.microsoft.com/office/powerpoint/2010/main" val="65643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時宜に適ったニュースに差替え</a:t>
            </a:r>
            <a:r>
              <a:rPr kumimoji="1" lang="en-US" altLang="ja-JP" dirty="0"/>
              <a:t>】</a:t>
            </a:r>
          </a:p>
          <a:p>
            <a:r>
              <a:rPr kumimoji="1" lang="ja-JP" altLang="en-US" dirty="0"/>
              <a:t>新型コロナ禍により大打撃を受けた大企業も変革を進めている。</a:t>
            </a:r>
            <a:endParaRPr kumimoji="1" lang="en-US" altLang="ja-JP" dirty="0"/>
          </a:p>
          <a:p>
            <a:r>
              <a:rPr kumimoji="1" lang="en-US" altLang="ja-JP" dirty="0"/>
              <a:t>ANA</a:t>
            </a:r>
            <a:r>
              <a:rPr kumimoji="1" lang="ja-JP" altLang="en-US" dirty="0"/>
              <a:t>は既存の</a:t>
            </a:r>
            <a:r>
              <a:rPr kumimoji="1" lang="en-US" altLang="ja-JP" dirty="0"/>
              <a:t>ANA</a:t>
            </a:r>
            <a:r>
              <a:rPr kumimoji="1" lang="ja-JP" altLang="en-US" dirty="0"/>
              <a:t>会員を資源として</a:t>
            </a:r>
            <a:r>
              <a:rPr kumimoji="1" lang="en-US" altLang="ja-JP" dirty="0"/>
              <a:t>QR</a:t>
            </a:r>
            <a:r>
              <a:rPr kumimoji="1" lang="ja-JP" altLang="en-US" dirty="0"/>
              <a:t>コード決済サービスに参入。「旅の準備」としてマイレージ獲得できるようにしている。</a:t>
            </a:r>
            <a:endParaRPr kumimoji="1" lang="en-US" altLang="ja-JP" dirty="0"/>
          </a:p>
          <a:p>
            <a:r>
              <a:rPr kumimoji="1" lang="ja-JP" altLang="en-US" dirty="0"/>
              <a:t>すかいらーくは店舗型→テイクアウト・デリバリー→</a:t>
            </a:r>
            <a:r>
              <a:rPr kumimoji="1" lang="en-US" altLang="ja-JP" dirty="0"/>
              <a:t>EC</a:t>
            </a:r>
            <a:r>
              <a:rPr kumimoji="1" lang="ja-JP" altLang="en-US" dirty="0"/>
              <a:t>へと業態転換への布石を打っている。</a:t>
            </a:r>
            <a:endParaRPr kumimoji="1" lang="en-US" altLang="ja-JP" dirty="0"/>
          </a:p>
          <a:p>
            <a:r>
              <a:rPr kumimoji="1" lang="en-US" altLang="ja-JP" dirty="0"/>
              <a:t>JR</a:t>
            </a:r>
            <a:r>
              <a:rPr kumimoji="1" lang="ja-JP" altLang="en-US" dirty="0"/>
              <a:t>東日本は減った旅客を貨物輸送で高付加価値</a:t>
            </a:r>
            <a:r>
              <a:rPr kumimoji="1" lang="en-US" altLang="ja-JP" dirty="0"/>
              <a:t>(</a:t>
            </a:r>
            <a:r>
              <a:rPr kumimoji="1" lang="ja-JP" altLang="en-US" dirty="0"/>
              <a:t>築地より新鮮な食材</a:t>
            </a:r>
            <a:r>
              <a:rPr kumimoji="1" lang="en-US" altLang="ja-JP" dirty="0"/>
              <a:t>)</a:t>
            </a:r>
            <a:r>
              <a:rPr kumimoji="1" lang="ja-JP" altLang="en-US" dirty="0"/>
              <a:t>を提供している。</a:t>
            </a:r>
            <a:endParaRPr kumimoji="1" lang="en-US" altLang="ja-JP" dirty="0"/>
          </a:p>
          <a:p>
            <a:r>
              <a:rPr kumimoji="1" lang="ja-JP" altLang="en-US" dirty="0"/>
              <a:t>これらの企業は、これに留まらず、生き残り</a:t>
            </a:r>
            <a:r>
              <a:rPr kumimoji="1" lang="en-US" altLang="ja-JP" dirty="0"/>
              <a:t>(</a:t>
            </a:r>
            <a:r>
              <a:rPr kumimoji="1" lang="ja-JP" altLang="en-US" dirty="0"/>
              <a:t>収益・雇用・社会的責任の確保</a:t>
            </a:r>
            <a:r>
              <a:rPr kumimoji="1" lang="en-US" altLang="ja-JP" dirty="0"/>
              <a:t>)</a:t>
            </a:r>
            <a:r>
              <a:rPr kumimoji="1" lang="ja-JP" altLang="en-US" dirty="0"/>
              <a:t>のための施策を打ち出していくだろう。</a:t>
            </a:r>
            <a:endParaRPr kumimoji="1" lang="en-US" altLang="ja-JP" dirty="0"/>
          </a:p>
          <a:p>
            <a:r>
              <a:rPr kumimoji="1" lang="ja-JP" altLang="en-US" dirty="0"/>
              <a:t>既存の潤沢なキャッシュフローや資源を有する企業はこのような変革に取り組むことが可能だが、資源の乏しい企業はどすればよいのだろう？</a:t>
            </a:r>
            <a:endParaRPr kumimoji="1" lang="en-US" altLang="ja-JP" dirty="0"/>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3</a:t>
            </a:fld>
            <a:endParaRPr kumimoji="1" lang="ja-JP" altLang="en-US"/>
          </a:p>
        </p:txBody>
      </p:sp>
    </p:spTree>
    <p:extLst>
      <p:ext uri="{BB962C8B-B14F-4D97-AF65-F5344CB8AC3E}">
        <p14:creationId xmlns:p14="http://schemas.microsoft.com/office/powerpoint/2010/main" val="3772123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知恵、すなわち知的財産が企業価値になる時代である。</a:t>
            </a:r>
            <a:endParaRPr kumimoji="1" lang="en-US" altLang="ja-JP" dirty="0"/>
          </a:p>
          <a:p>
            <a:r>
              <a:rPr kumimoji="1" lang="ja-JP" altLang="en-US" dirty="0"/>
              <a:t>ならば、知恵を生み出せばいいじゃないか、ということである。</a:t>
            </a:r>
            <a:endParaRPr kumimoji="1" lang="en-US" altLang="ja-JP" dirty="0"/>
          </a:p>
          <a:p>
            <a:r>
              <a:rPr kumimoji="1" lang="ja-JP" altLang="en-US" dirty="0"/>
              <a:t>しかし、それを担うのは「誰か」ではなく、一人一人の叡智を結集してこそ初めて、大企業に対抗できる。</a:t>
            </a:r>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4</a:t>
            </a:fld>
            <a:endParaRPr kumimoji="1" lang="ja-JP" altLang="en-US"/>
          </a:p>
        </p:txBody>
      </p:sp>
    </p:spTree>
    <p:extLst>
      <p:ext uri="{BB962C8B-B14F-4D97-AF65-F5344CB8AC3E}">
        <p14:creationId xmlns:p14="http://schemas.microsoft.com/office/powerpoint/2010/main" val="4199986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では知恵をどのように生み出していくのか？というのが、この研修のねらいである。</a:t>
            </a:r>
            <a:endParaRPr kumimoji="1" lang="en-US" altLang="ja-JP" dirty="0"/>
          </a:p>
          <a:p>
            <a:r>
              <a:rPr kumimoji="1" lang="ja-JP" altLang="en-US" dirty="0"/>
              <a:t>企業の価値創造プロセスを単純化すると、経営資源（</a:t>
            </a:r>
            <a:r>
              <a:rPr kumimoji="1" lang="en-US" altLang="ja-JP" dirty="0"/>
              <a:t>X</a:t>
            </a:r>
            <a:r>
              <a:rPr kumimoji="1" lang="ja-JP" altLang="en-US" dirty="0"/>
              <a:t>）に事業環境に適したビジネスモデル</a:t>
            </a:r>
            <a:r>
              <a:rPr kumimoji="1" lang="en-US" altLang="ja-JP" dirty="0"/>
              <a:t>f(X)</a:t>
            </a:r>
            <a:r>
              <a:rPr kumimoji="1" lang="ja-JP" altLang="en-US" dirty="0"/>
              <a:t>を適用して、企業理念に適合する価値</a:t>
            </a:r>
            <a:r>
              <a:rPr kumimoji="1" lang="en-US" altLang="ja-JP" dirty="0"/>
              <a:t>(Y)</a:t>
            </a:r>
            <a:r>
              <a:rPr kumimoji="1" lang="ja-JP" altLang="en-US" dirty="0"/>
              <a:t>を得る関数に喩えることができる。</a:t>
            </a:r>
            <a:endParaRPr kumimoji="1" lang="en-US" altLang="ja-JP" dirty="0"/>
          </a:p>
          <a:p>
            <a:r>
              <a:rPr kumimoji="1" lang="ja-JP" altLang="en-US" dirty="0"/>
              <a:t>知恵を出すには、やみくもにビジネスモデルを出すのではなく、①強み、弱みの分析②事業環境の仮説③ビジネスモデルの構想を繰り返す。</a:t>
            </a:r>
            <a:endParaRPr kumimoji="1" lang="en-US" altLang="ja-JP" dirty="0"/>
          </a:p>
          <a:p>
            <a:r>
              <a:rPr kumimoji="1" lang="ja-JP" altLang="en-US" dirty="0"/>
              <a:t>以降の演習では、動画で紹介された企業を分析し、ビジネスモデルを考察する</a:t>
            </a:r>
            <a:endParaRPr kumimoji="1" lang="en-US" altLang="ja-JP" dirty="0"/>
          </a:p>
          <a:p>
            <a:r>
              <a:rPr kumimoji="1" lang="ja-JP" altLang="en-US" dirty="0"/>
              <a:t>そして、異なる専門、業務を持つ参加者それぞれの視座・視点からの意見を統合して、よりブラッシュアップしていくことを体感していただく</a:t>
            </a:r>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5</a:t>
            </a:fld>
            <a:endParaRPr kumimoji="1" lang="ja-JP" altLang="en-US"/>
          </a:p>
        </p:txBody>
      </p:sp>
    </p:spTree>
    <p:extLst>
      <p:ext uri="{BB962C8B-B14F-4D97-AF65-F5344CB8AC3E}">
        <p14:creationId xmlns:p14="http://schemas.microsoft.com/office/powerpoint/2010/main" val="502679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この事例は、筆の柄を製造していた木工加工メーカーの事例である。</a:t>
            </a:r>
            <a:endParaRPr kumimoji="1" lang="en-US" altLang="ja-JP" dirty="0"/>
          </a:p>
          <a:p>
            <a:r>
              <a:rPr kumimoji="1" lang="ja-JP" altLang="en-US"/>
              <a:t>①～③を考察する。</a:t>
            </a:r>
            <a:endParaRPr kumimoji="1" lang="en-US" altLang="ja-JP" dirty="0"/>
          </a:p>
          <a:p>
            <a:r>
              <a:rPr kumimoji="1" lang="ja-JP" altLang="en-US"/>
              <a:t>リンク先</a:t>
            </a:r>
            <a:r>
              <a:rPr kumimoji="1" lang="en-US" altLang="ja-JP" dirty="0" err="1"/>
              <a:t>Youtube</a:t>
            </a:r>
            <a:r>
              <a:rPr kumimoji="1" lang="ja-JP" altLang="en-US"/>
              <a:t>動画視聴後、個人検討</a:t>
            </a:r>
            <a:r>
              <a:rPr kumimoji="1" lang="en-US" altLang="ja-JP" dirty="0"/>
              <a:t>10</a:t>
            </a:r>
            <a:r>
              <a:rPr kumimoji="1" lang="ja-JP" altLang="en-US"/>
              <a:t>分→強み・弱みの聞き出し→事業環境の聞き出し→ビジネスモデル検討</a:t>
            </a:r>
            <a:r>
              <a:rPr kumimoji="1" lang="en-US" altLang="ja-JP" dirty="0"/>
              <a:t>(</a:t>
            </a:r>
            <a:r>
              <a:rPr kumimoji="1" lang="ja-JP" altLang="en-US"/>
              <a:t>グループ討議</a:t>
            </a:r>
            <a:r>
              <a:rPr kumimoji="1" lang="en-US" altLang="ja-JP" dirty="0"/>
              <a:t>)15</a:t>
            </a:r>
            <a:r>
              <a:rPr kumimoji="1" lang="ja-JP" altLang="en-US"/>
              <a:t>分→各グループ発表</a:t>
            </a:r>
            <a:endParaRPr kumimoji="1" lang="en-US" altLang="ja-JP" dirty="0"/>
          </a:p>
          <a:p>
            <a:r>
              <a:rPr kumimoji="1" lang="ja-JP" altLang="en-US"/>
              <a:t>ファシリテーションは、皆が同じ視座、視点にならないよう、異質の意見、コメントを丁寧に拾って展開していく</a:t>
            </a:r>
            <a:endParaRPr kumimoji="1" lang="ja-JP" altLang="en-US" dirty="0"/>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6</a:t>
            </a:fld>
            <a:endParaRPr kumimoji="1" lang="ja-JP" altLang="en-US"/>
          </a:p>
        </p:txBody>
      </p:sp>
    </p:spTree>
    <p:extLst>
      <p:ext uri="{BB962C8B-B14F-4D97-AF65-F5344CB8AC3E}">
        <p14:creationId xmlns:p14="http://schemas.microsoft.com/office/powerpoint/2010/main" val="622273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参考解答例はこちら</a:t>
            </a:r>
            <a:endParaRPr kumimoji="1" lang="en-US" altLang="ja-JP" dirty="0"/>
          </a:p>
          <a:p>
            <a:r>
              <a:rPr kumimoji="1" lang="ja-JP" altLang="en-US"/>
              <a:t>動画には出てこないが、想像力を働かせて「こんなこともあり得る」を自由に出せるように仕向けることが重要</a:t>
            </a:r>
            <a:endParaRPr kumimoji="1" lang="en-US" altLang="ja-JP" dirty="0"/>
          </a:p>
          <a:p>
            <a:r>
              <a:rPr kumimoji="1" lang="ja-JP" altLang="en-US"/>
              <a:t>批判的意見に対しては、「まずは色々なものを考え出し、評価は後で」とやんわり伝える</a:t>
            </a:r>
            <a:endParaRPr kumimoji="1" lang="en-US" altLang="ja-JP" dirty="0"/>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7</a:t>
            </a:fld>
            <a:endParaRPr kumimoji="1" lang="ja-JP" altLang="en-US"/>
          </a:p>
        </p:txBody>
      </p:sp>
    </p:spTree>
    <p:extLst>
      <p:ext uri="{BB962C8B-B14F-4D97-AF65-F5344CB8AC3E}">
        <p14:creationId xmlns:p14="http://schemas.microsoft.com/office/powerpoint/2010/main" val="3994615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本項の実施は任意。</a:t>
            </a:r>
            <a:endParaRPr kumimoji="1" lang="en-US" altLang="ja-JP" dirty="0"/>
          </a:p>
          <a:p>
            <a:r>
              <a:rPr kumimoji="1" lang="ja-JP" altLang="en-US" dirty="0"/>
              <a:t>受講者の特性に応じて①②いずれかの課題を設定。</a:t>
            </a:r>
            <a:endParaRPr kumimoji="1" lang="en-US" altLang="ja-JP" dirty="0"/>
          </a:p>
          <a:p>
            <a:r>
              <a:rPr kumimoji="1" lang="ja-JP" altLang="en-US" dirty="0"/>
              <a:t>できるだけ自由な発想でアイデアが活発に出せるようになることが狙い。</a:t>
            </a:r>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8</a:t>
            </a:fld>
            <a:endParaRPr kumimoji="1" lang="ja-JP" altLang="en-US"/>
          </a:p>
        </p:txBody>
      </p:sp>
    </p:spTree>
    <p:extLst>
      <p:ext uri="{BB962C8B-B14F-4D97-AF65-F5344CB8AC3E}">
        <p14:creationId xmlns:p14="http://schemas.microsoft.com/office/powerpoint/2010/main" val="3714472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土木設計などを主な業務としてきた永和国土環境株式会社は</a:t>
            </a:r>
            <a:r>
              <a:rPr kumimoji="1" lang="en-US" altLang="ja-JP" dirty="0"/>
              <a:t>1996</a:t>
            </a:r>
            <a:r>
              <a:rPr kumimoji="1" lang="ja-JP" altLang="en-US" dirty="0"/>
              <a:t>年より環境浄化事業に着手。</a:t>
            </a:r>
            <a:endParaRPr kumimoji="1" lang="en-US" altLang="ja-JP" dirty="0"/>
          </a:p>
          <a:p>
            <a:r>
              <a:rPr kumimoji="1" lang="ja-JP" altLang="en-US" dirty="0"/>
              <a:t>海外進出について①～③を考察する。</a:t>
            </a:r>
            <a:endParaRPr kumimoji="1" lang="en-US" altLang="ja-JP" dirty="0"/>
          </a:p>
          <a:p>
            <a:r>
              <a:rPr kumimoji="1" lang="ja-JP" altLang="en-US" dirty="0"/>
              <a:t>リンク先</a:t>
            </a:r>
            <a:r>
              <a:rPr kumimoji="1" lang="en-US" altLang="ja-JP" dirty="0" err="1"/>
              <a:t>Youtube</a:t>
            </a:r>
            <a:r>
              <a:rPr kumimoji="1" lang="ja-JP" altLang="en-US" dirty="0"/>
              <a:t>動画視聴</a:t>
            </a:r>
            <a:r>
              <a:rPr kumimoji="1" lang="en-US" altLang="ja-JP" dirty="0"/>
              <a:t>7</a:t>
            </a:r>
            <a:r>
              <a:rPr kumimoji="1" lang="ja-JP" altLang="en-US" dirty="0"/>
              <a:t>分→個人検討</a:t>
            </a:r>
            <a:r>
              <a:rPr kumimoji="1" lang="en-US" altLang="ja-JP" dirty="0"/>
              <a:t>10</a:t>
            </a:r>
            <a:r>
              <a:rPr kumimoji="1" lang="ja-JP" altLang="en-US" dirty="0"/>
              <a:t>分→強み・弱みの聞き出し→事業環境の聞き出し→ビジネスモデル検討</a:t>
            </a:r>
            <a:r>
              <a:rPr kumimoji="1" lang="en-US" altLang="ja-JP" dirty="0"/>
              <a:t>(</a:t>
            </a:r>
            <a:r>
              <a:rPr kumimoji="1" lang="ja-JP" altLang="en-US" dirty="0"/>
              <a:t>グループ討議</a:t>
            </a:r>
            <a:r>
              <a:rPr kumimoji="1" lang="en-US" altLang="ja-JP" dirty="0"/>
              <a:t>)15</a:t>
            </a:r>
            <a:r>
              <a:rPr kumimoji="1" lang="ja-JP" altLang="en-US" dirty="0"/>
              <a:t>分→各グループ発表</a:t>
            </a:r>
            <a:endParaRPr kumimoji="1" lang="en-US" altLang="ja-JP" dirty="0"/>
          </a:p>
          <a:p>
            <a:r>
              <a:rPr kumimoji="1" lang="ja-JP" altLang="en-US" dirty="0"/>
              <a:t>ファシリテーションは、皆が同じ視座、視点にならないよう、異質の意見、コメントを丁寧に拾って展開していく</a:t>
            </a:r>
          </a:p>
        </p:txBody>
      </p:sp>
      <p:sp>
        <p:nvSpPr>
          <p:cNvPr id="4" name="スライド番号プレースホルダー 3"/>
          <p:cNvSpPr>
            <a:spLocks noGrp="1"/>
          </p:cNvSpPr>
          <p:nvPr>
            <p:ph type="sldNum" sz="quarter" idx="5"/>
          </p:nvPr>
        </p:nvSpPr>
        <p:spPr/>
        <p:txBody>
          <a:bodyPr/>
          <a:lstStyle/>
          <a:p>
            <a:fld id="{E4DCAAEC-CEC1-4CBC-934B-EB90526E23BC}" type="slidenum">
              <a:rPr kumimoji="1" lang="ja-JP" altLang="en-US" smtClean="0"/>
              <a:t>9</a:t>
            </a:fld>
            <a:endParaRPr kumimoji="1" lang="ja-JP" altLang="en-US"/>
          </a:p>
        </p:txBody>
      </p:sp>
    </p:spTree>
    <p:extLst>
      <p:ext uri="{BB962C8B-B14F-4D97-AF65-F5344CB8AC3E}">
        <p14:creationId xmlns:p14="http://schemas.microsoft.com/office/powerpoint/2010/main" val="927997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72941453-981F-4340-9D7C-84DD907CB174}" type="datetime1">
              <a:rPr kumimoji="1" lang="ja-JP" altLang="en-US" smtClean="0"/>
              <a:t>2021/2/24</a:t>
            </a:fld>
            <a:endParaRPr kumimoji="1" lang="ja-JP" altLang="en-US"/>
          </a:p>
        </p:txBody>
      </p:sp>
      <p:sp>
        <p:nvSpPr>
          <p:cNvPr id="5" name="Footer Placeholder 4"/>
          <p:cNvSpPr>
            <a:spLocks noGrp="1"/>
          </p:cNvSpPr>
          <p:nvPr>
            <p:ph type="ftr" sz="quarter" idx="11"/>
          </p:nvPr>
        </p:nvSpPr>
        <p:spPr>
          <a:xfrm>
            <a:off x="2740770" y="6676646"/>
            <a:ext cx="3734181" cy="154849"/>
          </a:xfrm>
        </p:spPr>
        <p:txBody>
          <a:bodyPr/>
          <a:lstStyle>
            <a:lvl1pPr>
              <a:defRPr>
                <a:latin typeface="メイリオ" panose="020B0604030504040204" pitchFamily="50" charset="-128"/>
                <a:ea typeface="メイリオ" panose="020B0604030504040204" pitchFamily="50" charset="-128"/>
              </a:defRPr>
            </a:lvl1pPr>
          </a:lstStyle>
          <a:p>
            <a:r>
              <a:rPr kumimoji="1" lang="en-US" altLang="ja-JP"/>
              <a:t>©2021</a:t>
            </a:r>
            <a:r>
              <a:rPr kumimoji="1" lang="ja-JP" altLang="en-US"/>
              <a:t>　</a:t>
            </a:r>
            <a:r>
              <a:rPr kumimoji="1" lang="en-US" altLang="ja-JP"/>
              <a:t>Kazuhiro Takemoto All rights reserved.</a:t>
            </a:r>
            <a:endParaRPr kumimoji="1" lang="ja-JP" altLang="en-US"/>
          </a:p>
        </p:txBody>
      </p:sp>
      <p:sp>
        <p:nvSpPr>
          <p:cNvPr id="6" name="Slide Number Placeholder 5"/>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8CBE039D-30DA-404B-BD3C-93D4C7E7EB19}" type="slidenum">
              <a:rPr kumimoji="1" lang="ja-JP" altLang="en-US" smtClean="0"/>
              <a:pPr/>
              <a:t>‹#›</a:t>
            </a:fld>
            <a:endParaRPr kumimoji="1" lang="ja-JP" altLang="en-US"/>
          </a:p>
        </p:txBody>
      </p:sp>
    </p:spTree>
    <p:extLst>
      <p:ext uri="{BB962C8B-B14F-4D97-AF65-F5344CB8AC3E}">
        <p14:creationId xmlns:p14="http://schemas.microsoft.com/office/powerpoint/2010/main" val="932927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と縦書きテキスト">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9FADBC2-1975-44E5-9827-FA85D51371C3}" type="datetime1">
              <a:rPr kumimoji="1" lang="ja-JP" altLang="en-US" smtClean="0"/>
              <a:t>2021/2/24</a:t>
            </a:fld>
            <a:endParaRPr kumimoji="1" lang="ja-JP" altLang="en-US"/>
          </a:p>
        </p:txBody>
      </p:sp>
      <p:sp>
        <p:nvSpPr>
          <p:cNvPr id="5" name="Footer Placeholder 4"/>
          <p:cNvSpPr>
            <a:spLocks noGrp="1"/>
          </p:cNvSpPr>
          <p:nvPr>
            <p:ph type="ftr" sz="quarter" idx="11"/>
          </p:nvPr>
        </p:nvSpPr>
        <p:spPr/>
        <p:txBody>
          <a:bodyPr/>
          <a:lstStyle/>
          <a:p>
            <a:r>
              <a:rPr kumimoji="1" lang="en-US" altLang="ja-JP"/>
              <a:t>©2021</a:t>
            </a:r>
            <a:r>
              <a:rPr kumimoji="1" lang="ja-JP" altLang="en-US"/>
              <a:t>　</a:t>
            </a:r>
            <a:r>
              <a:rPr kumimoji="1" lang="en-US" altLang="ja-JP"/>
              <a:t>Kazuhiro Takemoto All rights reserved.</a:t>
            </a:r>
            <a:endParaRPr kumimoji="1" lang="ja-JP" altLang="en-US"/>
          </a:p>
        </p:txBody>
      </p:sp>
      <p:sp>
        <p:nvSpPr>
          <p:cNvPr id="6" name="Slide Number Placeholder 5"/>
          <p:cNvSpPr>
            <a:spLocks noGrp="1"/>
          </p:cNvSpPr>
          <p:nvPr>
            <p:ph type="sldNum" sz="quarter" idx="12"/>
          </p:nvPr>
        </p:nvSpPr>
        <p:spPr/>
        <p:txBody>
          <a:bodyPr/>
          <a:lstStyle/>
          <a:p>
            <a:fld id="{8CBE039D-30DA-404B-BD3C-93D4C7E7EB19}" type="slidenum">
              <a:rPr kumimoji="1" lang="ja-JP" altLang="en-US" smtClean="0"/>
              <a:t>‹#›</a:t>
            </a:fld>
            <a:endParaRPr kumimoji="1" lang="ja-JP" altLang="en-US"/>
          </a:p>
        </p:txBody>
      </p:sp>
      <p:sp>
        <p:nvSpPr>
          <p:cNvPr id="8" name="正方形/長方形 7">
            <a:extLst>
              <a:ext uri="{FF2B5EF4-FFF2-40B4-BE49-F238E27FC236}">
                <a16:creationId xmlns:a16="http://schemas.microsoft.com/office/drawing/2014/main" id="{84B297DF-F4CF-5640-B86A-1F0D17A87399}"/>
              </a:ext>
            </a:extLst>
          </p:cNvPr>
          <p:cNvSpPr/>
          <p:nvPr userDrawn="1"/>
        </p:nvSpPr>
        <p:spPr>
          <a:xfrm>
            <a:off x="0" y="100288"/>
            <a:ext cx="9144000" cy="526853"/>
          </a:xfrm>
          <a:prstGeom prst="rect">
            <a:avLst/>
          </a:prstGeom>
          <a:solidFill>
            <a:srgbClr val="002060"/>
          </a:solidFill>
          <a:ln>
            <a:noFill/>
          </a:ln>
          <a:effectLst>
            <a:outerShdw blurRad="127000" dist="12700" dir="5400000" algn="t" rotWithShape="0">
              <a:schemeClr val="tx1">
                <a:lumMod val="65000"/>
                <a:lumOff val="35000"/>
                <a:alpha val="3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662" dirty="0"/>
          </a:p>
        </p:txBody>
      </p:sp>
      <p:sp>
        <p:nvSpPr>
          <p:cNvPr id="9" name="Slide Number Placeholder 5">
            <a:extLst>
              <a:ext uri="{FF2B5EF4-FFF2-40B4-BE49-F238E27FC236}">
                <a16:creationId xmlns:a16="http://schemas.microsoft.com/office/drawing/2014/main" id="{8019E946-75F8-DA45-A6ED-D99D561935D3}"/>
              </a:ext>
            </a:extLst>
          </p:cNvPr>
          <p:cNvSpPr txBox="1">
            <a:spLocks/>
          </p:cNvSpPr>
          <p:nvPr userDrawn="1"/>
        </p:nvSpPr>
        <p:spPr>
          <a:xfrm>
            <a:off x="6862482" y="206784"/>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2000" b="1" kern="1200">
                <a:solidFill>
                  <a:schemeClr val="bg1"/>
                </a:solidFill>
                <a:latin typeface="メイリオ" panose="020B0604030504040204" pitchFamily="50" charset="-128"/>
                <a:ea typeface="メイリオ" panose="020B0604030504040204"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E039D-30DA-404B-BD3C-93D4C7E7EB19}" type="slidenum">
              <a:rPr kumimoji="1" lang="ja-JP" altLang="en-US" smtClean="0"/>
              <a:pPr/>
              <a:t>‹#›</a:t>
            </a:fld>
            <a:endParaRPr kumimoji="1" lang="ja-JP" altLang="en-US"/>
          </a:p>
        </p:txBody>
      </p:sp>
    </p:spTree>
    <p:extLst>
      <p:ext uri="{BB962C8B-B14F-4D97-AF65-F5344CB8AC3E}">
        <p14:creationId xmlns:p14="http://schemas.microsoft.com/office/powerpoint/2010/main" val="583910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711B32E-D21A-4697-9422-6D16CEC303AB}" type="datetime1">
              <a:rPr kumimoji="1" lang="ja-JP" altLang="en-US" smtClean="0"/>
              <a:t>2021/2/24</a:t>
            </a:fld>
            <a:endParaRPr kumimoji="1" lang="ja-JP" altLang="en-US"/>
          </a:p>
        </p:txBody>
      </p:sp>
      <p:sp>
        <p:nvSpPr>
          <p:cNvPr id="5" name="Footer Placeholder 4"/>
          <p:cNvSpPr>
            <a:spLocks noGrp="1"/>
          </p:cNvSpPr>
          <p:nvPr>
            <p:ph type="ftr" sz="quarter" idx="11"/>
          </p:nvPr>
        </p:nvSpPr>
        <p:spPr/>
        <p:txBody>
          <a:bodyPr/>
          <a:lstStyle/>
          <a:p>
            <a:r>
              <a:rPr kumimoji="1" lang="en-US" altLang="ja-JP"/>
              <a:t>©2021</a:t>
            </a:r>
            <a:r>
              <a:rPr kumimoji="1" lang="ja-JP" altLang="en-US"/>
              <a:t>　</a:t>
            </a:r>
            <a:r>
              <a:rPr kumimoji="1" lang="en-US" altLang="ja-JP"/>
              <a:t>Kazuhiro Takemoto All rights reserved.</a:t>
            </a:r>
            <a:endParaRPr kumimoji="1" lang="ja-JP" altLang="en-US"/>
          </a:p>
        </p:txBody>
      </p:sp>
      <p:sp>
        <p:nvSpPr>
          <p:cNvPr id="6" name="Slide Number Placeholder 5"/>
          <p:cNvSpPr>
            <a:spLocks noGrp="1"/>
          </p:cNvSpPr>
          <p:nvPr>
            <p:ph type="sldNum" sz="quarter" idx="12"/>
          </p:nvPr>
        </p:nvSpPr>
        <p:spPr/>
        <p:txBody>
          <a:bodyPr/>
          <a:lstStyle/>
          <a:p>
            <a:fld id="{8CBE039D-30DA-404B-BD3C-93D4C7E7EB19}" type="slidenum">
              <a:rPr kumimoji="1" lang="ja-JP" altLang="en-US" smtClean="0"/>
              <a:t>‹#›</a:t>
            </a:fld>
            <a:endParaRPr kumimoji="1" lang="ja-JP" altLang="en-US"/>
          </a:p>
        </p:txBody>
      </p:sp>
    </p:spTree>
    <p:extLst>
      <p:ext uri="{BB962C8B-B14F-4D97-AF65-F5344CB8AC3E}">
        <p14:creationId xmlns:p14="http://schemas.microsoft.com/office/powerpoint/2010/main" val="1051356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pic>
        <p:nvPicPr>
          <p:cNvPr id="10" name="図 9">
            <a:extLst>
              <a:ext uri="{FF2B5EF4-FFF2-40B4-BE49-F238E27FC236}">
                <a16:creationId xmlns:a16="http://schemas.microsoft.com/office/drawing/2014/main" id="{4B72609B-6ED4-1A4B-8B0E-69901FC92A0F}"/>
              </a:ext>
            </a:extLst>
          </p:cNvPr>
          <p:cNvPicPr>
            <a:picLocks noChangeAspect="1"/>
          </p:cNvPicPr>
          <p:nvPr userDrawn="1"/>
        </p:nvPicPr>
        <p:blipFill rotWithShape="1">
          <a:blip r:embed="rId2"/>
          <a:srcRect t="74861" r="6631" b="7337"/>
          <a:stretch/>
        </p:blipFill>
        <p:spPr>
          <a:xfrm>
            <a:off x="-1" y="150371"/>
            <a:ext cx="9144001" cy="505328"/>
          </a:xfrm>
          <a:prstGeom prst="rect">
            <a:avLst/>
          </a:prstGeom>
        </p:spPr>
      </p:pic>
      <p:sp>
        <p:nvSpPr>
          <p:cNvPr id="11" name="Slide Number Placeholder 5">
            <a:extLst>
              <a:ext uri="{FF2B5EF4-FFF2-40B4-BE49-F238E27FC236}">
                <a16:creationId xmlns:a16="http://schemas.microsoft.com/office/drawing/2014/main" id="{69B2CBC4-A158-F84A-B3D3-CEEB3DDF6A25}"/>
              </a:ext>
            </a:extLst>
          </p:cNvPr>
          <p:cNvSpPr>
            <a:spLocks noGrp="1"/>
          </p:cNvSpPr>
          <p:nvPr>
            <p:ph type="sldNum" sz="quarter" idx="12"/>
          </p:nvPr>
        </p:nvSpPr>
        <p:spPr>
          <a:xfrm>
            <a:off x="6862482" y="233579"/>
            <a:ext cx="2057400" cy="365125"/>
          </a:xfrm>
        </p:spPr>
        <p:txBody>
          <a:bodyPr/>
          <a:lstStyle>
            <a:lvl1pPr>
              <a:defRPr sz="2000">
                <a:solidFill>
                  <a:schemeClr val="bg1"/>
                </a:solidFill>
              </a:defRPr>
            </a:lvl1pPr>
          </a:lstStyle>
          <a:p>
            <a:fld id="{8CBE039D-30DA-404B-BD3C-93D4C7E7EB19}" type="slidenum">
              <a:rPr kumimoji="1" lang="ja-JP" altLang="en-US" smtClean="0"/>
              <a:pPr/>
              <a:t>‹#›</a:t>
            </a:fld>
            <a:endParaRPr kumimoji="1" lang="ja-JP" altLang="en-US"/>
          </a:p>
        </p:txBody>
      </p:sp>
    </p:spTree>
    <p:extLst>
      <p:ext uri="{BB962C8B-B14F-4D97-AF65-F5344CB8AC3E}">
        <p14:creationId xmlns:p14="http://schemas.microsoft.com/office/powerpoint/2010/main" val="22921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35A8C5D-7885-424D-90FA-4054893D7B4E}" type="datetime1">
              <a:rPr kumimoji="1" lang="ja-JP" altLang="en-US" smtClean="0"/>
              <a:t>2021/2/24</a:t>
            </a:fld>
            <a:endParaRPr kumimoji="1" lang="ja-JP" altLang="en-US"/>
          </a:p>
        </p:txBody>
      </p:sp>
      <p:sp>
        <p:nvSpPr>
          <p:cNvPr id="5" name="Footer Placeholder 4"/>
          <p:cNvSpPr>
            <a:spLocks noGrp="1"/>
          </p:cNvSpPr>
          <p:nvPr>
            <p:ph type="ftr" sz="quarter" idx="11"/>
          </p:nvPr>
        </p:nvSpPr>
        <p:spPr/>
        <p:txBody>
          <a:bodyPr/>
          <a:lstStyle/>
          <a:p>
            <a:r>
              <a:rPr kumimoji="1" lang="en-US" altLang="ja-JP"/>
              <a:t>©2021</a:t>
            </a:r>
            <a:r>
              <a:rPr kumimoji="1" lang="ja-JP" altLang="en-US"/>
              <a:t>　</a:t>
            </a:r>
            <a:r>
              <a:rPr kumimoji="1" lang="en-US" altLang="ja-JP"/>
              <a:t>Kazuhiro Takemoto All rights reserved.</a:t>
            </a:r>
            <a:endParaRPr kumimoji="1" lang="ja-JP" altLang="en-US"/>
          </a:p>
        </p:txBody>
      </p:sp>
      <p:sp>
        <p:nvSpPr>
          <p:cNvPr id="6" name="Slide Number Placeholder 5"/>
          <p:cNvSpPr>
            <a:spLocks noGrp="1"/>
          </p:cNvSpPr>
          <p:nvPr>
            <p:ph type="sldNum" sz="quarter" idx="12"/>
          </p:nvPr>
        </p:nvSpPr>
        <p:spPr/>
        <p:txBody>
          <a:bodyPr/>
          <a:lstStyle/>
          <a:p>
            <a:fld id="{8CBE039D-30DA-404B-BD3C-93D4C7E7EB19}" type="slidenum">
              <a:rPr kumimoji="1" lang="ja-JP" altLang="en-US" smtClean="0"/>
              <a:t>‹#›</a:t>
            </a:fld>
            <a:endParaRPr kumimoji="1" lang="ja-JP" altLang="en-US"/>
          </a:p>
        </p:txBody>
      </p:sp>
    </p:spTree>
    <p:extLst>
      <p:ext uri="{BB962C8B-B14F-4D97-AF65-F5344CB8AC3E}">
        <p14:creationId xmlns:p14="http://schemas.microsoft.com/office/powerpoint/2010/main" val="3997201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pic>
        <p:nvPicPr>
          <p:cNvPr id="10" name="図 9">
            <a:extLst>
              <a:ext uri="{FF2B5EF4-FFF2-40B4-BE49-F238E27FC236}">
                <a16:creationId xmlns:a16="http://schemas.microsoft.com/office/drawing/2014/main" id="{3BBDA1C0-CEB7-2041-BDD6-39DCC9D77C06}"/>
              </a:ext>
            </a:extLst>
          </p:cNvPr>
          <p:cNvPicPr>
            <a:picLocks noChangeAspect="1"/>
          </p:cNvPicPr>
          <p:nvPr userDrawn="1"/>
        </p:nvPicPr>
        <p:blipFill rotWithShape="1">
          <a:blip r:embed="rId2"/>
          <a:srcRect t="74861" r="6631" b="7337"/>
          <a:stretch/>
        </p:blipFill>
        <p:spPr>
          <a:xfrm>
            <a:off x="-1" y="150371"/>
            <a:ext cx="9144001" cy="505328"/>
          </a:xfrm>
          <a:prstGeom prst="rect">
            <a:avLst/>
          </a:prstGeom>
        </p:spPr>
      </p:pic>
      <p:sp>
        <p:nvSpPr>
          <p:cNvPr id="12" name="Slide Number Placeholder 5">
            <a:extLst>
              <a:ext uri="{FF2B5EF4-FFF2-40B4-BE49-F238E27FC236}">
                <a16:creationId xmlns:a16="http://schemas.microsoft.com/office/drawing/2014/main" id="{8F34DB6D-7314-3343-9A2B-BED3292DA051}"/>
              </a:ext>
            </a:extLst>
          </p:cNvPr>
          <p:cNvSpPr txBox="1">
            <a:spLocks/>
          </p:cNvSpPr>
          <p:nvPr userDrawn="1"/>
        </p:nvSpPr>
        <p:spPr>
          <a:xfrm>
            <a:off x="6920753" y="220472"/>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2000" b="1" kern="1200">
                <a:solidFill>
                  <a:schemeClr val="bg1"/>
                </a:solidFill>
                <a:latin typeface="メイリオ" panose="020B0604030504040204" pitchFamily="50" charset="-128"/>
                <a:ea typeface="メイリオ" panose="020B0604030504040204"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E039D-30DA-404B-BD3C-93D4C7E7EB19}" type="slidenum">
              <a:rPr kumimoji="1" lang="ja-JP" altLang="en-US" smtClean="0"/>
              <a:pPr/>
              <a:t>‹#›</a:t>
            </a:fld>
            <a:endParaRPr kumimoji="1" lang="ja-JP" altLang="en-US"/>
          </a:p>
        </p:txBody>
      </p:sp>
    </p:spTree>
    <p:extLst>
      <p:ext uri="{BB962C8B-B14F-4D97-AF65-F5344CB8AC3E}">
        <p14:creationId xmlns:p14="http://schemas.microsoft.com/office/powerpoint/2010/main" val="1015217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E136921-DB0A-427B-9B51-C48FCBEE5E7C}" type="datetime1">
              <a:rPr kumimoji="1" lang="ja-JP" altLang="en-US" smtClean="0"/>
              <a:t>2021/2/24</a:t>
            </a:fld>
            <a:endParaRPr kumimoji="1" lang="ja-JP" altLang="en-US"/>
          </a:p>
        </p:txBody>
      </p:sp>
      <p:sp>
        <p:nvSpPr>
          <p:cNvPr id="8" name="Footer Placeholder 7"/>
          <p:cNvSpPr>
            <a:spLocks noGrp="1"/>
          </p:cNvSpPr>
          <p:nvPr>
            <p:ph type="ftr" sz="quarter" idx="11"/>
          </p:nvPr>
        </p:nvSpPr>
        <p:spPr/>
        <p:txBody>
          <a:bodyPr/>
          <a:lstStyle/>
          <a:p>
            <a:r>
              <a:rPr kumimoji="1" lang="en-US" altLang="ja-JP"/>
              <a:t>©2021</a:t>
            </a:r>
            <a:r>
              <a:rPr kumimoji="1" lang="ja-JP" altLang="en-US"/>
              <a:t>　</a:t>
            </a:r>
            <a:r>
              <a:rPr kumimoji="1" lang="en-US" altLang="ja-JP"/>
              <a:t>Kazuhiro Takemoto All rights reserved.</a:t>
            </a:r>
            <a:endParaRPr kumimoji="1" lang="ja-JP" altLang="en-US"/>
          </a:p>
        </p:txBody>
      </p:sp>
      <p:sp>
        <p:nvSpPr>
          <p:cNvPr id="9" name="Slide Number Placeholder 8"/>
          <p:cNvSpPr>
            <a:spLocks noGrp="1"/>
          </p:cNvSpPr>
          <p:nvPr>
            <p:ph type="sldNum" sz="quarter" idx="12"/>
          </p:nvPr>
        </p:nvSpPr>
        <p:spPr/>
        <p:txBody>
          <a:bodyPr/>
          <a:lstStyle/>
          <a:p>
            <a:fld id="{8CBE039D-30DA-404B-BD3C-93D4C7E7EB19}" type="slidenum">
              <a:rPr kumimoji="1" lang="ja-JP" altLang="en-US" smtClean="0"/>
              <a:t>‹#›</a:t>
            </a:fld>
            <a:endParaRPr kumimoji="1" lang="ja-JP" altLang="en-US"/>
          </a:p>
        </p:txBody>
      </p:sp>
    </p:spTree>
    <p:extLst>
      <p:ext uri="{BB962C8B-B14F-4D97-AF65-F5344CB8AC3E}">
        <p14:creationId xmlns:p14="http://schemas.microsoft.com/office/powerpoint/2010/main" val="1738350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4B876152-9868-3F44-88FA-8B330B744878}"/>
              </a:ext>
            </a:extLst>
          </p:cNvPr>
          <p:cNvPicPr>
            <a:picLocks noChangeAspect="1"/>
          </p:cNvPicPr>
          <p:nvPr userDrawn="1"/>
        </p:nvPicPr>
        <p:blipFill rotWithShape="1">
          <a:blip r:embed="rId2"/>
          <a:srcRect t="74861" r="6631" b="7337"/>
          <a:stretch/>
        </p:blipFill>
        <p:spPr>
          <a:xfrm>
            <a:off x="-1" y="150371"/>
            <a:ext cx="9144001" cy="505328"/>
          </a:xfrm>
          <a:prstGeom prst="rect">
            <a:avLst/>
          </a:prstGeom>
        </p:spPr>
      </p:pic>
      <p:sp>
        <p:nvSpPr>
          <p:cNvPr id="11" name="Slide Number Placeholder 5">
            <a:extLst>
              <a:ext uri="{FF2B5EF4-FFF2-40B4-BE49-F238E27FC236}">
                <a16:creationId xmlns:a16="http://schemas.microsoft.com/office/drawing/2014/main" id="{1F169C6A-51F4-C64F-A494-CC60E349A891}"/>
              </a:ext>
            </a:extLst>
          </p:cNvPr>
          <p:cNvSpPr txBox="1">
            <a:spLocks/>
          </p:cNvSpPr>
          <p:nvPr userDrawn="1"/>
        </p:nvSpPr>
        <p:spPr>
          <a:xfrm>
            <a:off x="6920753" y="220472"/>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2000" b="1" kern="1200">
                <a:solidFill>
                  <a:schemeClr val="bg1"/>
                </a:solidFill>
                <a:latin typeface="メイリオ" panose="020B0604030504040204" pitchFamily="50" charset="-128"/>
                <a:ea typeface="メイリオ" panose="020B0604030504040204"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E039D-30DA-404B-BD3C-93D4C7E7EB19}" type="slidenum">
              <a:rPr kumimoji="1" lang="ja-JP" altLang="en-US" smtClean="0"/>
              <a:pPr/>
              <a:t>‹#›</a:t>
            </a:fld>
            <a:endParaRPr kumimoji="1" lang="ja-JP" altLang="en-US"/>
          </a:p>
        </p:txBody>
      </p:sp>
    </p:spTree>
    <p:extLst>
      <p:ext uri="{BB962C8B-B14F-4D97-AF65-F5344CB8AC3E}">
        <p14:creationId xmlns:p14="http://schemas.microsoft.com/office/powerpoint/2010/main" val="1140254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1538A911-BCEA-E841-83E8-B244BBEE9AA7}"/>
              </a:ext>
            </a:extLst>
          </p:cNvPr>
          <p:cNvPicPr>
            <a:picLocks noChangeAspect="1"/>
          </p:cNvPicPr>
          <p:nvPr userDrawn="1"/>
        </p:nvPicPr>
        <p:blipFill rotWithShape="1">
          <a:blip r:embed="rId2"/>
          <a:srcRect t="74861" r="6631" b="7337"/>
          <a:stretch/>
        </p:blipFill>
        <p:spPr>
          <a:xfrm>
            <a:off x="-1" y="150371"/>
            <a:ext cx="9144001" cy="505328"/>
          </a:xfrm>
          <a:prstGeom prst="rect">
            <a:avLst/>
          </a:prstGeom>
        </p:spPr>
      </p:pic>
      <p:sp>
        <p:nvSpPr>
          <p:cNvPr id="10" name="Slide Number Placeholder 5">
            <a:extLst>
              <a:ext uri="{FF2B5EF4-FFF2-40B4-BE49-F238E27FC236}">
                <a16:creationId xmlns:a16="http://schemas.microsoft.com/office/drawing/2014/main" id="{817A0F46-679F-A94A-A2C4-AEC0C6FE3B41}"/>
              </a:ext>
            </a:extLst>
          </p:cNvPr>
          <p:cNvSpPr txBox="1">
            <a:spLocks/>
          </p:cNvSpPr>
          <p:nvPr userDrawn="1"/>
        </p:nvSpPr>
        <p:spPr>
          <a:xfrm>
            <a:off x="6920753" y="220472"/>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2000" b="1" kern="1200">
                <a:solidFill>
                  <a:schemeClr val="bg1"/>
                </a:solidFill>
                <a:latin typeface="メイリオ" panose="020B0604030504040204" pitchFamily="50" charset="-128"/>
                <a:ea typeface="メイリオ" panose="020B0604030504040204"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E039D-30DA-404B-BD3C-93D4C7E7EB19}" type="slidenum">
              <a:rPr kumimoji="1" lang="ja-JP" altLang="en-US" smtClean="0"/>
              <a:pPr/>
              <a:t>‹#›</a:t>
            </a:fld>
            <a:endParaRPr kumimoji="1" lang="ja-JP" altLang="en-US"/>
          </a:p>
        </p:txBody>
      </p:sp>
    </p:spTree>
    <p:extLst>
      <p:ext uri="{BB962C8B-B14F-4D97-AF65-F5344CB8AC3E}">
        <p14:creationId xmlns:p14="http://schemas.microsoft.com/office/powerpoint/2010/main" val="1716923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18B8CC4-C093-490D-867B-EEE9D9C09BFA}" type="datetime1">
              <a:rPr kumimoji="1" lang="ja-JP" altLang="en-US" smtClean="0"/>
              <a:t>2021/2/24</a:t>
            </a:fld>
            <a:endParaRPr kumimoji="1" lang="ja-JP" altLang="en-US"/>
          </a:p>
        </p:txBody>
      </p:sp>
      <p:sp>
        <p:nvSpPr>
          <p:cNvPr id="6" name="Footer Placeholder 5"/>
          <p:cNvSpPr>
            <a:spLocks noGrp="1"/>
          </p:cNvSpPr>
          <p:nvPr>
            <p:ph type="ftr" sz="quarter" idx="11"/>
          </p:nvPr>
        </p:nvSpPr>
        <p:spPr/>
        <p:txBody>
          <a:bodyPr/>
          <a:lstStyle/>
          <a:p>
            <a:r>
              <a:rPr kumimoji="1" lang="en-US" altLang="ja-JP"/>
              <a:t>©2021</a:t>
            </a:r>
            <a:r>
              <a:rPr kumimoji="1" lang="ja-JP" altLang="en-US"/>
              <a:t>　</a:t>
            </a:r>
            <a:r>
              <a:rPr kumimoji="1" lang="en-US" altLang="ja-JP"/>
              <a:t>Kazuhiro Takemoto All rights reserved.</a:t>
            </a:r>
            <a:endParaRPr kumimoji="1" lang="ja-JP" altLang="en-US"/>
          </a:p>
        </p:txBody>
      </p:sp>
      <p:sp>
        <p:nvSpPr>
          <p:cNvPr id="7" name="Slide Number Placeholder 6"/>
          <p:cNvSpPr>
            <a:spLocks noGrp="1"/>
          </p:cNvSpPr>
          <p:nvPr>
            <p:ph type="sldNum" sz="quarter" idx="12"/>
          </p:nvPr>
        </p:nvSpPr>
        <p:spPr/>
        <p:txBody>
          <a:bodyPr/>
          <a:lstStyle/>
          <a:p>
            <a:fld id="{8CBE039D-30DA-404B-BD3C-93D4C7E7EB19}" type="slidenum">
              <a:rPr kumimoji="1" lang="ja-JP" altLang="en-US" smtClean="0"/>
              <a:t>‹#›</a:t>
            </a:fld>
            <a:endParaRPr kumimoji="1" lang="ja-JP" altLang="en-US"/>
          </a:p>
        </p:txBody>
      </p:sp>
    </p:spTree>
    <p:extLst>
      <p:ext uri="{BB962C8B-B14F-4D97-AF65-F5344CB8AC3E}">
        <p14:creationId xmlns:p14="http://schemas.microsoft.com/office/powerpoint/2010/main" val="1506248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F8124D3-B808-4D40-B153-3ACD1274147D}" type="datetime1">
              <a:rPr kumimoji="1" lang="ja-JP" altLang="en-US" smtClean="0"/>
              <a:t>2021/2/24</a:t>
            </a:fld>
            <a:endParaRPr kumimoji="1" lang="ja-JP" altLang="en-US"/>
          </a:p>
        </p:txBody>
      </p:sp>
      <p:sp>
        <p:nvSpPr>
          <p:cNvPr id="6" name="Footer Placeholder 5"/>
          <p:cNvSpPr>
            <a:spLocks noGrp="1"/>
          </p:cNvSpPr>
          <p:nvPr>
            <p:ph type="ftr" sz="quarter" idx="11"/>
          </p:nvPr>
        </p:nvSpPr>
        <p:spPr/>
        <p:txBody>
          <a:bodyPr/>
          <a:lstStyle/>
          <a:p>
            <a:r>
              <a:rPr kumimoji="1" lang="en-US" altLang="ja-JP"/>
              <a:t>©2021</a:t>
            </a:r>
            <a:r>
              <a:rPr kumimoji="1" lang="ja-JP" altLang="en-US"/>
              <a:t>　</a:t>
            </a:r>
            <a:r>
              <a:rPr kumimoji="1" lang="en-US" altLang="ja-JP"/>
              <a:t>Kazuhiro Takemoto All rights reserved.</a:t>
            </a:r>
            <a:endParaRPr kumimoji="1" lang="ja-JP" altLang="en-US"/>
          </a:p>
        </p:txBody>
      </p:sp>
      <p:sp>
        <p:nvSpPr>
          <p:cNvPr id="7" name="Slide Number Placeholder 6"/>
          <p:cNvSpPr>
            <a:spLocks noGrp="1"/>
          </p:cNvSpPr>
          <p:nvPr>
            <p:ph type="sldNum" sz="quarter" idx="12"/>
          </p:nvPr>
        </p:nvSpPr>
        <p:spPr/>
        <p:txBody>
          <a:bodyPr/>
          <a:lstStyle/>
          <a:p>
            <a:fld id="{8CBE039D-30DA-404B-BD3C-93D4C7E7EB19}" type="slidenum">
              <a:rPr kumimoji="1" lang="ja-JP" altLang="en-US" smtClean="0"/>
              <a:t>‹#›</a:t>
            </a:fld>
            <a:endParaRPr kumimoji="1" lang="ja-JP" altLang="en-US"/>
          </a:p>
        </p:txBody>
      </p:sp>
    </p:spTree>
    <p:extLst>
      <p:ext uri="{BB962C8B-B14F-4D97-AF65-F5344CB8AC3E}">
        <p14:creationId xmlns:p14="http://schemas.microsoft.com/office/powerpoint/2010/main" val="3322904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6109"/>
            <a:ext cx="9144000" cy="672353"/>
          </a:xfrm>
          <a:prstGeom prst="rect">
            <a:avLst/>
          </a:prstGeom>
          <a:solidFill>
            <a:srgbClr val="000066"/>
          </a:solidFill>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224118" y="775447"/>
            <a:ext cx="8695764" cy="567951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222252" y="6491910"/>
            <a:ext cx="2057400" cy="365125"/>
          </a:xfrm>
          <a:prstGeom prst="rect">
            <a:avLst/>
          </a:prstGeom>
        </p:spPr>
        <p:txBody>
          <a:bodyPr vert="horz" lIns="91440" tIns="45720" rIns="91440" bIns="45720" rtlCol="0" anchor="ctr"/>
          <a:lstStyle>
            <a:lvl1pPr algn="l">
              <a:defRPr sz="1050">
                <a:solidFill>
                  <a:schemeClr val="tx1">
                    <a:tint val="75000"/>
                  </a:schemeClr>
                </a:solidFill>
                <a:latin typeface="メイリオ" panose="020B0604030504040204" pitchFamily="50" charset="-128"/>
                <a:ea typeface="メイリオ" panose="020B0604030504040204" pitchFamily="50" charset="-128"/>
              </a:defRPr>
            </a:lvl1pPr>
          </a:lstStyle>
          <a:p>
            <a:fld id="{AB2722C1-09FE-4DBD-AD11-5C8156225E93}" type="datetime1">
              <a:rPr kumimoji="1" lang="ja-JP" altLang="en-US" smtClean="0"/>
              <a:t>2021/2/24</a:t>
            </a:fld>
            <a:endParaRPr kumimoji="1" lang="ja-JP" altLang="en-US" dirty="0"/>
          </a:p>
        </p:txBody>
      </p:sp>
      <p:sp>
        <p:nvSpPr>
          <p:cNvPr id="5" name="Footer Placeholder 4"/>
          <p:cNvSpPr>
            <a:spLocks noGrp="1"/>
          </p:cNvSpPr>
          <p:nvPr>
            <p:ph type="ftr" sz="quarter" idx="3"/>
          </p:nvPr>
        </p:nvSpPr>
        <p:spPr>
          <a:xfrm>
            <a:off x="2761128" y="6669740"/>
            <a:ext cx="3765177" cy="163679"/>
          </a:xfrm>
          <a:prstGeom prst="rect">
            <a:avLst/>
          </a:prstGeom>
        </p:spPr>
        <p:txBody>
          <a:bodyPr vert="horz" lIns="91440" tIns="45720" rIns="91440" bIns="45720" rtlCol="0" anchor="ctr"/>
          <a:lstStyle>
            <a:lvl1pPr algn="ctr">
              <a:defRPr sz="1000" b="1">
                <a:solidFill>
                  <a:schemeClr val="tx1"/>
                </a:solidFill>
                <a:latin typeface="メイリオ" panose="020B0604030504040204" pitchFamily="50" charset="-128"/>
                <a:ea typeface="メイリオ" panose="020B0604030504040204" pitchFamily="50" charset="-128"/>
              </a:defRPr>
            </a:lvl1pPr>
          </a:lstStyle>
          <a:p>
            <a:r>
              <a:rPr kumimoji="1" lang="en-US" altLang="ja-JP"/>
              <a:t>©2021</a:t>
            </a:r>
            <a:r>
              <a:rPr kumimoji="1" lang="ja-JP" altLang="en-US"/>
              <a:t>　</a:t>
            </a:r>
            <a:r>
              <a:rPr kumimoji="1" lang="en-US" altLang="ja-JP"/>
              <a:t>Kazuhiro Takemoto All rights reserved.</a:t>
            </a:r>
            <a:endParaRPr kumimoji="1" lang="ja-JP" altLang="en-US" dirty="0"/>
          </a:p>
        </p:txBody>
      </p:sp>
      <p:sp>
        <p:nvSpPr>
          <p:cNvPr id="6" name="Slide Number Placeholder 5"/>
          <p:cNvSpPr>
            <a:spLocks noGrp="1"/>
          </p:cNvSpPr>
          <p:nvPr>
            <p:ph type="sldNum" sz="quarter" idx="4"/>
          </p:nvPr>
        </p:nvSpPr>
        <p:spPr>
          <a:xfrm>
            <a:off x="6862482" y="6454965"/>
            <a:ext cx="2057400" cy="365125"/>
          </a:xfrm>
          <a:prstGeom prst="rect">
            <a:avLst/>
          </a:prstGeom>
        </p:spPr>
        <p:txBody>
          <a:bodyPr vert="horz" lIns="91440" tIns="45720" rIns="91440" bIns="45720" rtlCol="0" anchor="ctr"/>
          <a:lstStyle>
            <a:lvl1pPr algn="r">
              <a:defRPr sz="1000" b="1">
                <a:solidFill>
                  <a:schemeClr val="tx1"/>
                </a:solidFill>
                <a:latin typeface="メイリオ" panose="020B0604030504040204" pitchFamily="50" charset="-128"/>
                <a:ea typeface="メイリオ" panose="020B0604030504040204" pitchFamily="50" charset="-128"/>
              </a:defRPr>
            </a:lvl1pPr>
          </a:lstStyle>
          <a:p>
            <a:fld id="{8CBE039D-30DA-404B-BD3C-93D4C7E7EB19}" type="slidenum">
              <a:rPr kumimoji="1" lang="ja-JP" altLang="en-US" smtClean="0"/>
              <a:pPr/>
              <a:t>‹#›</a:t>
            </a:fld>
            <a:endParaRPr kumimoji="1" lang="ja-JP" altLang="en-US"/>
          </a:p>
        </p:txBody>
      </p:sp>
    </p:spTree>
    <p:extLst>
      <p:ext uri="{BB962C8B-B14F-4D97-AF65-F5344CB8AC3E}">
        <p14:creationId xmlns:p14="http://schemas.microsoft.com/office/powerpoint/2010/main" val="27655056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914400" rtl="0" eaLnBrk="1" latinLnBrk="0" hangingPunct="1">
        <a:lnSpc>
          <a:spcPct val="90000"/>
        </a:lnSpc>
        <a:spcBef>
          <a:spcPct val="0"/>
        </a:spcBef>
        <a:buNone/>
        <a:defRPr kumimoji="1" sz="3600" kern="1200">
          <a:solidFill>
            <a:schemeClr val="bg1"/>
          </a:solidFill>
          <a:latin typeface="メイリオ" panose="020B0604030504040204" pitchFamily="50" charset="-128"/>
          <a:ea typeface="メイリオ"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2.xml"/><Relationship Id="rId5" Type="http://schemas.openxmlformats.org/officeDocument/2006/relationships/hyperlink" Target="https://youtu.be/YEj_nGIv_qI" TargetMode="Externa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5.emf"/><Relationship Id="rId4" Type="http://schemas.openxmlformats.org/officeDocument/2006/relationships/hyperlink" Target="https://youtu.be/NerJZqpzo2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5.emf"/><Relationship Id="rId4" Type="http://schemas.openxmlformats.org/officeDocument/2006/relationships/hyperlink" Target="https://youtu.be/NerJZqpzo2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1.xml"/><Relationship Id="rId5" Type="http://schemas.openxmlformats.org/officeDocument/2006/relationships/hyperlink" Target="https://youtu.be/YEj_nGIv_qI" TargetMode="Externa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a:extLst>
              <a:ext uri="{FF2B5EF4-FFF2-40B4-BE49-F238E27FC236}">
                <a16:creationId xmlns:a16="http://schemas.microsoft.com/office/drawing/2014/main" id="{1A47F9D7-5B8F-3148-8DE6-C74A6901C414}"/>
              </a:ext>
            </a:extLst>
          </p:cNvPr>
          <p:cNvSpPr txBox="1"/>
          <p:nvPr/>
        </p:nvSpPr>
        <p:spPr>
          <a:xfrm>
            <a:off x="1425982" y="1769432"/>
            <a:ext cx="6292036" cy="502702"/>
          </a:xfrm>
          <a:prstGeom prst="rect">
            <a:avLst/>
          </a:prstGeom>
          <a:noFill/>
        </p:spPr>
        <p:txBody>
          <a:bodyPr wrap="square" rtlCol="0">
            <a:spAutoFit/>
          </a:bodyPr>
          <a:lstStyle/>
          <a:p>
            <a:pPr algn="ctr">
              <a:lnSpc>
                <a:spcPts val="3160"/>
              </a:lnSpc>
            </a:pPr>
            <a:r>
              <a:rPr lang="ja-JP" altLang="en-US" sz="2400">
                <a:solidFill>
                  <a:schemeClr val="accent1"/>
                </a:solidFill>
                <a:latin typeface="Meiryo" panose="020B0604030504040204" pitchFamily="34" charset="-128"/>
                <a:ea typeface="Meiryo" panose="020B0604030504040204" pitchFamily="34" charset="-128"/>
              </a:rPr>
              <a:t>「もうけの花道」動画研修教材サンプル</a:t>
            </a:r>
          </a:p>
        </p:txBody>
      </p:sp>
      <p:sp>
        <p:nvSpPr>
          <p:cNvPr id="19" name="テキスト ボックス 18">
            <a:extLst>
              <a:ext uri="{FF2B5EF4-FFF2-40B4-BE49-F238E27FC236}">
                <a16:creationId xmlns:a16="http://schemas.microsoft.com/office/drawing/2014/main" id="{E749F7EC-9002-2843-BA5C-4B25B35BB8BA}"/>
              </a:ext>
            </a:extLst>
          </p:cNvPr>
          <p:cNvSpPr txBox="1"/>
          <p:nvPr/>
        </p:nvSpPr>
        <p:spPr>
          <a:xfrm>
            <a:off x="1834738" y="2633677"/>
            <a:ext cx="5474525" cy="1528624"/>
          </a:xfrm>
          <a:prstGeom prst="rect">
            <a:avLst/>
          </a:prstGeom>
          <a:noFill/>
        </p:spPr>
        <p:txBody>
          <a:bodyPr wrap="square" rtlCol="0">
            <a:spAutoFit/>
          </a:bodyPr>
          <a:lstStyle/>
          <a:p>
            <a:pPr>
              <a:lnSpc>
                <a:spcPts val="1560"/>
              </a:lnSpc>
            </a:pPr>
            <a:r>
              <a:rPr lang="ja-JP" altLang="en-US" sz="1200">
                <a:solidFill>
                  <a:schemeClr val="tx1">
                    <a:lumMod val="75000"/>
                    <a:lumOff val="25000"/>
                  </a:schemeClr>
                </a:solidFill>
                <a:latin typeface="Meiryo" panose="020B0604030504040204" pitchFamily="34" charset="-128"/>
                <a:ea typeface="Meiryo" panose="020B0604030504040204" pitchFamily="34" charset="-128"/>
              </a:rPr>
              <a:t>■使用上の注意■</a:t>
            </a:r>
          </a:p>
          <a:p>
            <a:pPr>
              <a:lnSpc>
                <a:spcPts val="1560"/>
              </a:lnSpc>
            </a:pPr>
            <a:r>
              <a:rPr lang="ja-JP" altLang="en-US" sz="1200">
                <a:solidFill>
                  <a:schemeClr val="tx1">
                    <a:lumMod val="75000"/>
                    <a:lumOff val="25000"/>
                  </a:schemeClr>
                </a:solidFill>
                <a:latin typeface="Meiryo" panose="020B0604030504040204" pitchFamily="34" charset="-128"/>
                <a:ea typeface="Meiryo" panose="020B0604030504040204" pitchFamily="34" charset="-128"/>
              </a:rPr>
              <a:t>本教材サンプルは「知財の重要性の理解と新しい価値創造への動機付け」を目的とするものです。</a:t>
            </a:r>
          </a:p>
          <a:p>
            <a:pPr>
              <a:lnSpc>
                <a:spcPts val="1560"/>
              </a:lnSpc>
            </a:pPr>
            <a:r>
              <a:rPr lang="ja-JP" altLang="en-US" sz="1200">
                <a:solidFill>
                  <a:schemeClr val="tx1">
                    <a:lumMod val="75000"/>
                    <a:lumOff val="25000"/>
                  </a:schemeClr>
                </a:solidFill>
                <a:latin typeface="Meiryo" panose="020B0604030504040204" pitchFamily="34" charset="-128"/>
                <a:ea typeface="Meiryo" panose="020B0604030504040204" pitchFamily="34" charset="-128"/>
              </a:rPr>
              <a:t>ノートに各スライドのポイントを記述してあります。</a:t>
            </a:r>
          </a:p>
          <a:p>
            <a:pPr>
              <a:lnSpc>
                <a:spcPts val="1560"/>
              </a:lnSpc>
            </a:pPr>
            <a:r>
              <a:rPr lang="ja-JP" altLang="en-US" sz="1200">
                <a:solidFill>
                  <a:schemeClr val="tx1">
                    <a:lumMod val="75000"/>
                    <a:lumOff val="25000"/>
                  </a:schemeClr>
                </a:solidFill>
                <a:latin typeface="Meiryo" panose="020B0604030504040204" pitchFamily="34" charset="-128"/>
                <a:ea typeface="Meiryo" panose="020B0604030504040204" pitchFamily="34" charset="-128"/>
              </a:rPr>
              <a:t>本教材サンプルの複製、改変は自由です。</a:t>
            </a:r>
          </a:p>
          <a:p>
            <a:pPr>
              <a:lnSpc>
                <a:spcPts val="1560"/>
              </a:lnSpc>
            </a:pPr>
            <a:r>
              <a:rPr lang="ja-JP" altLang="en-US" sz="1200">
                <a:solidFill>
                  <a:schemeClr val="tx1">
                    <a:lumMod val="75000"/>
                    <a:lumOff val="25000"/>
                  </a:schemeClr>
                </a:solidFill>
                <a:latin typeface="Meiryo" panose="020B0604030504040204" pitchFamily="34" charset="-128"/>
                <a:ea typeface="Meiryo" panose="020B0604030504040204" pitchFamily="34" charset="-128"/>
              </a:rPr>
              <a:t>各素材の出所表示および著作者表示は必ず行ってください。</a:t>
            </a:r>
          </a:p>
          <a:p>
            <a:pPr>
              <a:lnSpc>
                <a:spcPts val="1560"/>
              </a:lnSpc>
            </a:pPr>
            <a:endParaRPr lang="ja-JP" altLang="en-US" sz="1200">
              <a:solidFill>
                <a:schemeClr val="tx1">
                  <a:lumMod val="75000"/>
                  <a:lumOff val="25000"/>
                </a:schemeClr>
              </a:solidFill>
              <a:latin typeface="Meiryo" panose="020B0604030504040204" pitchFamily="34" charset="-128"/>
              <a:ea typeface="Meiryo" panose="020B0604030504040204" pitchFamily="34" charset="-128"/>
            </a:endParaRPr>
          </a:p>
        </p:txBody>
      </p:sp>
      <p:pic>
        <p:nvPicPr>
          <p:cNvPr id="25" name="図 24">
            <a:extLst>
              <a:ext uri="{FF2B5EF4-FFF2-40B4-BE49-F238E27FC236}">
                <a16:creationId xmlns:a16="http://schemas.microsoft.com/office/drawing/2014/main" id="{029CCFFB-3712-2A48-998B-674168104A0F}"/>
              </a:ext>
            </a:extLst>
          </p:cNvPr>
          <p:cNvPicPr>
            <a:picLocks noChangeAspect="1"/>
          </p:cNvPicPr>
          <p:nvPr/>
        </p:nvPicPr>
        <p:blipFill rotWithShape="1">
          <a:blip r:embed="rId3"/>
          <a:srcRect r="6631" b="7337"/>
          <a:stretch/>
        </p:blipFill>
        <p:spPr>
          <a:xfrm>
            <a:off x="-1" y="4227617"/>
            <a:ext cx="9144001" cy="2630384"/>
          </a:xfrm>
          <a:prstGeom prst="rect">
            <a:avLst/>
          </a:prstGeom>
        </p:spPr>
      </p:pic>
      <p:sp>
        <p:nvSpPr>
          <p:cNvPr id="5" name="テキスト ボックス 4">
            <a:extLst>
              <a:ext uri="{FF2B5EF4-FFF2-40B4-BE49-F238E27FC236}">
                <a16:creationId xmlns:a16="http://schemas.microsoft.com/office/drawing/2014/main" id="{06A50D8C-1EE2-41A1-8775-B1276EE42013}"/>
              </a:ext>
            </a:extLst>
          </p:cNvPr>
          <p:cNvSpPr txBox="1"/>
          <p:nvPr/>
        </p:nvSpPr>
        <p:spPr>
          <a:xfrm>
            <a:off x="0" y="6392827"/>
            <a:ext cx="1570617" cy="357790"/>
          </a:xfrm>
          <a:prstGeom prst="rect">
            <a:avLst/>
          </a:prstGeom>
          <a:noFill/>
        </p:spPr>
        <p:txBody>
          <a:bodyPr wrap="square" rtlCol="0">
            <a:spAutoFit/>
          </a:bodyPr>
          <a:lstStyle/>
          <a:p>
            <a:pPr>
              <a:lnSpc>
                <a:spcPts val="2160"/>
              </a:lnSpc>
            </a:pPr>
            <a:r>
              <a:rPr lang="ja-JP" altLang="en-US" sz="1400" dirty="0">
                <a:solidFill>
                  <a:schemeClr val="bg1"/>
                </a:solidFill>
                <a:latin typeface="Meiryo" panose="020B0604030504040204" pitchFamily="34" charset="-128"/>
                <a:ea typeface="Meiryo" panose="020B0604030504040204" pitchFamily="34" charset="-128"/>
              </a:rPr>
              <a:t>令和２年度作成</a:t>
            </a:r>
            <a:endParaRPr kumimoji="1" lang="ja-JP" altLang="en-US" sz="1400" dirty="0">
              <a:solidFill>
                <a:schemeClr val="bg1"/>
              </a:solidFill>
              <a:latin typeface="Meiryo" panose="020B0604030504040204" pitchFamily="34" charset="-128"/>
              <a:ea typeface="Meiryo" panose="020B0604030504040204" pitchFamily="34" charset="-128"/>
            </a:endParaRPr>
          </a:p>
        </p:txBody>
      </p:sp>
      <p:sp>
        <p:nvSpPr>
          <p:cNvPr id="6" name="テキスト ボックス 5">
            <a:extLst>
              <a:ext uri="{FF2B5EF4-FFF2-40B4-BE49-F238E27FC236}">
                <a16:creationId xmlns:a16="http://schemas.microsoft.com/office/drawing/2014/main" id="{6CFEB25D-47AA-42DF-9F8B-6E870A7F89B6}"/>
              </a:ext>
            </a:extLst>
          </p:cNvPr>
          <p:cNvSpPr txBox="1"/>
          <p:nvPr/>
        </p:nvSpPr>
        <p:spPr>
          <a:xfrm>
            <a:off x="2335594" y="6414628"/>
            <a:ext cx="6808406" cy="335989"/>
          </a:xfrm>
          <a:prstGeom prst="rect">
            <a:avLst/>
          </a:prstGeom>
          <a:noFill/>
        </p:spPr>
        <p:txBody>
          <a:bodyPr wrap="square" rtlCol="0">
            <a:spAutoFit/>
          </a:bodyPr>
          <a:lstStyle/>
          <a:p>
            <a:pPr algn="r">
              <a:lnSpc>
                <a:spcPts val="1860"/>
              </a:lnSpc>
            </a:pPr>
            <a:r>
              <a:rPr lang="zh-TW" altLang="en-US" sz="1400" dirty="0">
                <a:solidFill>
                  <a:schemeClr val="bg1"/>
                </a:solidFill>
                <a:latin typeface="メイリオ" panose="020B0604030504040204" pitchFamily="50" charset="-128"/>
                <a:ea typeface="メイリオ" panose="020B0604030504040204" pitchFamily="50" charset="-128"/>
              </a:rPr>
              <a:t>経済産業省　中国経済産業局  地域経済部　産業技術連携課　知的財産室</a:t>
            </a:r>
            <a:endParaRPr kumimoji="1" lang="ja-JP" altLang="en-US" sz="1400" dirty="0">
              <a:solidFill>
                <a:schemeClr val="bg1"/>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098954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2">
            <a:extLst>
              <a:ext uri="{FF2B5EF4-FFF2-40B4-BE49-F238E27FC236}">
                <a16:creationId xmlns:a16="http://schemas.microsoft.com/office/drawing/2014/main" id="{6888CE28-80B5-624A-B888-733F5FA876B1}"/>
              </a:ext>
            </a:extLst>
          </p:cNvPr>
          <p:cNvSpPr>
            <a:spLocks noChangeArrowheads="1"/>
          </p:cNvSpPr>
          <p:nvPr/>
        </p:nvSpPr>
        <p:spPr bwMode="auto">
          <a:xfrm>
            <a:off x="549795" y="3340283"/>
            <a:ext cx="8224248" cy="3243397"/>
          </a:xfrm>
          <a:prstGeom prst="roundRect">
            <a:avLst>
              <a:gd name="adj" fmla="val 7246"/>
            </a:avLst>
          </a:prstGeom>
          <a:solidFill>
            <a:schemeClr val="accent5">
              <a:lumMod val="20000"/>
              <a:lumOff val="80000"/>
              <a:alpha val="54901"/>
            </a:schemeClr>
          </a:solidFill>
          <a:ln w="9525" algn="ctr">
            <a:solidFill>
              <a:schemeClr val="bg1"/>
            </a:solidFill>
            <a:round/>
            <a:headEnd/>
            <a:tailEnd/>
          </a:ln>
        </p:spPr>
        <p:txBody>
          <a:bodyPr wrap="none" anchor="ctr"/>
          <a:lstStyle>
            <a:lvl1pPr eaLnBrk="0" hangingPunct="0">
              <a:defRPr kumimoji="1" sz="12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12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12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12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FB268A7A-7C7F-AC4D-80E2-A796278B98E1}"/>
              </a:ext>
            </a:extLst>
          </p:cNvPr>
          <p:cNvSpPr txBox="1"/>
          <p:nvPr/>
        </p:nvSpPr>
        <p:spPr>
          <a:xfrm>
            <a:off x="284753" y="197515"/>
            <a:ext cx="7690847" cy="433196"/>
          </a:xfrm>
          <a:prstGeom prst="rect">
            <a:avLst/>
          </a:prstGeom>
          <a:noFill/>
        </p:spPr>
        <p:txBody>
          <a:bodyPr wrap="square" rtlCol="0">
            <a:spAutoFit/>
          </a:bodyPr>
          <a:lstStyle/>
          <a:p>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事例②</a:t>
            </a:r>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知財で海外進出に成功！注目の環境ビジネス</a:t>
            </a:r>
          </a:p>
        </p:txBody>
      </p:sp>
      <p:pic>
        <p:nvPicPr>
          <p:cNvPr id="9" name="図 8">
            <a:extLst>
              <a:ext uri="{FF2B5EF4-FFF2-40B4-BE49-F238E27FC236}">
                <a16:creationId xmlns:a16="http://schemas.microsoft.com/office/drawing/2014/main" id="{25CC5FEE-96D9-E248-86A3-A557CDA390AD}"/>
              </a:ext>
            </a:extLst>
          </p:cNvPr>
          <p:cNvPicPr>
            <a:picLocks noChangeAspect="1"/>
          </p:cNvPicPr>
          <p:nvPr/>
        </p:nvPicPr>
        <p:blipFill>
          <a:blip r:embed="rId4"/>
          <a:stretch>
            <a:fillRect/>
          </a:stretch>
        </p:blipFill>
        <p:spPr>
          <a:xfrm>
            <a:off x="497815" y="958808"/>
            <a:ext cx="8148370" cy="1878815"/>
          </a:xfrm>
          <a:prstGeom prst="rect">
            <a:avLst/>
          </a:prstGeom>
        </p:spPr>
      </p:pic>
      <p:sp>
        <p:nvSpPr>
          <p:cNvPr id="16" name="テキスト ボックス 15">
            <a:extLst>
              <a:ext uri="{FF2B5EF4-FFF2-40B4-BE49-F238E27FC236}">
                <a16:creationId xmlns:a16="http://schemas.microsoft.com/office/drawing/2014/main" id="{A62A6908-3183-F347-B034-795DE96CB0F1}"/>
              </a:ext>
            </a:extLst>
          </p:cNvPr>
          <p:cNvSpPr txBox="1"/>
          <p:nvPr/>
        </p:nvSpPr>
        <p:spPr>
          <a:xfrm>
            <a:off x="1010468" y="4670068"/>
            <a:ext cx="7447731" cy="374461"/>
          </a:xfrm>
          <a:prstGeom prst="rect">
            <a:avLst/>
          </a:prstGeom>
          <a:noFill/>
        </p:spPr>
        <p:txBody>
          <a:bodyPr wrap="square" rtlCol="0" anchor="t" anchorCtr="0">
            <a:spAutoFit/>
          </a:bodyPr>
          <a:lstStyle/>
          <a:p>
            <a:pPr>
              <a:lnSpc>
                <a:spcPts val="2200"/>
              </a:lnSpc>
            </a:pP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②</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事業環境の仮説</a:t>
            </a:r>
            <a:endPar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C8454FFD-C8E1-3245-88EC-3260F42F1D0C}"/>
              </a:ext>
            </a:extLst>
          </p:cNvPr>
          <p:cNvSpPr txBox="1"/>
          <p:nvPr/>
        </p:nvSpPr>
        <p:spPr>
          <a:xfrm>
            <a:off x="1010468" y="5461231"/>
            <a:ext cx="7447731" cy="374461"/>
          </a:xfrm>
          <a:prstGeom prst="rect">
            <a:avLst/>
          </a:prstGeom>
          <a:noFill/>
        </p:spPr>
        <p:txBody>
          <a:bodyPr wrap="square" rtlCol="0" anchor="t" anchorCtr="0">
            <a:spAutoFit/>
          </a:bodyPr>
          <a:lstStyle/>
          <a:p>
            <a:pPr>
              <a:lnSpc>
                <a:spcPts val="2200"/>
              </a:lnSpc>
            </a:pP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③</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ビジネスモデル⨍</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(X)</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の構想</a:t>
            </a:r>
            <a:endPar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8C0E072A-C2B2-5B44-8B7E-168F25D455BE}"/>
              </a:ext>
            </a:extLst>
          </p:cNvPr>
          <p:cNvSpPr txBox="1"/>
          <p:nvPr/>
        </p:nvSpPr>
        <p:spPr>
          <a:xfrm>
            <a:off x="1010468" y="4987568"/>
            <a:ext cx="7447731" cy="374461"/>
          </a:xfrm>
          <a:prstGeom prst="rect">
            <a:avLst/>
          </a:prstGeom>
          <a:noFill/>
        </p:spPr>
        <p:txBody>
          <a:bodyPr wrap="square" rtlCol="0" anchor="t" anchorCtr="0">
            <a:spAutoFit/>
          </a:bodyPr>
          <a:lstStyle/>
          <a:p>
            <a:pPr>
              <a:lnSpc>
                <a:spcPts val="2200"/>
              </a:lnSpc>
            </a:pPr>
            <a:r>
              <a:rPr lang="ja-JP" altLang="en-US" sz="1600" b="1">
                <a:solidFill>
                  <a:srgbClr val="0070C0"/>
                </a:solidFill>
                <a:latin typeface="メイリオ" panose="020B0604030504040204" pitchFamily="50" charset="-128"/>
                <a:ea typeface="メイリオ" panose="020B0604030504040204" pitchFamily="50" charset="-128"/>
              </a:rPr>
              <a:t>取引先企業の海外進出、日本政府の</a:t>
            </a:r>
            <a:r>
              <a:rPr lang="en" altLang="ja-JP" sz="1600" b="1" dirty="0">
                <a:solidFill>
                  <a:srgbClr val="0070C0"/>
                </a:solidFill>
                <a:latin typeface="メイリオ" panose="020B0604030504040204" pitchFamily="50" charset="-128"/>
                <a:ea typeface="メイリオ" panose="020B0604030504040204" pitchFamily="50" charset="-128"/>
              </a:rPr>
              <a:t>BOP</a:t>
            </a:r>
            <a:r>
              <a:rPr lang="ja-JP" altLang="en-US" sz="1600" b="1">
                <a:solidFill>
                  <a:srgbClr val="0070C0"/>
                </a:solidFill>
                <a:latin typeface="メイリオ" panose="020B0604030504040204" pitchFamily="50" charset="-128"/>
                <a:ea typeface="メイリオ" panose="020B0604030504040204" pitchFamily="50" charset="-128"/>
              </a:rPr>
              <a:t>事業</a:t>
            </a:r>
            <a:endParaRPr lang="en-US" altLang="ja-JP" sz="1600" b="1" dirty="0">
              <a:solidFill>
                <a:srgbClr val="0070C0"/>
              </a:solidFill>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5934AF86-E0EB-BD49-8EF2-D2990E5C1B00}"/>
              </a:ext>
            </a:extLst>
          </p:cNvPr>
          <p:cNvSpPr txBox="1"/>
          <p:nvPr/>
        </p:nvSpPr>
        <p:spPr>
          <a:xfrm>
            <a:off x="1010468" y="5778731"/>
            <a:ext cx="7447731" cy="656590"/>
          </a:xfrm>
          <a:prstGeom prst="rect">
            <a:avLst/>
          </a:prstGeom>
          <a:noFill/>
        </p:spPr>
        <p:txBody>
          <a:bodyPr wrap="square" rtlCol="0" anchor="t" anchorCtr="0">
            <a:spAutoFit/>
          </a:bodyPr>
          <a:lstStyle/>
          <a:p>
            <a:pPr>
              <a:lnSpc>
                <a:spcPts val="2200"/>
              </a:lnSpc>
            </a:pPr>
            <a:r>
              <a:rPr lang="ja-JP" altLang="en-US" sz="1600" b="1">
                <a:solidFill>
                  <a:srgbClr val="0070C0"/>
                </a:solidFill>
                <a:latin typeface="メイリオ" panose="020B0604030504040204" pitchFamily="50" charset="-128"/>
                <a:ea typeface="メイリオ" panose="020B0604030504040204" pitchFamily="50" charset="-128"/>
              </a:rPr>
              <a:t>進出先地域に利益をもたらす有償トイレ設置</a:t>
            </a:r>
          </a:p>
          <a:p>
            <a:pPr>
              <a:lnSpc>
                <a:spcPts val="2200"/>
              </a:lnSpc>
            </a:pPr>
            <a:r>
              <a:rPr lang="ja-JP" altLang="en-US" sz="1600" b="1">
                <a:solidFill>
                  <a:srgbClr val="0070C0"/>
                </a:solidFill>
                <a:latin typeface="メイリオ" panose="020B0604030504040204" pitchFamily="50" charset="-128"/>
                <a:ea typeface="メイリオ" panose="020B0604030504040204" pitchFamily="50" charset="-128"/>
              </a:rPr>
              <a:t>アクアメイト実績を基にした水質浄化コンサルティング　など</a:t>
            </a:r>
            <a:endParaRPr lang="en-US" altLang="ja-JP" sz="1600" b="1" dirty="0">
              <a:solidFill>
                <a:srgbClr val="0070C0"/>
              </a:solidFill>
              <a:latin typeface="メイリオ" panose="020B0604030504040204" pitchFamily="50" charset="-128"/>
              <a:ea typeface="メイリオ" panose="020B0604030504040204" pitchFamily="50" charset="-128"/>
            </a:endParaRPr>
          </a:p>
        </p:txBody>
      </p:sp>
      <p:grpSp>
        <p:nvGrpSpPr>
          <p:cNvPr id="17" name="グループ化 16">
            <a:extLst>
              <a:ext uri="{FF2B5EF4-FFF2-40B4-BE49-F238E27FC236}">
                <a16:creationId xmlns:a16="http://schemas.microsoft.com/office/drawing/2014/main" id="{B98973F6-6E77-0D41-9800-5D39CCEC66DD}"/>
              </a:ext>
            </a:extLst>
          </p:cNvPr>
          <p:cNvGrpSpPr/>
          <p:nvPr/>
        </p:nvGrpSpPr>
        <p:grpSpPr>
          <a:xfrm>
            <a:off x="473305" y="2937229"/>
            <a:ext cx="4946457" cy="318837"/>
            <a:chOff x="473305" y="3104215"/>
            <a:chExt cx="4946457" cy="318837"/>
          </a:xfrm>
        </p:grpSpPr>
        <p:sp>
          <p:nvSpPr>
            <p:cNvPr id="19" name="正方形/長方形 18">
              <a:extLst>
                <a:ext uri="{FF2B5EF4-FFF2-40B4-BE49-F238E27FC236}">
                  <a16:creationId xmlns:a16="http://schemas.microsoft.com/office/drawing/2014/main" id="{03AD6DE6-043B-584B-8995-C5909D766120}"/>
                </a:ext>
              </a:extLst>
            </p:cNvPr>
            <p:cNvSpPr/>
            <p:nvPr/>
          </p:nvSpPr>
          <p:spPr>
            <a:xfrm>
              <a:off x="473305" y="3146053"/>
              <a:ext cx="2485652" cy="276999"/>
            </a:xfrm>
            <a:prstGeom prst="rect">
              <a:avLst/>
            </a:prstGeom>
          </p:spPr>
          <p:txBody>
            <a:bodyPr wrap="square">
              <a:spAutoFit/>
            </a:bodyPr>
            <a:lstStyle/>
            <a:p>
              <a:r>
                <a:rPr kumimoji="1" lang="ja-JP" altLang="en-US" sz="1100" dirty="0">
                  <a:latin typeface="メイリオ" panose="020B0604030504040204" pitchFamily="50" charset="-128"/>
                  <a:ea typeface="メイリオ" panose="020B0604030504040204" pitchFamily="50" charset="-128"/>
                </a:rPr>
                <a:t>引用元：もうけの花道</a:t>
              </a:r>
              <a:r>
                <a:rPr kumimoji="1" lang="ja-JP" altLang="en-US" sz="1100">
                  <a:latin typeface="メイリオ" panose="020B0604030504040204" pitchFamily="50" charset="-128"/>
                  <a:ea typeface="メイリオ" panose="020B0604030504040204" pitchFamily="50" charset="-128"/>
                </a:rPr>
                <a:t>テキスト　</a:t>
              </a:r>
              <a:endParaRPr lang="ja-JP" altLang="en-US" sz="1100" dirty="0">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F322CDE8-3734-7646-A710-A1FF46111BAB}"/>
                </a:ext>
              </a:extLst>
            </p:cNvPr>
            <p:cNvSpPr/>
            <p:nvPr/>
          </p:nvSpPr>
          <p:spPr>
            <a:xfrm>
              <a:off x="2543691" y="3104215"/>
              <a:ext cx="2876071" cy="261610"/>
            </a:xfrm>
            <a:prstGeom prst="rect">
              <a:avLst/>
            </a:prstGeom>
          </p:spPr>
          <p:txBody>
            <a:bodyPr wrap="square">
              <a:spAutoFit/>
            </a:bodyPr>
            <a:lstStyle/>
            <a:p>
              <a:r>
                <a:rPr lang="en-US" altLang="ja-JP" sz="1100" dirty="0">
                  <a:hlinkClick r:id="rId5"/>
                </a:rPr>
                <a:t>https://youtu.be/YEj_nGIv_qI</a:t>
              </a:r>
              <a:endParaRPr lang="ja-JP" altLang="en-US" sz="1100" dirty="0"/>
            </a:p>
          </p:txBody>
        </p:sp>
      </p:grpSp>
      <p:sp>
        <p:nvSpPr>
          <p:cNvPr id="24" name="テキスト ボックス 23">
            <a:extLst>
              <a:ext uri="{FF2B5EF4-FFF2-40B4-BE49-F238E27FC236}">
                <a16:creationId xmlns:a16="http://schemas.microsoft.com/office/drawing/2014/main" id="{8CF9FCEA-C5C6-FC4A-BAF1-9D2A483DDFE0}"/>
              </a:ext>
            </a:extLst>
          </p:cNvPr>
          <p:cNvSpPr txBox="1"/>
          <p:nvPr/>
        </p:nvSpPr>
        <p:spPr>
          <a:xfrm>
            <a:off x="1010468" y="3571495"/>
            <a:ext cx="7447731" cy="374461"/>
          </a:xfrm>
          <a:prstGeom prst="rect">
            <a:avLst/>
          </a:prstGeom>
          <a:noFill/>
        </p:spPr>
        <p:txBody>
          <a:bodyPr wrap="square" rtlCol="0" anchor="t" anchorCtr="0">
            <a:spAutoFit/>
          </a:bodyPr>
          <a:lstStyle/>
          <a:p>
            <a:pPr>
              <a:lnSpc>
                <a:spcPts val="2200"/>
              </a:lnSpc>
            </a:pP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①</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強み・弱み</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(X)</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の分析</a:t>
            </a:r>
            <a:endPar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12312465-A018-EB4D-8592-7370AA803102}"/>
              </a:ext>
            </a:extLst>
          </p:cNvPr>
          <p:cNvSpPr txBox="1"/>
          <p:nvPr/>
        </p:nvSpPr>
        <p:spPr>
          <a:xfrm>
            <a:off x="1010468" y="3861108"/>
            <a:ext cx="7447731" cy="670055"/>
          </a:xfrm>
          <a:prstGeom prst="rect">
            <a:avLst/>
          </a:prstGeom>
          <a:noFill/>
        </p:spPr>
        <p:txBody>
          <a:bodyPr wrap="square" rtlCol="0" anchor="t" anchorCtr="0">
            <a:spAutoFit/>
          </a:bodyPr>
          <a:lstStyle/>
          <a:p>
            <a:pPr>
              <a:lnSpc>
                <a:spcPts val="23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（強み）</a:t>
            </a:r>
            <a:r>
              <a:rPr kumimoji="1" lang="ja-JP" altLang="en-US" sz="1600" b="1">
                <a:solidFill>
                  <a:srgbClr val="0070C0"/>
                </a:solidFill>
                <a:latin typeface="メイリオ" panose="020B0604030504040204" pitchFamily="50" charset="-128"/>
                <a:ea typeface="メイリオ" panose="020B0604030504040204" pitchFamily="50" charset="-128"/>
              </a:rPr>
              <a:t>土木設計および施工のノウハウ、汚水の浄化技術</a:t>
            </a:r>
            <a:r>
              <a:rPr kumimoji="1" lang="en-US" altLang="ja-JP" sz="1600" b="1" dirty="0">
                <a:solidFill>
                  <a:srgbClr val="0070C0"/>
                </a:solidFill>
                <a:latin typeface="メイリオ" panose="020B0604030504040204" pitchFamily="50" charset="-128"/>
                <a:ea typeface="メイリオ" panose="020B0604030504040204" pitchFamily="50" charset="-128"/>
              </a:rPr>
              <a:t>(</a:t>
            </a:r>
            <a:r>
              <a:rPr kumimoji="1" lang="ja-JP" altLang="en-US" sz="1600" b="1">
                <a:solidFill>
                  <a:srgbClr val="0070C0"/>
                </a:solidFill>
                <a:latin typeface="メイリオ" panose="020B0604030504040204" pitchFamily="50" charset="-128"/>
                <a:ea typeface="メイリオ" panose="020B0604030504040204" pitchFamily="50" charset="-128"/>
              </a:rPr>
              <a:t>特許取得</a:t>
            </a:r>
            <a:r>
              <a:rPr kumimoji="1" lang="en-US" altLang="ja-JP" sz="1600" b="1" dirty="0">
                <a:solidFill>
                  <a:srgbClr val="0070C0"/>
                </a:solidFill>
                <a:latin typeface="メイリオ" panose="020B0604030504040204" pitchFamily="50" charset="-128"/>
                <a:ea typeface="メイリオ" panose="020B0604030504040204" pitchFamily="50" charset="-128"/>
              </a:rPr>
              <a:t>)</a:t>
            </a:r>
            <a:endParaRPr kumimoji="1" lang="ja-JP" altLang="en-US" sz="1600" b="1">
              <a:solidFill>
                <a:srgbClr val="0070C0"/>
              </a:solidFill>
              <a:latin typeface="メイリオ" panose="020B0604030504040204" pitchFamily="50" charset="-128"/>
              <a:ea typeface="メイリオ" panose="020B0604030504040204" pitchFamily="50" charset="-128"/>
            </a:endParaRPr>
          </a:p>
          <a:p>
            <a:pPr>
              <a:lnSpc>
                <a:spcPts val="23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（弱み）</a:t>
            </a:r>
            <a:r>
              <a:rPr kumimoji="1" lang="ja-JP" altLang="en-US" sz="1600" b="1">
                <a:solidFill>
                  <a:srgbClr val="0070C0"/>
                </a:solidFill>
                <a:latin typeface="メイリオ" panose="020B0604030504040204" pitchFamily="50" charset="-128"/>
                <a:ea typeface="メイリオ" panose="020B0604030504040204" pitchFamily="50" charset="-128"/>
              </a:rPr>
              <a:t>海外での施工実績なし、資金調達力</a:t>
            </a:r>
          </a:p>
        </p:txBody>
      </p:sp>
    </p:spTree>
    <p:custDataLst>
      <p:tags r:id="rId1"/>
    </p:custDataLst>
    <p:extLst>
      <p:ext uri="{BB962C8B-B14F-4D97-AF65-F5344CB8AC3E}">
        <p14:creationId xmlns:p14="http://schemas.microsoft.com/office/powerpoint/2010/main" val="1389612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グラフィックス 9" descr="グラフとメモ用紙パッドと鉛筆">
            <a:extLst>
              <a:ext uri="{FF2B5EF4-FFF2-40B4-BE49-F238E27FC236}">
                <a16:creationId xmlns:a16="http://schemas.microsoft.com/office/drawing/2014/main" id="{411D6E24-CBB6-4715-8FC0-B69ECE08D3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97776" y="587132"/>
            <a:ext cx="2841868" cy="2841868"/>
          </a:xfrm>
          <a:prstGeom prst="rect">
            <a:avLst/>
          </a:prstGeom>
        </p:spPr>
      </p:pic>
      <p:pic>
        <p:nvPicPr>
          <p:cNvPr id="8" name="グラフィックス 7" descr="電球">
            <a:extLst>
              <a:ext uri="{FF2B5EF4-FFF2-40B4-BE49-F238E27FC236}">
                <a16:creationId xmlns:a16="http://schemas.microsoft.com/office/drawing/2014/main" id="{133D6A54-BF2A-4C30-9D6B-451111B4954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418080" y="342285"/>
            <a:ext cx="1904748" cy="1904748"/>
          </a:xfrm>
          <a:prstGeom prst="rect">
            <a:avLst/>
          </a:prstGeom>
        </p:spPr>
      </p:pic>
      <p:sp>
        <p:nvSpPr>
          <p:cNvPr id="7" name="テキスト ボックス 6">
            <a:extLst>
              <a:ext uri="{FF2B5EF4-FFF2-40B4-BE49-F238E27FC236}">
                <a16:creationId xmlns:a16="http://schemas.microsoft.com/office/drawing/2014/main" id="{EE86367B-7E74-E946-8CF2-4030066105CD}"/>
              </a:ext>
            </a:extLst>
          </p:cNvPr>
          <p:cNvSpPr txBox="1"/>
          <p:nvPr/>
        </p:nvSpPr>
        <p:spPr>
          <a:xfrm>
            <a:off x="284753" y="197515"/>
            <a:ext cx="7690847" cy="433196"/>
          </a:xfrm>
          <a:prstGeom prst="rect">
            <a:avLst/>
          </a:prstGeom>
          <a:noFill/>
        </p:spPr>
        <p:txBody>
          <a:bodyPr wrap="square" rtlCol="0">
            <a:spAutoFit/>
          </a:bodyPr>
          <a:lstStyle/>
          <a:p>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事例②</a:t>
            </a:r>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発展課題</a:t>
            </a:r>
          </a:p>
        </p:txBody>
      </p:sp>
      <p:sp>
        <p:nvSpPr>
          <p:cNvPr id="9" name="正方形/長方形 8">
            <a:extLst>
              <a:ext uri="{FF2B5EF4-FFF2-40B4-BE49-F238E27FC236}">
                <a16:creationId xmlns:a16="http://schemas.microsoft.com/office/drawing/2014/main" id="{8824A60B-A967-5945-BC89-A4767485E602}"/>
              </a:ext>
            </a:extLst>
          </p:cNvPr>
          <p:cNvSpPr/>
          <p:nvPr/>
        </p:nvSpPr>
        <p:spPr>
          <a:xfrm>
            <a:off x="1434766" y="3429000"/>
            <a:ext cx="6852500" cy="54844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rgbClr val="0071BC"/>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6FA9825E-45C7-8944-8E7B-DA1A0258CF30}"/>
              </a:ext>
            </a:extLst>
          </p:cNvPr>
          <p:cNvSpPr txBox="1"/>
          <p:nvPr/>
        </p:nvSpPr>
        <p:spPr>
          <a:xfrm>
            <a:off x="1568624" y="3489873"/>
            <a:ext cx="5472608" cy="523220"/>
          </a:xfrm>
          <a:prstGeom prst="rect">
            <a:avLst/>
          </a:prstGeom>
          <a:noFill/>
        </p:spPr>
        <p:txBody>
          <a:bodyPr wrap="square" rtlCol="0" anchor="ctr" anchorCtr="0">
            <a:spAutoFit/>
          </a:bodyPr>
          <a:lstStyle/>
          <a:p>
            <a:r>
              <a:rPr lang="ja-JP" altLang="en-US" sz="2800" b="1">
                <a:solidFill>
                  <a:srgbClr val="0071BC"/>
                </a:solidFill>
                <a:latin typeface="メイリオ" panose="020B0604030504040204" pitchFamily="50" charset="-128"/>
                <a:ea typeface="メイリオ" panose="020B0604030504040204" pitchFamily="50" charset="-128"/>
              </a:rPr>
              <a:t>考察１</a:t>
            </a:r>
            <a:endParaRPr kumimoji="1" lang="ja-JP" altLang="en-US" sz="2800" b="1">
              <a:solidFill>
                <a:srgbClr val="0071BC"/>
              </a:solidFill>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A17CD5B7-84B7-4D46-B7AF-02595D3B8A5C}"/>
              </a:ext>
            </a:extLst>
          </p:cNvPr>
          <p:cNvSpPr txBox="1"/>
          <p:nvPr/>
        </p:nvSpPr>
        <p:spPr>
          <a:xfrm>
            <a:off x="1388604" y="4103135"/>
            <a:ext cx="6898662" cy="1015663"/>
          </a:xfrm>
          <a:prstGeom prst="rect">
            <a:avLst/>
          </a:prstGeom>
          <a:noFill/>
        </p:spPr>
        <p:txBody>
          <a:bodyPr wrap="square" rtlCol="0" anchor="ctr" anchorCtr="0">
            <a:spAutoFit/>
          </a:bodyPr>
          <a:lstStyle/>
          <a:p>
            <a:r>
              <a:rPr lang="ja-JP" altLang="en-US" sz="2000">
                <a:latin typeface="メイリオ" panose="020B0604030504040204" pitchFamily="50" charset="-128"/>
                <a:ea typeface="メイリオ" panose="020B0604030504040204" pitchFamily="50" charset="-128"/>
              </a:rPr>
              <a:t>永和国土環境</a:t>
            </a:r>
            <a:r>
              <a:rPr lang="en-US" altLang="ja-JP" sz="2000" dirty="0">
                <a:latin typeface="メイリオ" panose="020B0604030504040204" pitchFamily="50" charset="-128"/>
                <a:ea typeface="メイリオ" panose="020B0604030504040204" pitchFamily="50" charset="-128"/>
              </a:rPr>
              <a:t>(</a:t>
            </a:r>
            <a:r>
              <a:rPr lang="ja-JP" altLang="en-US" sz="2000">
                <a:latin typeface="メイリオ" panose="020B0604030504040204" pitchFamily="50" charset="-128"/>
                <a:ea typeface="メイリオ" panose="020B0604030504040204" pitchFamily="50" charset="-128"/>
              </a:rPr>
              <a:t>株</a:t>
            </a:r>
            <a:r>
              <a:rPr lang="en-US" altLang="ja-JP" sz="2000" dirty="0">
                <a:latin typeface="メイリオ" panose="020B0604030504040204" pitchFamily="50" charset="-128"/>
                <a:ea typeface="メイリオ" panose="020B0604030504040204" pitchFamily="50" charset="-128"/>
              </a:rPr>
              <a:t>)</a:t>
            </a:r>
            <a:r>
              <a:rPr lang="ja-JP" altLang="en-US" sz="2000">
                <a:latin typeface="メイリオ" panose="020B0604030504040204" pitchFamily="50" charset="-128"/>
                <a:ea typeface="メイリオ" panose="020B0604030504040204" pitchFamily="50" charset="-128"/>
              </a:rPr>
              <a:t>が海外で取得した知的財産権を活用して海外進出する場合、自ら商品を販売する以外にどのようなビジネスが考えられますか。</a:t>
            </a:r>
          </a:p>
        </p:txBody>
      </p:sp>
      <p:sp>
        <p:nvSpPr>
          <p:cNvPr id="13" name="ホームベース 12">
            <a:extLst>
              <a:ext uri="{FF2B5EF4-FFF2-40B4-BE49-F238E27FC236}">
                <a16:creationId xmlns:a16="http://schemas.microsoft.com/office/drawing/2014/main" id="{95CA16A3-CA03-1F40-B6C4-EAC59AA40E5D}"/>
              </a:ext>
            </a:extLst>
          </p:cNvPr>
          <p:cNvSpPr/>
          <p:nvPr/>
        </p:nvSpPr>
        <p:spPr>
          <a:xfrm>
            <a:off x="1112312" y="3429000"/>
            <a:ext cx="276292" cy="547628"/>
          </a:xfrm>
          <a:prstGeom prst="homePlate">
            <a:avLst/>
          </a:prstGeom>
          <a:solidFill>
            <a:srgbClr val="0071BC"/>
          </a:solidFill>
          <a:ln>
            <a:solidFill>
              <a:srgbClr val="0071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a:solidFill>
                <a:schemeClr val="bg1"/>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2F3AA7CF-6147-AD4A-A837-8C6B7B2A69A4}"/>
              </a:ext>
            </a:extLst>
          </p:cNvPr>
          <p:cNvSpPr/>
          <p:nvPr/>
        </p:nvSpPr>
        <p:spPr>
          <a:xfrm>
            <a:off x="1434766" y="5156200"/>
            <a:ext cx="6852500" cy="54844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rgbClr val="0071BC"/>
              </a:solidFill>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BB66A604-0DA0-E240-8DB7-8B31432CBE76}"/>
              </a:ext>
            </a:extLst>
          </p:cNvPr>
          <p:cNvSpPr txBox="1"/>
          <p:nvPr/>
        </p:nvSpPr>
        <p:spPr>
          <a:xfrm>
            <a:off x="1568624" y="5217073"/>
            <a:ext cx="5472608" cy="523220"/>
          </a:xfrm>
          <a:prstGeom prst="rect">
            <a:avLst/>
          </a:prstGeom>
          <a:noFill/>
        </p:spPr>
        <p:txBody>
          <a:bodyPr wrap="square" rtlCol="0" anchor="ctr" anchorCtr="0">
            <a:spAutoFit/>
          </a:bodyPr>
          <a:lstStyle/>
          <a:p>
            <a:r>
              <a:rPr lang="ja-JP" altLang="en-US" sz="2800" b="1">
                <a:solidFill>
                  <a:srgbClr val="0071BC"/>
                </a:solidFill>
                <a:latin typeface="メイリオ" panose="020B0604030504040204" pitchFamily="50" charset="-128"/>
                <a:ea typeface="メイリオ" panose="020B0604030504040204" pitchFamily="50" charset="-128"/>
              </a:rPr>
              <a:t>考察２</a:t>
            </a:r>
            <a:endParaRPr kumimoji="1" lang="ja-JP" altLang="en-US" sz="2800" b="1">
              <a:solidFill>
                <a:srgbClr val="0071BC"/>
              </a:solidFill>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4D7A0A34-E7A4-7B44-9F83-89DA873CEE6B}"/>
              </a:ext>
            </a:extLst>
          </p:cNvPr>
          <p:cNvSpPr txBox="1"/>
          <p:nvPr/>
        </p:nvSpPr>
        <p:spPr>
          <a:xfrm>
            <a:off x="1388604" y="5873346"/>
            <a:ext cx="7031496" cy="707886"/>
          </a:xfrm>
          <a:prstGeom prst="rect">
            <a:avLst/>
          </a:prstGeom>
          <a:noFill/>
        </p:spPr>
        <p:txBody>
          <a:bodyPr wrap="square" rtlCol="0" anchor="ctr" anchorCtr="0">
            <a:spAutoFit/>
          </a:bodyPr>
          <a:lstStyle/>
          <a:p>
            <a:r>
              <a:rPr lang="ja-JP" altLang="en-US" sz="2000">
                <a:latin typeface="メイリオ" panose="020B0604030504040204" pitchFamily="50" charset="-128"/>
                <a:ea typeface="メイリオ" panose="020B0604030504040204" pitchFamily="50" charset="-128"/>
              </a:rPr>
              <a:t>皆さんの会社が保有している知的財産を推定し、</a:t>
            </a:r>
            <a:endParaRPr lang="en-US" altLang="ja-JP" sz="2000" dirty="0">
              <a:latin typeface="メイリオ" panose="020B0604030504040204" pitchFamily="50" charset="-128"/>
              <a:ea typeface="メイリオ" panose="020B0604030504040204" pitchFamily="50" charset="-128"/>
            </a:endParaRPr>
          </a:p>
          <a:p>
            <a:r>
              <a:rPr lang="ja-JP" altLang="en-US" sz="2000">
                <a:latin typeface="メイリオ" panose="020B0604030504040204" pitchFamily="50" charset="-128"/>
                <a:ea typeface="メイリオ" panose="020B0604030504040204" pitchFamily="50" charset="-128"/>
              </a:rPr>
              <a:t>推定した知的財産を活用したビジネスを考えてみましょう。</a:t>
            </a:r>
          </a:p>
        </p:txBody>
      </p:sp>
      <p:sp>
        <p:nvSpPr>
          <p:cNvPr id="17" name="ホームベース 16">
            <a:extLst>
              <a:ext uri="{FF2B5EF4-FFF2-40B4-BE49-F238E27FC236}">
                <a16:creationId xmlns:a16="http://schemas.microsoft.com/office/drawing/2014/main" id="{DAEBED1D-9441-444F-ACD9-92CD869DB980}"/>
              </a:ext>
            </a:extLst>
          </p:cNvPr>
          <p:cNvSpPr/>
          <p:nvPr/>
        </p:nvSpPr>
        <p:spPr>
          <a:xfrm>
            <a:off x="1112312" y="5156200"/>
            <a:ext cx="276292" cy="547628"/>
          </a:xfrm>
          <a:prstGeom prst="homePlate">
            <a:avLst/>
          </a:prstGeom>
          <a:solidFill>
            <a:srgbClr val="0071BC"/>
          </a:solidFill>
          <a:ln>
            <a:solidFill>
              <a:srgbClr val="0071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37658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70560" y="1330585"/>
            <a:ext cx="7620000" cy="1292662"/>
          </a:xfrm>
          <a:prstGeom prst="rect">
            <a:avLst/>
          </a:prstGeom>
          <a:noFill/>
        </p:spPr>
        <p:txBody>
          <a:bodyPr wrap="square" rtlCol="0" anchor="t">
            <a:spAutoFit/>
          </a:bodyPr>
          <a:lstStyle/>
          <a:p>
            <a:pPr>
              <a:lnSpc>
                <a:spcPts val="4840"/>
              </a:lnSpc>
            </a:pPr>
            <a:r>
              <a:rPr kumimoji="1" lang="ja-JP" altLang="en-US" sz="3200">
                <a:latin typeface="メイリオ" panose="020B0604030504040204" pitchFamily="50" charset="-128"/>
                <a:ea typeface="メイリオ" panose="020B0604030504040204" pitchFamily="50" charset="-128"/>
              </a:rPr>
              <a:t>１</a:t>
            </a:r>
            <a:r>
              <a:rPr kumimoji="1" lang="en-US" altLang="ja-JP" sz="3200" dirty="0">
                <a:latin typeface="メイリオ" panose="020B0604030504040204" pitchFamily="50" charset="-128"/>
                <a:ea typeface="メイリオ" panose="020B0604030504040204" pitchFamily="50" charset="-128"/>
              </a:rPr>
              <a:t>.  21</a:t>
            </a:r>
            <a:r>
              <a:rPr kumimoji="1" lang="ja-JP" altLang="en-US" sz="3200" dirty="0">
                <a:latin typeface="メイリオ" panose="020B0604030504040204" pitchFamily="50" charset="-128"/>
                <a:ea typeface="メイリオ" panose="020B0604030504040204" pitchFamily="50" charset="-128"/>
              </a:rPr>
              <a:t>世紀型モデルを生き抜くため</a:t>
            </a:r>
            <a:r>
              <a:rPr kumimoji="1" lang="ja-JP" altLang="en-US" sz="3200">
                <a:latin typeface="メイリオ" panose="020B0604030504040204" pitchFamily="50" charset="-128"/>
                <a:ea typeface="メイリオ" panose="020B0604030504040204" pitchFamily="50" charset="-128"/>
              </a:rPr>
              <a:t>に、　</a:t>
            </a:r>
            <a:endParaRPr kumimoji="1" lang="en-US" altLang="ja-JP" sz="3200" dirty="0">
              <a:latin typeface="メイリオ" panose="020B0604030504040204" pitchFamily="50" charset="-128"/>
              <a:ea typeface="メイリオ" panose="020B0604030504040204" pitchFamily="50" charset="-128"/>
            </a:endParaRPr>
          </a:p>
          <a:p>
            <a:pPr>
              <a:lnSpc>
                <a:spcPts val="4840"/>
              </a:lnSpc>
            </a:pPr>
            <a:r>
              <a:rPr kumimoji="1" lang="ja-JP" altLang="en-US" sz="3200">
                <a:latin typeface="メイリオ" panose="020B0604030504040204" pitchFamily="50" charset="-128"/>
                <a:ea typeface="メイリオ" panose="020B0604030504040204" pitchFamily="50" charset="-128"/>
              </a:rPr>
              <a:t>　　知恵</a:t>
            </a:r>
            <a:r>
              <a:rPr kumimoji="1" lang="ja-JP" altLang="en-US" sz="3200" dirty="0">
                <a:latin typeface="メイリオ" panose="020B0604030504040204" pitchFamily="50" charset="-128"/>
                <a:ea typeface="メイリオ" panose="020B0604030504040204" pitchFamily="50" charset="-128"/>
              </a:rPr>
              <a:t>≒知的財産の創造は必要</a:t>
            </a:r>
            <a:r>
              <a:rPr kumimoji="1" lang="ja-JP" altLang="en-US" sz="3200">
                <a:latin typeface="メイリオ" panose="020B0604030504040204" pitchFamily="50" charset="-128"/>
                <a:ea typeface="メイリオ" panose="020B0604030504040204" pitchFamily="50" charset="-128"/>
              </a:rPr>
              <a:t>不可欠。</a:t>
            </a:r>
            <a:endParaRPr kumimoji="1" lang="en-US" altLang="ja-JP" sz="3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AA404668-C9AE-5E43-BB52-378068F9FC96}"/>
              </a:ext>
            </a:extLst>
          </p:cNvPr>
          <p:cNvSpPr txBox="1"/>
          <p:nvPr/>
        </p:nvSpPr>
        <p:spPr>
          <a:xfrm>
            <a:off x="284753" y="197515"/>
            <a:ext cx="7690847" cy="433196"/>
          </a:xfrm>
          <a:prstGeom prst="rect">
            <a:avLst/>
          </a:prstGeom>
          <a:noFill/>
        </p:spPr>
        <p:txBody>
          <a:bodyPr wrap="square" rtlCol="0">
            <a:spAutoFit/>
          </a:bodyPr>
          <a:lstStyle/>
          <a:p>
            <a:r>
              <a:rPr kumimoji="1" lang="ja-JP" altLang="en-US" sz="2215" b="1" spc="138">
                <a:solidFill>
                  <a:schemeClr val="bg1"/>
                </a:solidFill>
                <a:latin typeface="メイリオ" panose="020B0604030504040204" pitchFamily="50" charset="-128"/>
                <a:ea typeface="メイリオ" panose="020B0604030504040204" pitchFamily="50" charset="-128"/>
              </a:rPr>
              <a:t>本日のまとめ</a:t>
            </a:r>
          </a:p>
        </p:txBody>
      </p:sp>
      <p:sp>
        <p:nvSpPr>
          <p:cNvPr id="4" name="テキスト ボックス 3">
            <a:extLst>
              <a:ext uri="{FF2B5EF4-FFF2-40B4-BE49-F238E27FC236}">
                <a16:creationId xmlns:a16="http://schemas.microsoft.com/office/drawing/2014/main" id="{194FE8CF-725B-0B41-8078-29884BC0B826}"/>
              </a:ext>
            </a:extLst>
          </p:cNvPr>
          <p:cNvSpPr txBox="1"/>
          <p:nvPr/>
        </p:nvSpPr>
        <p:spPr>
          <a:xfrm>
            <a:off x="670560" y="2942092"/>
            <a:ext cx="7620000" cy="1292662"/>
          </a:xfrm>
          <a:prstGeom prst="rect">
            <a:avLst/>
          </a:prstGeom>
          <a:noFill/>
        </p:spPr>
        <p:txBody>
          <a:bodyPr wrap="square" rtlCol="0" anchor="t">
            <a:spAutoFit/>
          </a:bodyPr>
          <a:lstStyle/>
          <a:p>
            <a:pPr>
              <a:lnSpc>
                <a:spcPts val="4840"/>
              </a:lnSpc>
            </a:pPr>
            <a:r>
              <a:rPr kumimoji="1" lang="ja-JP" altLang="en-US" sz="3200">
                <a:latin typeface="メイリオ" panose="020B0604030504040204" pitchFamily="50" charset="-128"/>
                <a:ea typeface="メイリオ" panose="020B0604030504040204" pitchFamily="50" charset="-128"/>
              </a:rPr>
              <a:t>２</a:t>
            </a:r>
            <a:r>
              <a:rPr kumimoji="1" lang="en-US" altLang="ja-JP" sz="3200" dirty="0">
                <a:latin typeface="メイリオ" panose="020B0604030504040204" pitchFamily="50" charset="-128"/>
                <a:ea typeface="メイリオ" panose="020B0604030504040204" pitchFamily="50" charset="-128"/>
              </a:rPr>
              <a:t>. </a:t>
            </a:r>
            <a:r>
              <a:rPr kumimoji="1" lang="ja-JP" altLang="en-US" sz="3200">
                <a:latin typeface="メイリオ" panose="020B0604030504040204" pitchFamily="50" charset="-128"/>
                <a:ea typeface="メイリオ" panose="020B0604030504040204" pitchFamily="50" charset="-128"/>
              </a:rPr>
              <a:t>「企業価値の創造プロセス」の中で</a:t>
            </a:r>
            <a:endParaRPr kumimoji="1" lang="en-US" altLang="ja-JP" sz="3200" dirty="0">
              <a:latin typeface="メイリオ" panose="020B0604030504040204" pitchFamily="50" charset="-128"/>
              <a:ea typeface="メイリオ" panose="020B0604030504040204" pitchFamily="50" charset="-128"/>
            </a:endParaRPr>
          </a:p>
          <a:p>
            <a:pPr>
              <a:lnSpc>
                <a:spcPts val="4840"/>
              </a:lnSpc>
            </a:pPr>
            <a:r>
              <a:rPr kumimoji="1" lang="ja-JP" altLang="en-US" sz="3200">
                <a:latin typeface="メイリオ" panose="020B0604030504040204" pitchFamily="50" charset="-128"/>
                <a:ea typeface="メイリオ" panose="020B0604030504040204" pitchFamily="50" charset="-128"/>
              </a:rPr>
              <a:t>　　</a:t>
            </a:r>
            <a:r>
              <a:rPr kumimoji="1" lang="en-US" altLang="ja-JP" sz="3200" dirty="0">
                <a:latin typeface="メイリオ" panose="020B0604030504040204" pitchFamily="50" charset="-128"/>
                <a:ea typeface="メイリオ" panose="020B0604030504040204" pitchFamily="50" charset="-128"/>
              </a:rPr>
              <a:t> </a:t>
            </a:r>
            <a:r>
              <a:rPr kumimoji="1" lang="ja-JP" altLang="en-US" sz="3200">
                <a:latin typeface="メイリオ" panose="020B0604030504040204" pitchFamily="50" charset="-128"/>
                <a:ea typeface="メイリオ" panose="020B0604030504040204" pitchFamily="50" charset="-128"/>
              </a:rPr>
              <a:t>知恵を出す。</a:t>
            </a:r>
            <a:endParaRPr kumimoji="1" lang="en-US" altLang="ja-JP" sz="32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6D24CFB6-AAF3-8844-BCA8-514A83CB8EEA}"/>
              </a:ext>
            </a:extLst>
          </p:cNvPr>
          <p:cNvSpPr txBox="1"/>
          <p:nvPr/>
        </p:nvSpPr>
        <p:spPr>
          <a:xfrm>
            <a:off x="670560" y="4580392"/>
            <a:ext cx="7620000" cy="1292662"/>
          </a:xfrm>
          <a:prstGeom prst="rect">
            <a:avLst/>
          </a:prstGeom>
          <a:noFill/>
        </p:spPr>
        <p:txBody>
          <a:bodyPr wrap="square" rtlCol="0" anchor="t">
            <a:spAutoFit/>
          </a:bodyPr>
          <a:lstStyle/>
          <a:p>
            <a:pPr>
              <a:lnSpc>
                <a:spcPts val="4840"/>
              </a:lnSpc>
            </a:pPr>
            <a:r>
              <a:rPr kumimoji="1" lang="ja-JP" altLang="en-US" sz="3200">
                <a:latin typeface="メイリオ" panose="020B0604030504040204" pitchFamily="50" charset="-128"/>
                <a:ea typeface="メイリオ" panose="020B0604030504040204" pitchFamily="50" charset="-128"/>
              </a:rPr>
              <a:t>３</a:t>
            </a:r>
            <a:r>
              <a:rPr kumimoji="1" lang="en-US" altLang="ja-JP" sz="3200" dirty="0">
                <a:latin typeface="メイリオ" panose="020B0604030504040204" pitchFamily="50" charset="-128"/>
                <a:ea typeface="メイリオ" panose="020B0604030504040204" pitchFamily="50" charset="-128"/>
              </a:rPr>
              <a:t>.  </a:t>
            </a:r>
            <a:r>
              <a:rPr kumimoji="1" lang="ja-JP" altLang="en-US" sz="3200">
                <a:latin typeface="メイリオ" panose="020B0604030504040204" pitchFamily="50" charset="-128"/>
                <a:ea typeface="メイリオ" panose="020B0604030504040204" pitchFamily="50" charset="-128"/>
              </a:rPr>
              <a:t>異なる視座・視点からの叡智を</a:t>
            </a:r>
            <a:endParaRPr kumimoji="1" lang="en-US" altLang="ja-JP" sz="3200" dirty="0">
              <a:latin typeface="メイリオ" panose="020B0604030504040204" pitchFamily="50" charset="-128"/>
              <a:ea typeface="メイリオ" panose="020B0604030504040204" pitchFamily="50" charset="-128"/>
            </a:endParaRPr>
          </a:p>
          <a:p>
            <a:pPr>
              <a:lnSpc>
                <a:spcPts val="4840"/>
              </a:lnSpc>
            </a:pPr>
            <a:r>
              <a:rPr kumimoji="1" lang="ja-JP" altLang="en-US" sz="3200">
                <a:latin typeface="メイリオ" panose="020B0604030504040204" pitchFamily="50" charset="-128"/>
                <a:ea typeface="メイリオ" panose="020B0604030504040204" pitchFamily="50" charset="-128"/>
              </a:rPr>
              <a:t>　　結集する。</a:t>
            </a:r>
            <a:endParaRPr kumimoji="1"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82107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A6119056-9BBD-4D36-BD75-C79D557072DE}"/>
              </a:ext>
            </a:extLst>
          </p:cNvPr>
          <p:cNvPicPr>
            <a:picLocks noChangeAspect="1"/>
          </p:cNvPicPr>
          <p:nvPr/>
        </p:nvPicPr>
        <p:blipFill>
          <a:blip r:embed="rId3"/>
          <a:stretch>
            <a:fillRect/>
          </a:stretch>
        </p:blipFill>
        <p:spPr>
          <a:xfrm>
            <a:off x="214077" y="947334"/>
            <a:ext cx="8648078" cy="2555113"/>
          </a:xfrm>
          <a:prstGeom prst="rect">
            <a:avLst/>
          </a:prstGeom>
        </p:spPr>
      </p:pic>
      <p:graphicFrame>
        <p:nvGraphicFramePr>
          <p:cNvPr id="20" name="表 19">
            <a:extLst>
              <a:ext uri="{FF2B5EF4-FFF2-40B4-BE49-F238E27FC236}">
                <a16:creationId xmlns:a16="http://schemas.microsoft.com/office/drawing/2014/main" id="{492C2A9A-E03A-44F7-BCFB-41BD6C4369C2}"/>
              </a:ext>
            </a:extLst>
          </p:cNvPr>
          <p:cNvGraphicFramePr>
            <a:graphicFrameLocks noGrp="1"/>
          </p:cNvGraphicFramePr>
          <p:nvPr>
            <p:extLst>
              <p:ext uri="{D42A27DB-BD31-4B8C-83A1-F6EECF244321}">
                <p14:modId xmlns:p14="http://schemas.microsoft.com/office/powerpoint/2010/main" val="3438489317"/>
              </p:ext>
            </p:extLst>
          </p:nvPr>
        </p:nvGraphicFramePr>
        <p:xfrm>
          <a:off x="505410" y="3699803"/>
          <a:ext cx="8356745" cy="2841067"/>
        </p:xfrm>
        <a:graphic>
          <a:graphicData uri="http://schemas.openxmlformats.org/drawingml/2006/table">
            <a:tbl>
              <a:tblPr/>
              <a:tblGrid>
                <a:gridCol w="3802379">
                  <a:extLst>
                    <a:ext uri="{9D8B030D-6E8A-4147-A177-3AD203B41FA5}">
                      <a16:colId xmlns:a16="http://schemas.microsoft.com/office/drawing/2014/main" val="1561656414"/>
                    </a:ext>
                  </a:extLst>
                </a:gridCol>
                <a:gridCol w="489294">
                  <a:extLst>
                    <a:ext uri="{9D8B030D-6E8A-4147-A177-3AD203B41FA5}">
                      <a16:colId xmlns:a16="http://schemas.microsoft.com/office/drawing/2014/main" val="999677242"/>
                    </a:ext>
                  </a:extLst>
                </a:gridCol>
                <a:gridCol w="38100">
                  <a:extLst>
                    <a:ext uri="{9D8B030D-6E8A-4147-A177-3AD203B41FA5}">
                      <a16:colId xmlns:a16="http://schemas.microsoft.com/office/drawing/2014/main" val="17246149"/>
                    </a:ext>
                  </a:extLst>
                </a:gridCol>
                <a:gridCol w="4026972">
                  <a:extLst>
                    <a:ext uri="{9D8B030D-6E8A-4147-A177-3AD203B41FA5}">
                      <a16:colId xmlns:a16="http://schemas.microsoft.com/office/drawing/2014/main" val="337459126"/>
                    </a:ext>
                  </a:extLst>
                </a:gridCol>
              </a:tblGrid>
              <a:tr h="209958">
                <a:tc gridSpan="4">
                  <a:txBody>
                    <a:bodyPr/>
                    <a:lstStyle/>
                    <a:p>
                      <a:pPr marL="0" marR="0" lvl="0" indent="0" algn="l" defTabSz="914400" rtl="0" eaLnBrk="1" fontAlgn="ctr" latinLnBrk="0" hangingPunct="1">
                        <a:lnSpc>
                          <a:spcPts val="1480"/>
                        </a:lnSpc>
                        <a:spcBef>
                          <a:spcPts val="0"/>
                        </a:spcBef>
                        <a:spcAft>
                          <a:spcPts val="0"/>
                        </a:spcAft>
                        <a:buClrTx/>
                        <a:buSzTx/>
                        <a:buFont typeface="Wingdings" panose="05000000000000000000" pitchFamily="2" charset="2"/>
                        <a:buNone/>
                        <a:tabLst/>
                        <a:defRPr/>
                      </a:pPr>
                      <a:r>
                        <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a:t>
                      </a: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有利な企業</a:t>
                      </a:r>
                      <a:r>
                        <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a:t>
                      </a: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tc hMerge="1">
                  <a:txBody>
                    <a:bodyPr/>
                    <a:lstStyle/>
                    <a:p>
                      <a:pPr algn="l" fontAlgn="ct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solidFill>
                      <a:schemeClr val="bg1"/>
                    </a:solidFill>
                  </a:tcPr>
                </a:tc>
                <a:tc hMerge="1">
                  <a:txBody>
                    <a:bodyPr/>
                    <a:lstStyle/>
                    <a:p>
                      <a:endParaRPr kumimoji="1" lang="ja-JP" altLang="en-US"/>
                    </a:p>
                  </a:txBody>
                  <a:tcPr/>
                </a:tc>
                <a:tc hMerge="1">
                  <a:txBody>
                    <a:bodyPr/>
                    <a:lstStyle/>
                    <a:p>
                      <a:pPr marL="0" marR="0" lvl="0" indent="0" algn="l" defTabSz="914400" rtl="0" eaLnBrk="1" fontAlgn="ctr" latinLnBrk="0" hangingPunct="1">
                        <a:lnSpc>
                          <a:spcPts val="1480"/>
                        </a:lnSpc>
                        <a:spcBef>
                          <a:spcPts val="0"/>
                        </a:spcBef>
                        <a:spcAft>
                          <a:spcPts val="0"/>
                        </a:spcAft>
                        <a:buClrTx/>
                        <a:buSzTx/>
                        <a:buFont typeface="Wingdings" panose="05000000000000000000" pitchFamily="2" charset="2"/>
                        <a:buNone/>
                        <a:tabLst/>
                        <a:defRPr/>
                      </a:pPr>
                      <a:endParaRPr lang="ja-JP" altLang="en-US"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extLst>
                  <a:ext uri="{0D108BD9-81ED-4DB2-BD59-A6C34878D82A}">
                    <a16:rowId xmlns:a16="http://schemas.microsoft.com/office/drawing/2014/main" val="1165136733"/>
                  </a:ext>
                </a:extLst>
              </a:tr>
              <a:tr h="478943">
                <a:tc>
                  <a:txBody>
                    <a:bodyPr/>
                    <a:lstStyle/>
                    <a:p>
                      <a:pPr marL="285750" indent="-285750" algn="l" fontAlgn="ctr">
                        <a:lnSpc>
                          <a:spcPts val="1480"/>
                        </a:lnSpc>
                        <a:buFont typeface="Wingdings" panose="05000000000000000000" pitchFamily="2" charset="2"/>
                        <a:buChar char="l"/>
                      </a:pP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ニッチトップ</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大企業の系列</a:t>
                      </a:r>
                    </a:p>
                  </a:txBody>
                  <a:tcPr marL="6350" marR="6350" marT="6350" marB="0" anchor="ctr">
                    <a:lnL>
                      <a:noFill/>
                    </a:lnL>
                    <a:lnR>
                      <a:noFill/>
                    </a:lnR>
                    <a:lnT>
                      <a:noFill/>
                    </a:lnT>
                    <a:lnB>
                      <a:noFill/>
                    </a:lnB>
                    <a:noFill/>
                  </a:tcPr>
                </a:tc>
                <a:tc>
                  <a:txBody>
                    <a:bodyPr/>
                    <a:lstStyle/>
                    <a:p>
                      <a:pPr algn="l" fontAlgn="ctr">
                        <a:lnSpc>
                          <a:spcPts val="1480"/>
                        </a:lnSpc>
                      </a:pP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tc gridSpan="2">
                  <a:txBody>
                    <a:bodyPr/>
                    <a:lstStyle/>
                    <a:p>
                      <a:pPr marL="285750" indent="-285750" algn="l" fontAlgn="ctr">
                        <a:lnSpc>
                          <a:spcPts val="1480"/>
                        </a:lnSpc>
                        <a:buFont typeface="Wingdings" panose="05000000000000000000" pitchFamily="2" charset="2"/>
                        <a:buChar char="l"/>
                      </a:pP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プラットフォームビジネス</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イノベーションを創出できる機動的企業</a:t>
                      </a: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tc hMerge="1">
                  <a:txBody>
                    <a:bodyPr/>
                    <a:lstStyle/>
                    <a:p>
                      <a:pPr marL="285750" indent="-285750" algn="l" fontAlgn="ctr">
                        <a:lnSpc>
                          <a:spcPts val="1480"/>
                        </a:lnSpc>
                        <a:buFont typeface="Wingdings" panose="05000000000000000000" pitchFamily="2" charset="2"/>
                        <a:buChar char="l"/>
                      </a:pP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プラットフォームビジネス</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イノベーションを創出できる機動的企業</a:t>
                      </a:r>
                      <a:endParaRPr lang="ja-JP" altLang="en-US"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extLst>
                  <a:ext uri="{0D108BD9-81ED-4DB2-BD59-A6C34878D82A}">
                    <a16:rowId xmlns:a16="http://schemas.microsoft.com/office/drawing/2014/main" val="470391463"/>
                  </a:ext>
                </a:extLst>
              </a:tr>
              <a:tr h="242550">
                <a:tc gridSpan="4">
                  <a:txBody>
                    <a:bodyPr/>
                    <a:lstStyle/>
                    <a:p>
                      <a:pPr marL="0" indent="0" algn="l" fontAlgn="ctr">
                        <a:lnSpc>
                          <a:spcPts val="1480"/>
                        </a:lnSpc>
                        <a:buFont typeface="Wingdings" panose="05000000000000000000" pitchFamily="2" charset="2"/>
                        <a:buNone/>
                      </a:pPr>
                      <a:r>
                        <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a:t>
                      </a: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経営戦略の志向</a:t>
                      </a:r>
                      <a:r>
                        <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a:t>
                      </a: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tc hMerge="1">
                  <a:txBody>
                    <a:bodyPr/>
                    <a:lstStyle/>
                    <a:p>
                      <a:pPr algn="l" fontAlgn="ct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solidFill>
                      <a:schemeClr val="bg1"/>
                    </a:solidFill>
                  </a:tcPr>
                </a:tc>
                <a:tc hMerge="1">
                  <a:txBody>
                    <a:bodyPr/>
                    <a:lstStyle/>
                    <a:p>
                      <a:endParaRPr kumimoji="1" lang="ja-JP" altLang="en-US"/>
                    </a:p>
                  </a:txBody>
                  <a:tcPr/>
                </a:tc>
                <a:tc hMerge="1">
                  <a:txBody>
                    <a:bodyPr/>
                    <a:lstStyle/>
                    <a:p>
                      <a:pPr marL="0" indent="0" algn="l" fontAlgn="ctr">
                        <a:lnSpc>
                          <a:spcPts val="1480"/>
                        </a:lnSpc>
                        <a:buFont typeface="Wingdings" panose="05000000000000000000" pitchFamily="2" charset="2"/>
                        <a:buNone/>
                      </a:pPr>
                      <a:endParaRPr lang="ja-JP" altLang="en-US"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extLst>
                  <a:ext uri="{0D108BD9-81ED-4DB2-BD59-A6C34878D82A}">
                    <a16:rowId xmlns:a16="http://schemas.microsoft.com/office/drawing/2014/main" val="3324583186"/>
                  </a:ext>
                </a:extLst>
              </a:tr>
              <a:tr h="715336">
                <a:tc>
                  <a:txBody>
                    <a:bodyPr/>
                    <a:lstStyle/>
                    <a:p>
                      <a:pPr marL="285750" indent="-285750" algn="l" fontAlgn="ctr">
                        <a:lnSpc>
                          <a:spcPts val="1480"/>
                        </a:lnSpc>
                        <a:buFont typeface="Wingdings" panose="05000000000000000000" pitchFamily="2" charset="2"/>
                        <a:buChar char="l"/>
                      </a:pP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ビジネスモデルを固定</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大量ロット生産</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シェア・売上高の拡大、コスト効率化</a:t>
                      </a:r>
                    </a:p>
                  </a:txBody>
                  <a:tcPr marL="6350" marR="6350" marT="6350" marB="0" anchor="ctr">
                    <a:lnL>
                      <a:noFill/>
                    </a:lnL>
                    <a:lnR>
                      <a:noFill/>
                    </a:lnR>
                    <a:lnT>
                      <a:noFill/>
                    </a:lnT>
                    <a:lnB>
                      <a:noFill/>
                    </a:lnB>
                    <a:noFill/>
                  </a:tcPr>
                </a:tc>
                <a:tc>
                  <a:txBody>
                    <a:bodyPr/>
                    <a:lstStyle/>
                    <a:p>
                      <a:pPr algn="l" fontAlgn="ctr">
                        <a:lnSpc>
                          <a:spcPts val="1480"/>
                        </a:lnSpc>
                      </a:pP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tc gridSpan="2">
                  <a:txBody>
                    <a:bodyPr/>
                    <a:lstStyle/>
                    <a:p>
                      <a:pPr marL="285750" indent="-285750" algn="l" fontAlgn="ctr">
                        <a:lnSpc>
                          <a:spcPts val="1480"/>
                        </a:lnSpc>
                        <a:buFont typeface="Wingdings" panose="05000000000000000000" pitchFamily="2" charset="2"/>
                        <a:buChar char="l"/>
                      </a:pP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ユーザ視点・マーケットイン</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利益率向上</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プロイノベーション</a:t>
                      </a: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tc hMerge="1">
                  <a:txBody>
                    <a:bodyPr/>
                    <a:lstStyle/>
                    <a:p>
                      <a:pPr marL="285750" indent="-285750" algn="l" fontAlgn="ctr">
                        <a:lnSpc>
                          <a:spcPts val="1480"/>
                        </a:lnSpc>
                        <a:buFont typeface="Wingdings" panose="05000000000000000000" pitchFamily="2" charset="2"/>
                        <a:buChar char="l"/>
                      </a:pP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ユーザ視点・マーケットイン</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利益率向上</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プロイノベーション</a:t>
                      </a:r>
                      <a:endParaRPr lang="ja-JP" altLang="en-US"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extLst>
                  <a:ext uri="{0D108BD9-81ED-4DB2-BD59-A6C34878D82A}">
                    <a16:rowId xmlns:a16="http://schemas.microsoft.com/office/drawing/2014/main" val="649245144"/>
                  </a:ext>
                </a:extLst>
              </a:tr>
              <a:tr h="242550">
                <a:tc gridSpan="4">
                  <a:txBody>
                    <a:bodyPr/>
                    <a:lstStyle/>
                    <a:p>
                      <a:pPr marL="0" indent="0" algn="l" fontAlgn="ctr">
                        <a:lnSpc>
                          <a:spcPts val="1480"/>
                        </a:lnSpc>
                        <a:buFont typeface="Wingdings" panose="05000000000000000000" pitchFamily="2" charset="2"/>
                        <a:buNone/>
                      </a:pPr>
                      <a:r>
                        <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a:t>
                      </a: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成長戦略の志向</a:t>
                      </a:r>
                      <a:r>
                        <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a:t>
                      </a: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tc hMerge="1">
                  <a:txBody>
                    <a:bodyPr/>
                    <a:lstStyle/>
                    <a:p>
                      <a:pPr algn="l" fontAlgn="ct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solidFill>
                      <a:schemeClr val="bg1"/>
                    </a:solidFill>
                  </a:tcPr>
                </a:tc>
                <a:tc hMerge="1">
                  <a:txBody>
                    <a:bodyPr/>
                    <a:lstStyle/>
                    <a:p>
                      <a:endParaRPr kumimoji="1" lang="ja-JP" altLang="en-US"/>
                    </a:p>
                  </a:txBody>
                  <a:tcPr/>
                </a:tc>
                <a:tc hMerge="1">
                  <a:txBody>
                    <a:bodyPr/>
                    <a:lstStyle/>
                    <a:p>
                      <a:pPr marL="0" indent="0" algn="l" fontAlgn="ctr">
                        <a:lnSpc>
                          <a:spcPts val="1480"/>
                        </a:lnSpc>
                        <a:buFont typeface="Wingdings" panose="05000000000000000000" pitchFamily="2" charset="2"/>
                        <a:buNone/>
                      </a:pPr>
                      <a:endParaRPr lang="ja-JP" altLang="en-US"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nchor="ctr">
                    <a:lnL>
                      <a:noFill/>
                    </a:lnL>
                    <a:lnR>
                      <a:noFill/>
                    </a:lnR>
                    <a:lnT>
                      <a:noFill/>
                    </a:lnT>
                    <a:lnB>
                      <a:noFill/>
                    </a:lnB>
                    <a:noFill/>
                  </a:tcPr>
                </a:tc>
                <a:extLst>
                  <a:ext uri="{0D108BD9-81ED-4DB2-BD59-A6C34878D82A}">
                    <a16:rowId xmlns:a16="http://schemas.microsoft.com/office/drawing/2014/main" val="2530092532"/>
                  </a:ext>
                </a:extLst>
              </a:tr>
              <a:tr h="951730">
                <a:tc gridSpan="2">
                  <a:txBody>
                    <a:bodyPr/>
                    <a:lstStyle/>
                    <a:p>
                      <a:pPr marL="285750" indent="-285750" algn="l" fontAlgn="ctr">
                        <a:lnSpc>
                          <a:spcPts val="1480"/>
                        </a:lnSpc>
                        <a:buFont typeface="Wingdings" panose="05000000000000000000" pitchFamily="2" charset="2"/>
                        <a:buChar char="l"/>
                      </a:pP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特許・ノウハウによる、囲い込み</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プロダクトライフサイクル長寿化</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rPr>
                        <a:t>マイナーチェンジ・高機能化に</a:t>
                      </a: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よる成長の維持</a:t>
                      </a: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lnL>
                      <a:noFill/>
                    </a:lnL>
                    <a:lnR>
                      <a:noFill/>
                    </a:lnR>
                    <a:lnT>
                      <a:noFill/>
                    </a:lnT>
                    <a:lnB>
                      <a:noFill/>
                    </a:lnB>
                    <a:noFill/>
                  </a:tcPr>
                </a:tc>
                <a:tc hMerge="1">
                  <a:txBody>
                    <a:bodyPr/>
                    <a:lstStyle/>
                    <a:p>
                      <a:pPr algn="l" fontAlgn="ctr">
                        <a:lnSpc>
                          <a:spcPts val="1480"/>
                        </a:lnSpc>
                      </a:pPr>
                      <a:endParaRPr lang="ja-JP" altLang="en-US"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marB="0">
                    <a:lnL>
                      <a:noFill/>
                    </a:lnL>
                    <a:lnR>
                      <a:noFill/>
                    </a:lnR>
                    <a:lnT>
                      <a:noFill/>
                    </a:lnT>
                    <a:lnB>
                      <a:noFill/>
                    </a:lnB>
                    <a:noFill/>
                  </a:tcPr>
                </a:tc>
                <a:tc>
                  <a:txBody>
                    <a:bodyPr/>
                    <a:lstStyle/>
                    <a:p>
                      <a:pPr algn="l" fontAlgn="ctr">
                        <a:lnSpc>
                          <a:spcPts val="1480"/>
                        </a:lnSpc>
                      </a:pP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lnL>
                      <a:noFill/>
                    </a:lnL>
                    <a:lnR>
                      <a:noFill/>
                    </a:lnR>
                    <a:lnT>
                      <a:noFill/>
                    </a:lnT>
                    <a:lnB>
                      <a:noFill/>
                    </a:lnB>
                    <a:noFill/>
                  </a:tcPr>
                </a:tc>
                <a:tc>
                  <a:txBody>
                    <a:bodyPr/>
                    <a:lstStyle/>
                    <a:p>
                      <a:pPr marL="285750" indent="-285750" algn="l" fontAlgn="ctr">
                        <a:lnSpc>
                          <a:spcPts val="1480"/>
                        </a:lnSpc>
                        <a:buFont typeface="Wingdings" panose="05000000000000000000" pitchFamily="2" charset="2"/>
                        <a:buChar char="l"/>
                      </a:pP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オープン・イノベーション</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プラットフォーム形成</a:t>
                      </a:r>
                      <a:endParaRPr lang="en-US" altLang="ja-JP"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p>
                      <a:pPr marL="285750" indent="-285750" algn="l" fontAlgn="ctr">
                        <a:lnSpc>
                          <a:spcPts val="1480"/>
                        </a:lnSpc>
                        <a:buFont typeface="Wingdings" panose="05000000000000000000" pitchFamily="2" charset="2"/>
                        <a:buChar char="l"/>
                      </a:pPr>
                      <a:r>
                        <a:rPr lang="ja-JP" altLang="en-US" sz="14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rPr>
                        <a:t>小規模・機動的事業展開と試行錯誤</a:t>
                      </a:r>
                      <a:endParaRPr lang="ja-JP" altLang="en-US" sz="1400" b="0" i="0" u="none" strike="noStrike" dirty="0">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6350" marR="6350" marT="6350" marB="0">
                    <a:lnL>
                      <a:noFill/>
                    </a:lnL>
                    <a:lnR>
                      <a:noFill/>
                    </a:lnR>
                    <a:lnT>
                      <a:noFill/>
                    </a:lnT>
                    <a:lnB>
                      <a:noFill/>
                    </a:lnB>
                    <a:noFill/>
                  </a:tcPr>
                </a:tc>
                <a:extLst>
                  <a:ext uri="{0D108BD9-81ED-4DB2-BD59-A6C34878D82A}">
                    <a16:rowId xmlns:a16="http://schemas.microsoft.com/office/drawing/2014/main" val="3117884819"/>
                  </a:ext>
                </a:extLst>
              </a:tr>
            </a:tbl>
          </a:graphicData>
        </a:graphic>
      </p:graphicFrame>
      <p:sp>
        <p:nvSpPr>
          <p:cNvPr id="7" name="テキスト ボックス 6">
            <a:extLst>
              <a:ext uri="{FF2B5EF4-FFF2-40B4-BE49-F238E27FC236}">
                <a16:creationId xmlns:a16="http://schemas.microsoft.com/office/drawing/2014/main" id="{789F7A84-581D-C449-98CC-FD7441E0584A}"/>
              </a:ext>
            </a:extLst>
          </p:cNvPr>
          <p:cNvSpPr txBox="1"/>
          <p:nvPr/>
        </p:nvSpPr>
        <p:spPr>
          <a:xfrm>
            <a:off x="284753" y="197515"/>
            <a:ext cx="4489127" cy="433196"/>
          </a:xfrm>
          <a:prstGeom prst="rect">
            <a:avLst/>
          </a:prstGeom>
          <a:noFill/>
        </p:spPr>
        <p:txBody>
          <a:bodyPr wrap="square" rtlCol="0">
            <a:spAutoFit/>
          </a:bodyPr>
          <a:lstStyle/>
          <a:p>
            <a:r>
              <a:rPr kumimoji="1" lang="ja-JP" altLang="en-US" sz="2215" b="1" spc="138">
                <a:solidFill>
                  <a:schemeClr val="bg1"/>
                </a:solidFill>
                <a:latin typeface="メイリオ" panose="020B0604030504040204" pitchFamily="50" charset="-128"/>
                <a:ea typeface="メイリオ" panose="020B0604030504040204" pitchFamily="50" charset="-128"/>
              </a:rPr>
              <a:t>「良い物」でも売れない時代</a:t>
            </a:r>
          </a:p>
        </p:txBody>
      </p:sp>
      <p:sp>
        <p:nvSpPr>
          <p:cNvPr id="9" name="テキスト ボックス 8">
            <a:extLst>
              <a:ext uri="{FF2B5EF4-FFF2-40B4-BE49-F238E27FC236}">
                <a16:creationId xmlns:a16="http://schemas.microsoft.com/office/drawing/2014/main" id="{523EFC44-E3C1-EB46-AF75-FE0FE2C542A8}"/>
              </a:ext>
            </a:extLst>
          </p:cNvPr>
          <p:cNvSpPr txBox="1"/>
          <p:nvPr/>
        </p:nvSpPr>
        <p:spPr>
          <a:xfrm>
            <a:off x="2677959" y="6427175"/>
            <a:ext cx="6149340" cy="261610"/>
          </a:xfrm>
          <a:prstGeom prst="rect">
            <a:avLst/>
          </a:prstGeom>
          <a:noFill/>
        </p:spPr>
        <p:txBody>
          <a:bodyPr wrap="square">
            <a:spAutoFit/>
          </a:bodyPr>
          <a:lstStyle/>
          <a:p>
            <a:pPr algn="r"/>
            <a:r>
              <a:rPr lang="ja-JP" altLang="en-US" sz="1100" b="1">
                <a:solidFill>
                  <a:schemeClr val="tx1">
                    <a:lumMod val="65000"/>
                    <a:lumOff val="35000"/>
                  </a:schemeClr>
                </a:solidFill>
                <a:latin typeface="メイリオ" panose="020B0604030504040204" pitchFamily="50" charset="-128"/>
                <a:ea typeface="メイリオ" panose="020B0604030504040204" pitchFamily="50" charset="-128"/>
              </a:rPr>
              <a:t>出典</a:t>
            </a:r>
            <a:r>
              <a:rPr lang="en-US" altLang="ja-JP" sz="1100" b="1" dirty="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b="1">
                <a:solidFill>
                  <a:schemeClr val="tx1">
                    <a:lumMod val="65000"/>
                    <a:lumOff val="35000"/>
                  </a:schemeClr>
                </a:solidFill>
                <a:latin typeface="メイリオ" panose="020B0604030504040204" pitchFamily="50" charset="-128"/>
                <a:ea typeface="メイリオ" panose="020B0604030504040204" pitchFamily="50" charset="-128"/>
              </a:rPr>
              <a:t>「知財のビジネス価値評価検討タスクフォース報告書平成</a:t>
            </a:r>
            <a:r>
              <a:rPr lang="en-US" altLang="ja-JP" sz="1100" b="1" dirty="0">
                <a:solidFill>
                  <a:schemeClr val="tx1">
                    <a:lumMod val="65000"/>
                    <a:lumOff val="35000"/>
                  </a:schemeClr>
                </a:solidFill>
                <a:latin typeface="メイリオ" panose="020B0604030504040204" pitchFamily="50" charset="-128"/>
                <a:ea typeface="メイリオ" panose="020B0604030504040204" pitchFamily="50" charset="-128"/>
              </a:rPr>
              <a:t>30</a:t>
            </a:r>
            <a:r>
              <a:rPr lang="ja-JP" altLang="en-US" sz="1100" b="1">
                <a:solidFill>
                  <a:schemeClr val="tx1">
                    <a:lumMod val="65000"/>
                    <a:lumOff val="35000"/>
                  </a:schemeClr>
                </a:solidFill>
                <a:latin typeface="メイリオ" panose="020B0604030504040204" pitchFamily="50" charset="-128"/>
                <a:ea typeface="メイリオ" panose="020B0604030504040204" pitchFamily="50" charset="-128"/>
              </a:rPr>
              <a:t>年</a:t>
            </a:r>
            <a:r>
              <a:rPr lang="en-US" altLang="ja-JP" sz="1100" b="1" dirty="0">
                <a:solidFill>
                  <a:schemeClr val="tx1">
                    <a:lumMod val="65000"/>
                    <a:lumOff val="35000"/>
                  </a:schemeClr>
                </a:solidFill>
                <a:latin typeface="メイリオ" panose="020B0604030504040204" pitchFamily="50" charset="-128"/>
                <a:ea typeface="メイリオ" panose="020B0604030504040204" pitchFamily="50" charset="-128"/>
              </a:rPr>
              <a:t>5</a:t>
            </a:r>
            <a:r>
              <a:rPr lang="ja-JP" altLang="en-US" sz="1100" b="1">
                <a:solidFill>
                  <a:schemeClr val="tx1">
                    <a:lumMod val="65000"/>
                    <a:lumOff val="35000"/>
                  </a:schemeClr>
                </a:solidFill>
                <a:latin typeface="メイリオ" panose="020B0604030504040204" pitchFamily="50" charset="-128"/>
                <a:ea typeface="メイリオ" panose="020B0604030504040204" pitchFamily="50" charset="-128"/>
              </a:rPr>
              <a:t>月」</a:t>
            </a:r>
            <a:endPar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97328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46AB989C-6B3E-D646-BA66-D22FDCCF9CFD}"/>
              </a:ext>
            </a:extLst>
          </p:cNvPr>
          <p:cNvSpPr/>
          <p:nvPr/>
        </p:nvSpPr>
        <p:spPr>
          <a:xfrm>
            <a:off x="503785" y="5848141"/>
            <a:ext cx="8208699" cy="615622"/>
          </a:xfrm>
          <a:prstGeom prst="rect">
            <a:avLst/>
          </a:prstGeom>
          <a:solidFill>
            <a:srgbClr val="FBE5D6">
              <a:alpha val="50980"/>
            </a:srgb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71C0A8C6-5C50-1A43-997A-50B3F76154DC}"/>
              </a:ext>
            </a:extLst>
          </p:cNvPr>
          <p:cNvSpPr txBox="1"/>
          <p:nvPr/>
        </p:nvSpPr>
        <p:spPr>
          <a:xfrm>
            <a:off x="639737" y="5955514"/>
            <a:ext cx="8208699" cy="492443"/>
          </a:xfrm>
          <a:prstGeom prst="rect">
            <a:avLst/>
          </a:prstGeom>
          <a:noFill/>
        </p:spPr>
        <p:txBody>
          <a:bodyPr wrap="square" rtlCol="0" anchor="ctr" anchorCtr="0">
            <a:spAutoFit/>
          </a:bodyPr>
          <a:lstStyle/>
          <a:p>
            <a:pPr algn="ctr"/>
            <a:r>
              <a:rPr lang="ja-JP" altLang="en-US" sz="2600" b="1">
                <a:solidFill>
                  <a:schemeClr val="accent2"/>
                </a:solidFill>
                <a:latin typeface="メイリオ" panose="020B0604030504040204" pitchFamily="50" charset="-128"/>
                <a:ea typeface="メイリオ" panose="020B0604030504040204" pitchFamily="50" charset="-128"/>
              </a:rPr>
              <a:t>資源の乏しい企業はどうやって生き残ればよい？</a:t>
            </a:r>
            <a:endParaRPr kumimoji="1" lang="ja-JP" altLang="en-US" sz="2600" b="1">
              <a:solidFill>
                <a:schemeClr val="accent2"/>
              </a:solidFill>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24E439F2-2BBE-BA40-A18A-AA9BE1EF18DB}"/>
              </a:ext>
            </a:extLst>
          </p:cNvPr>
          <p:cNvSpPr txBox="1"/>
          <p:nvPr/>
        </p:nvSpPr>
        <p:spPr>
          <a:xfrm>
            <a:off x="284753" y="197515"/>
            <a:ext cx="6348281" cy="433196"/>
          </a:xfrm>
          <a:prstGeom prst="rect">
            <a:avLst/>
          </a:prstGeom>
          <a:noFill/>
        </p:spPr>
        <p:txBody>
          <a:bodyPr wrap="square" rtlCol="0">
            <a:spAutoFit/>
          </a:bodyPr>
          <a:lstStyle/>
          <a:p>
            <a:r>
              <a:rPr kumimoji="1" lang="ja-JP" altLang="en-US" sz="2215" b="1" spc="138">
                <a:solidFill>
                  <a:schemeClr val="bg1"/>
                </a:solidFill>
                <a:latin typeface="メイリオ" panose="020B0604030504040204" pitchFamily="50" charset="-128"/>
                <a:ea typeface="メイリオ" panose="020B0604030504040204" pitchFamily="50" charset="-128"/>
              </a:rPr>
              <a:t>「ウィズ・コロナ」は変革を加速</a:t>
            </a:r>
          </a:p>
        </p:txBody>
      </p:sp>
      <p:sp>
        <p:nvSpPr>
          <p:cNvPr id="16" name="テキスト ボックス 15">
            <a:extLst>
              <a:ext uri="{FF2B5EF4-FFF2-40B4-BE49-F238E27FC236}">
                <a16:creationId xmlns:a16="http://schemas.microsoft.com/office/drawing/2014/main" id="{D6C96C67-AC11-8A46-B198-0E6E10403ED5}"/>
              </a:ext>
            </a:extLst>
          </p:cNvPr>
          <p:cNvSpPr txBox="1"/>
          <p:nvPr/>
        </p:nvSpPr>
        <p:spPr>
          <a:xfrm>
            <a:off x="503785" y="1139970"/>
            <a:ext cx="6808622" cy="646331"/>
          </a:xfrm>
          <a:prstGeom prst="rect">
            <a:avLst/>
          </a:prstGeom>
          <a:noFill/>
        </p:spPr>
        <p:txBody>
          <a:bodyPr wrap="square">
            <a:spAutoFit/>
          </a:bodyPr>
          <a:lstStyle/>
          <a:p>
            <a:pPr marL="342900" indent="-342900">
              <a:buFont typeface="Wingdings" panose="05000000000000000000" pitchFamily="2" charset="2"/>
              <a:buChar char="n"/>
            </a:pPr>
            <a:r>
              <a:rPr lang="ja-JP" altLang="en-US" sz="2000" b="1">
                <a:solidFill>
                  <a:srgbClr val="0070C0"/>
                </a:solidFill>
                <a:latin typeface="メイリオ" panose="020B0604030504040204" pitchFamily="50" charset="-128"/>
                <a:ea typeface="メイリオ" panose="020B0604030504040204" pitchFamily="50" charset="-128"/>
              </a:rPr>
              <a:t>約</a:t>
            </a:r>
            <a:r>
              <a:rPr lang="en-US" altLang="ja-JP" sz="2000" b="1" dirty="0">
                <a:solidFill>
                  <a:srgbClr val="0070C0"/>
                </a:solidFill>
                <a:latin typeface="メイリオ" panose="020B0604030504040204" pitchFamily="50" charset="-128"/>
                <a:ea typeface="メイリオ" panose="020B0604030504040204" pitchFamily="50" charset="-128"/>
              </a:rPr>
              <a:t>3,700</a:t>
            </a:r>
            <a:r>
              <a:rPr lang="ja-JP" altLang="en-US" sz="2000" b="1">
                <a:solidFill>
                  <a:srgbClr val="0070C0"/>
                </a:solidFill>
                <a:latin typeface="メイリオ" panose="020B0604030504040204" pitchFamily="50" charset="-128"/>
                <a:ea typeface="メイリオ" panose="020B0604030504040204" pitchFamily="50" charset="-128"/>
              </a:rPr>
              <a:t>万人の</a:t>
            </a:r>
            <a:r>
              <a:rPr lang="en-US" altLang="ja-JP" sz="2000" b="1" dirty="0">
                <a:solidFill>
                  <a:srgbClr val="0070C0"/>
                </a:solidFill>
                <a:latin typeface="メイリオ" panose="020B0604030504040204" pitchFamily="50" charset="-128"/>
                <a:ea typeface="メイリオ" panose="020B0604030504040204" pitchFamily="50" charset="-128"/>
              </a:rPr>
              <a:t>ANA</a:t>
            </a:r>
            <a:r>
              <a:rPr lang="ja-JP" altLang="en-US" sz="2000" b="1">
                <a:solidFill>
                  <a:srgbClr val="0070C0"/>
                </a:solidFill>
                <a:latin typeface="メイリオ" panose="020B0604030504040204" pitchFamily="50" charset="-128"/>
                <a:ea typeface="メイリオ" panose="020B0604030504040204" pitchFamily="50" charset="-128"/>
              </a:rPr>
              <a:t>マイレージクラブ会員に向けて</a:t>
            </a:r>
            <a:endParaRPr lang="en-US" altLang="ja-JP" sz="2000" b="1" dirty="0">
              <a:solidFill>
                <a:srgbClr val="0070C0"/>
              </a:solidFill>
              <a:latin typeface="メイリオ" panose="020B0604030504040204" pitchFamily="50" charset="-128"/>
              <a:ea typeface="メイリオ" panose="020B0604030504040204" pitchFamily="50" charset="-128"/>
            </a:endParaRPr>
          </a:p>
          <a:p>
            <a:r>
              <a:rPr lang="en-US" altLang="ja-JP" sz="2000" b="1" dirty="0">
                <a:solidFill>
                  <a:srgbClr val="0070C0"/>
                </a:solidFill>
                <a:latin typeface="メイリオ" panose="020B0604030504040204" pitchFamily="50" charset="-128"/>
                <a:ea typeface="メイリオ" panose="020B0604030504040204" pitchFamily="50" charset="-128"/>
              </a:rPr>
              <a:t>    QR/</a:t>
            </a:r>
            <a:r>
              <a:rPr lang="ja-JP" altLang="en-US" sz="2000" b="1">
                <a:solidFill>
                  <a:srgbClr val="0070C0"/>
                </a:solidFill>
                <a:latin typeface="メイリオ" panose="020B0604030504040204" pitchFamily="50" charset="-128"/>
                <a:ea typeface="メイリオ" panose="020B0604030504040204" pitchFamily="50" charset="-128"/>
              </a:rPr>
              <a:t>バーコード決済サービス「</a:t>
            </a:r>
            <a:r>
              <a:rPr lang="en-US" altLang="ja-JP" sz="2000" b="1" dirty="0">
                <a:solidFill>
                  <a:srgbClr val="0070C0"/>
                </a:solidFill>
                <a:latin typeface="メイリオ" panose="020B0604030504040204" pitchFamily="50" charset="-128"/>
                <a:ea typeface="メイリオ" panose="020B0604030504040204" pitchFamily="50" charset="-128"/>
              </a:rPr>
              <a:t>ANA Pay</a:t>
            </a:r>
            <a:r>
              <a:rPr lang="ja-JP" altLang="en-US" sz="2000" b="1">
                <a:solidFill>
                  <a:srgbClr val="0070C0"/>
                </a:solidFill>
                <a:latin typeface="メイリオ" panose="020B0604030504040204" pitchFamily="50" charset="-128"/>
                <a:ea typeface="メイリオ" panose="020B0604030504040204" pitchFamily="50" charset="-128"/>
              </a:rPr>
              <a:t>」を提供</a:t>
            </a:r>
          </a:p>
        </p:txBody>
      </p:sp>
      <p:sp>
        <p:nvSpPr>
          <p:cNvPr id="17" name="テキスト ボックス 16">
            <a:extLst>
              <a:ext uri="{FF2B5EF4-FFF2-40B4-BE49-F238E27FC236}">
                <a16:creationId xmlns:a16="http://schemas.microsoft.com/office/drawing/2014/main" id="{C48269CB-4348-1A40-999E-246690E0818A}"/>
              </a:ext>
            </a:extLst>
          </p:cNvPr>
          <p:cNvSpPr txBox="1"/>
          <p:nvPr/>
        </p:nvSpPr>
        <p:spPr>
          <a:xfrm>
            <a:off x="398762" y="1921965"/>
            <a:ext cx="7296266" cy="523220"/>
          </a:xfrm>
          <a:prstGeom prst="rect">
            <a:avLst/>
          </a:prstGeom>
          <a:noFill/>
        </p:spPr>
        <p:txBody>
          <a:bodyPr wrap="square">
            <a:spAutoFit/>
          </a:bodyPr>
          <a:lstStyle/>
          <a:p>
            <a:pPr lvl="1"/>
            <a:r>
              <a:rPr lang="en-US" altLang="ja-JP" sz="1400" dirty="0">
                <a:latin typeface="メイリオ" panose="020B0604030504040204" pitchFamily="50" charset="-128"/>
                <a:ea typeface="メイリオ" panose="020B0604030504040204" pitchFamily="50" charset="-128"/>
              </a:rPr>
              <a:t>ANA JCB</a:t>
            </a:r>
            <a:r>
              <a:rPr lang="ja-JP" altLang="en-US" sz="1400">
                <a:latin typeface="メイリオ" panose="020B0604030504040204" pitchFamily="50" charset="-128"/>
                <a:ea typeface="メイリオ" panose="020B0604030504040204" pitchFamily="50" charset="-128"/>
              </a:rPr>
              <a:t>カードを含む</a:t>
            </a:r>
            <a:r>
              <a:rPr lang="en-US" altLang="ja-JP" sz="1400" dirty="0">
                <a:latin typeface="メイリオ" panose="020B0604030504040204" pitchFamily="50" charset="-128"/>
                <a:ea typeface="メイリオ" panose="020B0604030504040204" pitchFamily="50" charset="-128"/>
              </a:rPr>
              <a:t>JCB</a:t>
            </a:r>
            <a:r>
              <a:rPr lang="ja-JP" altLang="en-US" sz="1400">
                <a:latin typeface="メイリオ" panose="020B0604030504040204" pitchFamily="50" charset="-128"/>
                <a:ea typeface="メイリオ" panose="020B0604030504040204" pitchFamily="50" charset="-128"/>
              </a:rPr>
              <a:t>のクレジットカードからチャージをして、店頭で</a:t>
            </a:r>
            <a:r>
              <a:rPr lang="en-US" altLang="ja-JP" sz="1400" dirty="0">
                <a:latin typeface="メイリオ" panose="020B0604030504040204" pitchFamily="50" charset="-128"/>
                <a:ea typeface="メイリオ" panose="020B0604030504040204" pitchFamily="50" charset="-128"/>
              </a:rPr>
              <a:t>QR/</a:t>
            </a:r>
            <a:r>
              <a:rPr lang="ja-JP" altLang="en-US" sz="1400">
                <a:latin typeface="メイリオ" panose="020B0604030504040204" pitchFamily="50" charset="-128"/>
                <a:ea typeface="メイリオ" panose="020B0604030504040204" pitchFamily="50" charset="-128"/>
              </a:rPr>
              <a:t>バーコードを表示して決済ができます。ご利用金額に応じてマイルが貯まります。</a:t>
            </a:r>
            <a:endParaRPr lang="en-US" altLang="ja-JP" sz="14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96C0EBC5-192D-2149-AF88-4D6A90FD242E}"/>
              </a:ext>
            </a:extLst>
          </p:cNvPr>
          <p:cNvSpPr txBox="1"/>
          <p:nvPr/>
        </p:nvSpPr>
        <p:spPr>
          <a:xfrm>
            <a:off x="503784" y="2754249"/>
            <a:ext cx="8344651" cy="707886"/>
          </a:xfrm>
          <a:prstGeom prst="rect">
            <a:avLst/>
          </a:prstGeom>
          <a:noFill/>
        </p:spPr>
        <p:txBody>
          <a:bodyPr wrap="square">
            <a:spAutoFit/>
          </a:bodyPr>
          <a:lstStyle/>
          <a:p>
            <a:pPr marL="342900" indent="-342900">
              <a:buFont typeface="Wingdings" panose="05000000000000000000" pitchFamily="2" charset="2"/>
              <a:buChar char="n"/>
            </a:pPr>
            <a:r>
              <a:rPr lang="ja-JP" altLang="en-US" sz="2000" b="1">
                <a:solidFill>
                  <a:srgbClr val="0070C0"/>
                </a:solidFill>
                <a:latin typeface="メイリオ" panose="020B0604030504040204" pitchFamily="50" charset="-128"/>
                <a:ea typeface="メイリオ" panose="020B0604030504040204" pitchFamily="50" charset="-128"/>
              </a:rPr>
              <a:t>東日本旅客鉄道、「新幹線物流」など列車を活用した</a:t>
            </a:r>
            <a:endParaRPr lang="en-US" altLang="ja-JP" sz="2000" b="1" dirty="0">
              <a:solidFill>
                <a:srgbClr val="0070C0"/>
              </a:solidFill>
              <a:latin typeface="メイリオ" panose="020B0604030504040204" pitchFamily="50" charset="-128"/>
              <a:ea typeface="メイリオ" panose="020B0604030504040204" pitchFamily="50" charset="-128"/>
            </a:endParaRPr>
          </a:p>
          <a:p>
            <a:r>
              <a:rPr lang="en-US" altLang="ja-JP" sz="2000" b="1" dirty="0">
                <a:solidFill>
                  <a:srgbClr val="0070C0"/>
                </a:solidFill>
                <a:latin typeface="メイリオ" panose="020B0604030504040204" pitchFamily="50" charset="-128"/>
                <a:ea typeface="メイリオ" panose="020B0604030504040204" pitchFamily="50" charset="-128"/>
              </a:rPr>
              <a:t>    </a:t>
            </a:r>
            <a:r>
              <a:rPr lang="ja-JP" altLang="en-US" sz="2000" b="1">
                <a:solidFill>
                  <a:srgbClr val="0070C0"/>
                </a:solidFill>
                <a:latin typeface="メイリオ" panose="020B0604030504040204" pitchFamily="50" charset="-128"/>
                <a:ea typeface="メイリオ" panose="020B0604030504040204" pitchFamily="50" charset="-128"/>
              </a:rPr>
              <a:t>物流サービスを拡大</a:t>
            </a:r>
          </a:p>
        </p:txBody>
      </p:sp>
      <p:sp>
        <p:nvSpPr>
          <p:cNvPr id="19" name="テキスト ボックス 18">
            <a:extLst>
              <a:ext uri="{FF2B5EF4-FFF2-40B4-BE49-F238E27FC236}">
                <a16:creationId xmlns:a16="http://schemas.microsoft.com/office/drawing/2014/main" id="{C2538488-5CB1-CD46-827C-D6BAD1F3A59D}"/>
              </a:ext>
            </a:extLst>
          </p:cNvPr>
          <p:cNvSpPr txBox="1"/>
          <p:nvPr/>
        </p:nvSpPr>
        <p:spPr>
          <a:xfrm>
            <a:off x="398761" y="3480743"/>
            <a:ext cx="8069989" cy="738664"/>
          </a:xfrm>
          <a:prstGeom prst="rect">
            <a:avLst/>
          </a:prstGeom>
          <a:noFill/>
        </p:spPr>
        <p:txBody>
          <a:bodyPr wrap="square">
            <a:spAutoFit/>
          </a:bodyPr>
          <a:lstStyle/>
          <a:p>
            <a:pPr lvl="1"/>
            <a:r>
              <a:rPr lang="ja-JP" altLang="en-US" sz="1400">
                <a:latin typeface="メイリオ" panose="020B0604030504040204" pitchFamily="50" charset="-128"/>
                <a:ea typeface="メイリオ" panose="020B0604030504040204" pitchFamily="50" charset="-128"/>
              </a:rPr>
              <a:t>これまで、地域の情報発信や</a:t>
            </a:r>
            <a:r>
              <a:rPr lang="en-US" altLang="ja-JP" sz="1400" dirty="0">
                <a:latin typeface="メイリオ" panose="020B0604030504040204" pitchFamily="50" charset="-128"/>
                <a:ea typeface="メイリオ" panose="020B0604030504040204" pitchFamily="50" charset="-128"/>
              </a:rPr>
              <a:t>PR</a:t>
            </a:r>
            <a:r>
              <a:rPr lang="ja-JP" altLang="en-US" sz="1400">
                <a:latin typeface="メイリオ" panose="020B0604030504040204" pitchFamily="50" charset="-128"/>
                <a:ea typeface="メイリオ" panose="020B0604030504040204" pitchFamily="50" charset="-128"/>
              </a:rPr>
              <a:t>のためにイベントとして行っていた新幹線物流を定期化し、コロナ禍での事業拡大を目指す。輸送品目は、食材や地産品に加えて、電子部品など列車の速達性を生かせる商品に拡大する。</a:t>
            </a:r>
            <a:endParaRPr lang="en-US" altLang="ja-JP" sz="1400"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5BE9AECF-F3AC-AB45-82A8-7E5743206933}"/>
              </a:ext>
            </a:extLst>
          </p:cNvPr>
          <p:cNvSpPr txBox="1"/>
          <p:nvPr/>
        </p:nvSpPr>
        <p:spPr>
          <a:xfrm>
            <a:off x="503784" y="4535088"/>
            <a:ext cx="8344651" cy="369332"/>
          </a:xfrm>
          <a:prstGeom prst="rect">
            <a:avLst/>
          </a:prstGeom>
          <a:noFill/>
        </p:spPr>
        <p:txBody>
          <a:bodyPr wrap="square">
            <a:spAutoFit/>
          </a:bodyPr>
          <a:lstStyle/>
          <a:p>
            <a:pPr marL="342900" indent="-342900">
              <a:buFont typeface="Wingdings" panose="05000000000000000000" pitchFamily="2" charset="2"/>
              <a:buChar char="n"/>
            </a:pPr>
            <a:r>
              <a:rPr lang="ja-JP" altLang="en-US" sz="2000" b="1">
                <a:solidFill>
                  <a:srgbClr val="0070C0"/>
                </a:solidFill>
                <a:latin typeface="メイリオ" panose="020B0604030504040204" pitchFamily="50" charset="-128"/>
                <a:ea typeface="メイリオ" panose="020B0604030504040204" pitchFamily="50" charset="-128"/>
              </a:rPr>
              <a:t>すかいらーくグループ人気商品の通販事業開始</a:t>
            </a:r>
          </a:p>
        </p:txBody>
      </p:sp>
      <p:sp>
        <p:nvSpPr>
          <p:cNvPr id="21" name="テキスト ボックス 20">
            <a:extLst>
              <a:ext uri="{FF2B5EF4-FFF2-40B4-BE49-F238E27FC236}">
                <a16:creationId xmlns:a16="http://schemas.microsoft.com/office/drawing/2014/main" id="{BC019E81-9303-B747-A122-1FC3AEB84F78}"/>
              </a:ext>
            </a:extLst>
          </p:cNvPr>
          <p:cNvSpPr txBox="1"/>
          <p:nvPr/>
        </p:nvSpPr>
        <p:spPr>
          <a:xfrm>
            <a:off x="398762" y="4923028"/>
            <a:ext cx="7493214" cy="523220"/>
          </a:xfrm>
          <a:prstGeom prst="rect">
            <a:avLst/>
          </a:prstGeom>
          <a:noFill/>
        </p:spPr>
        <p:txBody>
          <a:bodyPr wrap="square">
            <a:spAutoFit/>
          </a:bodyPr>
          <a:lstStyle/>
          <a:p>
            <a:pPr lvl="1"/>
            <a:r>
              <a:rPr lang="ja-JP" altLang="en-US" sz="1400">
                <a:latin typeface="メイリオ" panose="020B0604030504040204" pitchFamily="50" charset="-128"/>
                <a:ea typeface="メイリオ" panose="020B0604030504040204" pitchFamily="50" charset="-128"/>
              </a:rPr>
              <a:t>ガストのチーズ </a:t>
            </a:r>
            <a:r>
              <a:rPr lang="en" altLang="ja-JP" sz="1400" dirty="0">
                <a:latin typeface="メイリオ" panose="020B0604030504040204" pitchFamily="50" charset="-128"/>
                <a:ea typeface="メイリオ" panose="020B0604030504040204" pitchFamily="50" charset="-128"/>
              </a:rPr>
              <a:t>in </a:t>
            </a:r>
            <a:r>
              <a:rPr lang="ja-JP" altLang="en-US" sz="1400">
                <a:latin typeface="メイリオ" panose="020B0604030504040204" pitchFamily="50" charset="-128"/>
                <a:ea typeface="メイリオ" panose="020B0604030504040204" pitchFamily="50" charset="-128"/>
              </a:rPr>
              <a:t>ハンバーグ／バーミヤンの冷凍生餃子を楽天・アマゾンに出店し（</a:t>
            </a:r>
            <a:r>
              <a:rPr lang="en-US" altLang="ja-JP" sz="1400" dirty="0">
                <a:latin typeface="メイリオ" panose="020B0604030504040204" pitchFamily="50" charset="-128"/>
                <a:ea typeface="メイリオ" panose="020B0604030504040204" pitchFamily="50" charset="-128"/>
              </a:rPr>
              <a:t>2020 </a:t>
            </a:r>
            <a:r>
              <a:rPr lang="ja-JP" altLang="en-US" sz="1400">
                <a:latin typeface="メイリオ" panose="020B0604030504040204" pitchFamily="50" charset="-128"/>
                <a:ea typeface="メイリオ" panose="020B0604030504040204" pitchFamily="50" charset="-128"/>
              </a:rPr>
              <a:t>年 </a:t>
            </a:r>
            <a:r>
              <a:rPr lang="en-US" altLang="ja-JP" sz="1400" dirty="0">
                <a:latin typeface="メイリオ" panose="020B0604030504040204" pitchFamily="50" charset="-128"/>
                <a:ea typeface="メイリオ" panose="020B0604030504040204" pitchFamily="50" charset="-128"/>
              </a:rPr>
              <a:t>11 </a:t>
            </a:r>
            <a:r>
              <a:rPr lang="ja-JP" altLang="en-US" sz="1400">
                <a:latin typeface="メイリオ" panose="020B0604030504040204" pitchFamily="50" charset="-128"/>
                <a:ea typeface="メイリオ" panose="020B0604030504040204" pitchFamily="50" charset="-128"/>
              </a:rPr>
              <a:t>月）、</a:t>
            </a:r>
            <a:r>
              <a:rPr lang="en-US" altLang="ja-JP" sz="1400" dirty="0">
                <a:latin typeface="メイリオ" panose="020B0604030504040204" pitchFamily="50" charset="-128"/>
                <a:ea typeface="メイリオ" panose="020B0604030504040204" pitchFamily="50" charset="-128"/>
              </a:rPr>
              <a:t>2021 </a:t>
            </a:r>
            <a:r>
              <a:rPr lang="ja-JP" altLang="en-US" sz="1400">
                <a:latin typeface="メイリオ" panose="020B0604030504040204" pitchFamily="50" charset="-128"/>
                <a:ea typeface="メイリオ" panose="020B0604030504040204" pitchFamily="50" charset="-128"/>
              </a:rPr>
              <a:t>年には自社 </a:t>
            </a:r>
            <a:r>
              <a:rPr lang="en" altLang="ja-JP" sz="1400" dirty="0">
                <a:latin typeface="メイリオ" panose="020B0604030504040204" pitchFamily="50" charset="-128"/>
                <a:ea typeface="メイリオ" panose="020B0604030504040204" pitchFamily="50" charset="-128"/>
              </a:rPr>
              <a:t>EC </a:t>
            </a:r>
            <a:r>
              <a:rPr lang="ja-JP" altLang="en-US" sz="1400">
                <a:latin typeface="メイリオ" panose="020B0604030504040204" pitchFamily="50" charset="-128"/>
                <a:ea typeface="メイリオ" panose="020B0604030504040204" pitchFamily="50" charset="-128"/>
              </a:rPr>
              <a:t>サイトでの販売を開始します</a:t>
            </a:r>
            <a:endParaRPr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3828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77C70806-F489-4578-B57F-7FEF528DB1B8}"/>
              </a:ext>
            </a:extLst>
          </p:cNvPr>
          <p:cNvSpPr txBox="1"/>
          <p:nvPr/>
        </p:nvSpPr>
        <p:spPr>
          <a:xfrm>
            <a:off x="613138" y="871006"/>
            <a:ext cx="7935949" cy="461665"/>
          </a:xfrm>
          <a:prstGeom prst="rect">
            <a:avLst/>
          </a:prstGeom>
          <a:noFill/>
        </p:spPr>
        <p:txBody>
          <a:bodyPr wrap="square">
            <a:spAutoFit/>
          </a:bodyPr>
          <a:lstStyle/>
          <a:p>
            <a:pPr algn="ctr"/>
            <a:r>
              <a:rPr lang="en-US" altLang="ja-JP" sz="2400" dirty="0">
                <a:solidFill>
                  <a:srgbClr val="0070C0"/>
                </a:solidFill>
                <a:latin typeface="メイリオ" panose="020B0604030504040204" pitchFamily="50" charset="-128"/>
                <a:ea typeface="メイリオ" panose="020B0604030504040204" pitchFamily="50" charset="-128"/>
              </a:rPr>
              <a:t>S&amp;P 500 </a:t>
            </a:r>
            <a:r>
              <a:rPr lang="ja-JP" altLang="en-US" sz="2400" dirty="0">
                <a:solidFill>
                  <a:srgbClr val="0070C0"/>
                </a:solidFill>
                <a:latin typeface="メイリオ" panose="020B0604030504040204" pitchFamily="50" charset="-128"/>
                <a:ea typeface="メイリオ" panose="020B0604030504040204" pitchFamily="50" charset="-128"/>
              </a:rPr>
              <a:t>時価総額に占める無形資産の割合</a:t>
            </a:r>
            <a:endParaRPr lang="en-US" altLang="ja-JP" sz="2400" dirty="0">
              <a:solidFill>
                <a:srgbClr val="0070C0"/>
              </a:solidFill>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BF7C825E-AF4D-2C49-995C-02F1B8947990}"/>
              </a:ext>
            </a:extLst>
          </p:cNvPr>
          <p:cNvSpPr txBox="1"/>
          <p:nvPr/>
        </p:nvSpPr>
        <p:spPr>
          <a:xfrm>
            <a:off x="284753" y="197515"/>
            <a:ext cx="6348281" cy="433196"/>
          </a:xfrm>
          <a:prstGeom prst="rect">
            <a:avLst/>
          </a:prstGeom>
          <a:noFill/>
        </p:spPr>
        <p:txBody>
          <a:bodyPr wrap="square" rtlCol="0">
            <a:spAutoFit/>
          </a:bodyPr>
          <a:lstStyle/>
          <a:p>
            <a:r>
              <a:rPr kumimoji="1" lang="ja-JP" altLang="en-US" sz="2215" b="1" spc="138">
                <a:solidFill>
                  <a:schemeClr val="bg1"/>
                </a:solidFill>
                <a:latin typeface="メイリオ" panose="020B0604030504040204" pitchFamily="50" charset="-128"/>
                <a:ea typeface="メイリオ" panose="020B0604030504040204" pitchFamily="50" charset="-128"/>
              </a:rPr>
              <a:t>「知恵≒知的財産」が企業価値になる！</a:t>
            </a:r>
          </a:p>
        </p:txBody>
      </p:sp>
      <p:sp>
        <p:nvSpPr>
          <p:cNvPr id="10" name="正方形/長方形 9">
            <a:extLst>
              <a:ext uri="{FF2B5EF4-FFF2-40B4-BE49-F238E27FC236}">
                <a16:creationId xmlns:a16="http://schemas.microsoft.com/office/drawing/2014/main" id="{D50864F7-9E89-EC4F-B9B2-A0C1D321E1D7}"/>
              </a:ext>
            </a:extLst>
          </p:cNvPr>
          <p:cNvSpPr/>
          <p:nvPr/>
        </p:nvSpPr>
        <p:spPr>
          <a:xfrm>
            <a:off x="1669416" y="5594650"/>
            <a:ext cx="6149340" cy="615622"/>
          </a:xfrm>
          <a:prstGeom prst="rect">
            <a:avLst/>
          </a:prstGeom>
          <a:solidFill>
            <a:srgbClr val="FBE5D6">
              <a:alpha val="50980"/>
            </a:srgb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F9894806-ECAD-A445-B594-F9D69C390095}"/>
              </a:ext>
            </a:extLst>
          </p:cNvPr>
          <p:cNvSpPr txBox="1"/>
          <p:nvPr/>
        </p:nvSpPr>
        <p:spPr>
          <a:xfrm>
            <a:off x="639737" y="5702023"/>
            <a:ext cx="8208699" cy="492443"/>
          </a:xfrm>
          <a:prstGeom prst="rect">
            <a:avLst/>
          </a:prstGeom>
          <a:noFill/>
        </p:spPr>
        <p:txBody>
          <a:bodyPr wrap="square" rtlCol="0" anchor="ctr" anchorCtr="0">
            <a:spAutoFit/>
          </a:bodyPr>
          <a:lstStyle/>
          <a:p>
            <a:pPr algn="ctr"/>
            <a:r>
              <a:rPr lang="ja-JP" altLang="en-US" sz="2600" b="1">
                <a:solidFill>
                  <a:schemeClr val="accent2"/>
                </a:solidFill>
                <a:latin typeface="メイリオ" panose="020B0604030504040204" pitchFamily="50" charset="-128"/>
                <a:ea typeface="メイリオ" panose="020B0604030504040204" pitchFamily="50" charset="-128"/>
              </a:rPr>
              <a:t>一人一人の知恵が必要！</a:t>
            </a:r>
            <a:endParaRPr kumimoji="1" lang="ja-JP" altLang="en-US" sz="2600" b="1">
              <a:solidFill>
                <a:schemeClr val="accent2"/>
              </a:solidFill>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6B72D9E2-B00B-E64F-9A81-50E20916D440}"/>
              </a:ext>
            </a:extLst>
          </p:cNvPr>
          <p:cNvSpPr txBox="1"/>
          <p:nvPr/>
        </p:nvSpPr>
        <p:spPr>
          <a:xfrm>
            <a:off x="2677959" y="6427175"/>
            <a:ext cx="6149340" cy="261610"/>
          </a:xfrm>
          <a:prstGeom prst="rect">
            <a:avLst/>
          </a:prstGeom>
          <a:noFill/>
        </p:spPr>
        <p:txBody>
          <a:bodyPr wrap="square">
            <a:spAutoFit/>
          </a:bodyPr>
          <a:lstStyle/>
          <a:p>
            <a:pPr algn="r"/>
            <a:r>
              <a:rPr lang="ja-JP" altLang="en-US" sz="1100" b="1">
                <a:solidFill>
                  <a:schemeClr val="tx1">
                    <a:lumMod val="65000"/>
                    <a:lumOff val="35000"/>
                  </a:schemeClr>
                </a:solidFill>
                <a:latin typeface="メイリオ" panose="020B0604030504040204" pitchFamily="50" charset="-128"/>
                <a:ea typeface="メイリオ" panose="020B0604030504040204" pitchFamily="50" charset="-128"/>
              </a:rPr>
              <a:t>出典</a:t>
            </a:r>
            <a:r>
              <a:rPr lang="en-US" altLang="ja-JP" sz="1100" b="1" dirty="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b="1">
                <a:solidFill>
                  <a:schemeClr val="tx1">
                    <a:lumMod val="65000"/>
                    <a:lumOff val="35000"/>
                  </a:schemeClr>
                </a:solidFill>
                <a:latin typeface="メイリオ" panose="020B0604030504040204" pitchFamily="50" charset="-128"/>
                <a:ea typeface="メイリオ" panose="020B0604030504040204" pitchFamily="50" charset="-128"/>
              </a:rPr>
              <a:t>「知財のビジネス価値評価検討タスクフォース報告書平成</a:t>
            </a:r>
            <a:r>
              <a:rPr lang="en-US" altLang="ja-JP" sz="1100" b="1" dirty="0">
                <a:solidFill>
                  <a:schemeClr val="tx1">
                    <a:lumMod val="65000"/>
                    <a:lumOff val="35000"/>
                  </a:schemeClr>
                </a:solidFill>
                <a:latin typeface="メイリオ" panose="020B0604030504040204" pitchFamily="50" charset="-128"/>
                <a:ea typeface="メイリオ" panose="020B0604030504040204" pitchFamily="50" charset="-128"/>
              </a:rPr>
              <a:t>30</a:t>
            </a:r>
            <a:r>
              <a:rPr lang="ja-JP" altLang="en-US" sz="1100" b="1">
                <a:solidFill>
                  <a:schemeClr val="tx1">
                    <a:lumMod val="65000"/>
                    <a:lumOff val="35000"/>
                  </a:schemeClr>
                </a:solidFill>
                <a:latin typeface="メイリオ" panose="020B0604030504040204" pitchFamily="50" charset="-128"/>
                <a:ea typeface="メイリオ" panose="020B0604030504040204" pitchFamily="50" charset="-128"/>
              </a:rPr>
              <a:t>年</a:t>
            </a:r>
            <a:r>
              <a:rPr lang="en-US" altLang="ja-JP" sz="1100" b="1" dirty="0">
                <a:solidFill>
                  <a:schemeClr val="tx1">
                    <a:lumMod val="65000"/>
                    <a:lumOff val="35000"/>
                  </a:schemeClr>
                </a:solidFill>
                <a:latin typeface="メイリオ" panose="020B0604030504040204" pitchFamily="50" charset="-128"/>
                <a:ea typeface="メイリオ" panose="020B0604030504040204" pitchFamily="50" charset="-128"/>
              </a:rPr>
              <a:t>5</a:t>
            </a:r>
            <a:r>
              <a:rPr lang="ja-JP" altLang="en-US" sz="1100" b="1">
                <a:solidFill>
                  <a:schemeClr val="tx1">
                    <a:lumMod val="65000"/>
                    <a:lumOff val="35000"/>
                  </a:schemeClr>
                </a:solidFill>
                <a:latin typeface="メイリオ" panose="020B0604030504040204" pitchFamily="50" charset="-128"/>
                <a:ea typeface="メイリオ" panose="020B0604030504040204" pitchFamily="50" charset="-128"/>
              </a:rPr>
              <a:t>月」</a:t>
            </a:r>
            <a:endPar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nvGrpSpPr>
          <p:cNvPr id="3" name="グループ化 2">
            <a:extLst>
              <a:ext uri="{FF2B5EF4-FFF2-40B4-BE49-F238E27FC236}">
                <a16:creationId xmlns:a16="http://schemas.microsoft.com/office/drawing/2014/main" id="{B91F3C72-6E2D-9544-95E6-134D48E66DF1}"/>
              </a:ext>
            </a:extLst>
          </p:cNvPr>
          <p:cNvGrpSpPr/>
          <p:nvPr/>
        </p:nvGrpSpPr>
        <p:grpSpPr>
          <a:xfrm>
            <a:off x="81768" y="1576875"/>
            <a:ext cx="4408364" cy="3594134"/>
            <a:chOff x="436098" y="1928159"/>
            <a:chExt cx="3826414" cy="3119671"/>
          </a:xfrm>
        </p:grpSpPr>
        <p:pic>
          <p:nvPicPr>
            <p:cNvPr id="4" name="図 3">
              <a:extLst>
                <a:ext uri="{FF2B5EF4-FFF2-40B4-BE49-F238E27FC236}">
                  <a16:creationId xmlns:a16="http://schemas.microsoft.com/office/drawing/2014/main" id="{51262B45-C0F9-415A-B597-443D0852FF67}"/>
                </a:ext>
              </a:extLst>
            </p:cNvPr>
            <p:cNvPicPr>
              <a:picLocks noChangeAspect="1"/>
            </p:cNvPicPr>
            <p:nvPr/>
          </p:nvPicPr>
          <p:blipFill rotWithShape="1">
            <a:blip r:embed="rId3"/>
            <a:srcRect l="3275" r="52557" b="35824"/>
            <a:stretch/>
          </p:blipFill>
          <p:spPr>
            <a:xfrm>
              <a:off x="436098" y="1928159"/>
              <a:ext cx="3826414" cy="1432034"/>
            </a:xfrm>
            <a:prstGeom prst="rect">
              <a:avLst/>
            </a:prstGeom>
          </p:spPr>
        </p:pic>
        <p:pic>
          <p:nvPicPr>
            <p:cNvPr id="13" name="図 12">
              <a:extLst>
                <a:ext uri="{FF2B5EF4-FFF2-40B4-BE49-F238E27FC236}">
                  <a16:creationId xmlns:a16="http://schemas.microsoft.com/office/drawing/2014/main" id="{1804BDDF-C838-7F4D-BECA-54FF9A2D47BE}"/>
                </a:ext>
              </a:extLst>
            </p:cNvPr>
            <p:cNvPicPr>
              <a:picLocks noChangeAspect="1"/>
            </p:cNvPicPr>
            <p:nvPr/>
          </p:nvPicPr>
          <p:blipFill rotWithShape="1">
            <a:blip r:embed="rId3"/>
            <a:srcRect l="57990" r="5856" b="33869"/>
            <a:stretch/>
          </p:blipFill>
          <p:spPr>
            <a:xfrm>
              <a:off x="754039" y="3572159"/>
              <a:ext cx="3132161" cy="1475671"/>
            </a:xfrm>
            <a:prstGeom prst="rect">
              <a:avLst/>
            </a:prstGeom>
          </p:spPr>
        </p:pic>
      </p:grpSp>
      <p:pic>
        <p:nvPicPr>
          <p:cNvPr id="14" name="図 13">
            <a:extLst>
              <a:ext uri="{FF2B5EF4-FFF2-40B4-BE49-F238E27FC236}">
                <a16:creationId xmlns:a16="http://schemas.microsoft.com/office/drawing/2014/main" id="{FAB6794B-E3CD-B547-9EBF-7052A6D6AA1B}"/>
              </a:ext>
            </a:extLst>
          </p:cNvPr>
          <p:cNvPicPr>
            <a:picLocks noChangeAspect="1"/>
          </p:cNvPicPr>
          <p:nvPr/>
        </p:nvPicPr>
        <p:blipFill rotWithShape="1">
          <a:blip r:embed="rId3"/>
          <a:srcRect l="3275" t="65641" r="52557"/>
          <a:stretch/>
        </p:blipFill>
        <p:spPr>
          <a:xfrm>
            <a:off x="3676441" y="2270349"/>
            <a:ext cx="4909152" cy="983655"/>
          </a:xfrm>
          <a:prstGeom prst="rect">
            <a:avLst/>
          </a:prstGeom>
        </p:spPr>
      </p:pic>
      <p:pic>
        <p:nvPicPr>
          <p:cNvPr id="15" name="図 14">
            <a:extLst>
              <a:ext uri="{FF2B5EF4-FFF2-40B4-BE49-F238E27FC236}">
                <a16:creationId xmlns:a16="http://schemas.microsoft.com/office/drawing/2014/main" id="{73331B48-CF27-FB48-A1B3-691ED5C79EE1}"/>
              </a:ext>
            </a:extLst>
          </p:cNvPr>
          <p:cNvPicPr>
            <a:picLocks noChangeAspect="1"/>
          </p:cNvPicPr>
          <p:nvPr/>
        </p:nvPicPr>
        <p:blipFill rotWithShape="1">
          <a:blip r:embed="rId3"/>
          <a:srcRect l="48722" t="64998"/>
          <a:stretch/>
        </p:blipFill>
        <p:spPr>
          <a:xfrm>
            <a:off x="3696319" y="4195257"/>
            <a:ext cx="4762694" cy="983655"/>
          </a:xfrm>
          <a:prstGeom prst="rect">
            <a:avLst/>
          </a:prstGeom>
        </p:spPr>
      </p:pic>
    </p:spTree>
    <p:extLst>
      <p:ext uri="{BB962C8B-B14F-4D97-AF65-F5344CB8AC3E}">
        <p14:creationId xmlns:p14="http://schemas.microsoft.com/office/powerpoint/2010/main" val="3934332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矢印: U ターン 9">
            <a:extLst>
              <a:ext uri="{FF2B5EF4-FFF2-40B4-BE49-F238E27FC236}">
                <a16:creationId xmlns:a16="http://schemas.microsoft.com/office/drawing/2014/main" id="{D2DFC911-C86C-4828-A9A9-4EECDCD28BCA}"/>
              </a:ext>
            </a:extLst>
          </p:cNvPr>
          <p:cNvSpPr/>
          <p:nvPr/>
        </p:nvSpPr>
        <p:spPr>
          <a:xfrm flipH="1" flipV="1">
            <a:off x="1879093" y="3525162"/>
            <a:ext cx="5740906" cy="700841"/>
          </a:xfrm>
          <a:prstGeom prst="uturnArrow">
            <a:avLst>
              <a:gd name="adj1" fmla="val 25545"/>
              <a:gd name="adj2" fmla="val 25000"/>
              <a:gd name="adj3" fmla="val 40585"/>
              <a:gd name="adj4" fmla="val 15968"/>
              <a:gd name="adj5" fmla="val 97967"/>
            </a:avLst>
          </a:prstGeom>
          <a:solidFill>
            <a:srgbClr val="2F5497">
              <a:alpha val="4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矢印: 右 13">
            <a:extLst>
              <a:ext uri="{FF2B5EF4-FFF2-40B4-BE49-F238E27FC236}">
                <a16:creationId xmlns:a16="http://schemas.microsoft.com/office/drawing/2014/main" id="{2831AD09-FD54-B642-B172-41C40C41E11E}"/>
              </a:ext>
            </a:extLst>
          </p:cNvPr>
          <p:cNvSpPr/>
          <p:nvPr/>
        </p:nvSpPr>
        <p:spPr>
          <a:xfrm rot="16200000">
            <a:off x="756349" y="3904433"/>
            <a:ext cx="1234929" cy="508000"/>
          </a:xfrm>
          <a:prstGeom prst="rightArrow">
            <a:avLst/>
          </a:prstGeom>
          <a:solidFill>
            <a:srgbClr val="FF99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矢印: 右 13">
            <a:extLst>
              <a:ext uri="{FF2B5EF4-FFF2-40B4-BE49-F238E27FC236}">
                <a16:creationId xmlns:a16="http://schemas.microsoft.com/office/drawing/2014/main" id="{AF7E97F1-666C-1B49-A4ED-695125BCFD5C}"/>
              </a:ext>
            </a:extLst>
          </p:cNvPr>
          <p:cNvSpPr/>
          <p:nvPr/>
        </p:nvSpPr>
        <p:spPr>
          <a:xfrm rot="16200000">
            <a:off x="4378632" y="3904434"/>
            <a:ext cx="1234929" cy="508000"/>
          </a:xfrm>
          <a:prstGeom prst="rightArrow">
            <a:avLst/>
          </a:prstGeom>
          <a:solidFill>
            <a:srgbClr val="FF99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四角形: 角を丸くする 4">
            <a:extLst>
              <a:ext uri="{FF2B5EF4-FFF2-40B4-BE49-F238E27FC236}">
                <a16:creationId xmlns:a16="http://schemas.microsoft.com/office/drawing/2014/main" id="{5574DB35-EA27-43C1-BEB7-BA2A28A1ECDA}"/>
              </a:ext>
            </a:extLst>
          </p:cNvPr>
          <p:cNvSpPr/>
          <p:nvPr/>
        </p:nvSpPr>
        <p:spPr>
          <a:xfrm>
            <a:off x="746760" y="1584960"/>
            <a:ext cx="2203553" cy="1956010"/>
          </a:xfrm>
          <a:prstGeom prst="round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メイリオ" panose="020B0604030504040204" pitchFamily="50" charset="-128"/>
                <a:ea typeface="メイリオ" panose="020B0604030504040204" pitchFamily="50" charset="-128"/>
              </a:rPr>
              <a:t>X</a:t>
            </a:r>
          </a:p>
          <a:p>
            <a:pPr algn="ctr"/>
            <a:r>
              <a:rPr kumimoji="1" lang="ja-JP" altLang="en-US" sz="2000" dirty="0">
                <a:solidFill>
                  <a:schemeClr val="tx1"/>
                </a:solidFill>
                <a:latin typeface="メイリオ" panose="020B0604030504040204" pitchFamily="50" charset="-128"/>
                <a:ea typeface="メイリオ" panose="020B0604030504040204" pitchFamily="50" charset="-128"/>
              </a:rPr>
              <a:t>経営資源</a:t>
            </a:r>
            <a:endParaRPr kumimoji="1" lang="en-US" altLang="ja-JP" sz="2000" dirty="0">
              <a:solidFill>
                <a:schemeClr val="tx1"/>
              </a:solidFill>
              <a:latin typeface="メイリオ" panose="020B0604030504040204" pitchFamily="50" charset="-128"/>
              <a:ea typeface="メイリオ" panose="020B0604030504040204" pitchFamily="50" charset="-128"/>
            </a:endParaRPr>
          </a:p>
          <a:p>
            <a:pPr algn="ct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自社内製、外部</a:t>
            </a:r>
            <a:r>
              <a:rPr kumimoji="1" lang="ja-JP" altLang="en-US" sz="1400">
                <a:solidFill>
                  <a:schemeClr val="tx1"/>
                </a:solidFill>
                <a:latin typeface="メイリオ" panose="020B0604030504040204" pitchFamily="50" charset="-128"/>
                <a:ea typeface="メイリオ" panose="020B0604030504040204" pitchFamily="50" charset="-128"/>
              </a:rPr>
              <a:t>調達</a:t>
            </a:r>
            <a:r>
              <a:rPr kumimoji="1" lang="en-US" altLang="ja-JP" sz="1400" dirty="0">
                <a:solidFill>
                  <a:schemeClr val="tx1"/>
                </a:solidFill>
                <a:latin typeface="メイリオ" panose="020B0604030504040204" pitchFamily="50" charset="-128"/>
                <a:ea typeface="メイリオ" panose="020B0604030504040204" pitchFamily="50" charset="-128"/>
              </a:rPr>
              <a:t>)</a:t>
            </a:r>
          </a:p>
          <a:p>
            <a:pPr algn="ct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7" name="四角形: 角を丸くする 6">
            <a:extLst>
              <a:ext uri="{FF2B5EF4-FFF2-40B4-BE49-F238E27FC236}">
                <a16:creationId xmlns:a16="http://schemas.microsoft.com/office/drawing/2014/main" id="{C19AFFE4-F525-44D6-99C1-5317DEF7BDE6}"/>
              </a:ext>
            </a:extLst>
          </p:cNvPr>
          <p:cNvSpPr/>
          <p:nvPr/>
        </p:nvSpPr>
        <p:spPr>
          <a:xfrm>
            <a:off x="6230948" y="1584960"/>
            <a:ext cx="2507309" cy="1956010"/>
          </a:xfrm>
          <a:prstGeom prst="roundRect">
            <a:avLst/>
          </a:prstGeom>
          <a:solidFill>
            <a:srgbClr val="2F549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bg1"/>
                </a:solidFill>
                <a:latin typeface="メイリオ" panose="020B0604030504040204" pitchFamily="50" charset="-128"/>
                <a:ea typeface="メイリオ" panose="020B0604030504040204" pitchFamily="50" charset="-128"/>
              </a:rPr>
              <a:t>Y</a:t>
            </a:r>
          </a:p>
          <a:p>
            <a:pPr algn="ctr"/>
            <a:r>
              <a:rPr kumimoji="1" lang="ja-JP" altLang="en-US" sz="2000" dirty="0">
                <a:solidFill>
                  <a:schemeClr val="bg1"/>
                </a:solidFill>
                <a:latin typeface="メイリオ" panose="020B0604030504040204" pitchFamily="50" charset="-128"/>
                <a:ea typeface="メイリオ" panose="020B0604030504040204" pitchFamily="50" charset="-128"/>
              </a:rPr>
              <a:t>企業</a:t>
            </a:r>
            <a:r>
              <a:rPr kumimoji="1" lang="ja-JP" altLang="en-US" sz="2000">
                <a:solidFill>
                  <a:schemeClr val="bg1"/>
                </a:solidFill>
                <a:latin typeface="メイリオ" panose="020B0604030504040204" pitchFamily="50" charset="-128"/>
                <a:ea typeface="メイリオ" panose="020B0604030504040204" pitchFamily="50" charset="-128"/>
              </a:rPr>
              <a:t>理念に</a:t>
            </a:r>
            <a:endParaRPr kumimoji="1" lang="en-US" altLang="ja-JP" sz="2000" dirty="0">
              <a:solidFill>
                <a:schemeClr val="bg1"/>
              </a:solidFill>
              <a:latin typeface="メイリオ" panose="020B0604030504040204" pitchFamily="50" charset="-128"/>
              <a:ea typeface="メイリオ" panose="020B0604030504040204" pitchFamily="50" charset="-128"/>
            </a:endParaRPr>
          </a:p>
          <a:p>
            <a:pPr algn="ctr"/>
            <a:r>
              <a:rPr kumimoji="1" lang="ja-JP" altLang="en-US" sz="2000">
                <a:solidFill>
                  <a:schemeClr val="bg1"/>
                </a:solidFill>
                <a:latin typeface="メイリオ" panose="020B0604030504040204" pitchFamily="50" charset="-128"/>
                <a:ea typeface="メイリオ" panose="020B0604030504040204" pitchFamily="50" charset="-128"/>
              </a:rPr>
              <a:t>適合する価値</a:t>
            </a:r>
            <a:endParaRPr kumimoji="1" lang="en-US" altLang="ja-JP" sz="2000" dirty="0">
              <a:solidFill>
                <a:schemeClr val="bg1"/>
              </a:solidFill>
              <a:latin typeface="メイリオ" panose="020B0604030504040204" pitchFamily="50" charset="-128"/>
              <a:ea typeface="メイリオ" panose="020B0604030504040204" pitchFamily="50" charset="-128"/>
            </a:endParaRPr>
          </a:p>
          <a:p>
            <a:pPr algn="ctr"/>
            <a:endParaRPr kumimoji="1" lang="ja-JP" altLang="en-US" sz="2000" dirty="0">
              <a:solidFill>
                <a:schemeClr val="bg1"/>
              </a:solidFill>
              <a:latin typeface="メイリオ" panose="020B0604030504040204" pitchFamily="50" charset="-128"/>
              <a:ea typeface="メイリオ" panose="020B0604030504040204" pitchFamily="50" charset="-128"/>
            </a:endParaRPr>
          </a:p>
        </p:txBody>
      </p:sp>
      <p:sp>
        <p:nvSpPr>
          <p:cNvPr id="8" name="矢印: 右 7">
            <a:extLst>
              <a:ext uri="{FF2B5EF4-FFF2-40B4-BE49-F238E27FC236}">
                <a16:creationId xmlns:a16="http://schemas.microsoft.com/office/drawing/2014/main" id="{55E18F07-0580-4A3F-ABE3-77EA0BC014B4}"/>
              </a:ext>
            </a:extLst>
          </p:cNvPr>
          <p:cNvSpPr/>
          <p:nvPr/>
        </p:nvSpPr>
        <p:spPr>
          <a:xfrm>
            <a:off x="2950313" y="2275840"/>
            <a:ext cx="3280635" cy="487680"/>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四角形: 角を丸くする 5">
            <a:extLst>
              <a:ext uri="{FF2B5EF4-FFF2-40B4-BE49-F238E27FC236}">
                <a16:creationId xmlns:a16="http://schemas.microsoft.com/office/drawing/2014/main" id="{3FB36A0F-244C-41C3-B3CE-5B16353B8DB8}"/>
              </a:ext>
            </a:extLst>
          </p:cNvPr>
          <p:cNvSpPr/>
          <p:nvPr/>
        </p:nvSpPr>
        <p:spPr>
          <a:xfrm>
            <a:off x="3403601" y="1584960"/>
            <a:ext cx="2357120" cy="1956010"/>
          </a:xfrm>
          <a:prstGeom prst="roundRect">
            <a:avLst/>
          </a:prstGeom>
          <a:solidFill>
            <a:srgbClr val="FF9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bg1"/>
                </a:solidFill>
                <a:latin typeface="メイリオ" panose="020B0604030504040204" pitchFamily="50" charset="-128"/>
                <a:ea typeface="メイリオ" panose="020B0604030504040204" pitchFamily="50" charset="-128"/>
              </a:rPr>
              <a:t>⨍</a:t>
            </a:r>
            <a:r>
              <a:rPr kumimoji="1" lang="en-US" altLang="ja-JP" sz="2000" dirty="0">
                <a:solidFill>
                  <a:schemeClr val="bg1"/>
                </a:solidFill>
                <a:latin typeface="メイリオ" panose="020B0604030504040204" pitchFamily="50" charset="-128"/>
                <a:ea typeface="メイリオ" panose="020B0604030504040204" pitchFamily="50" charset="-128"/>
              </a:rPr>
              <a:t>(X)</a:t>
            </a:r>
          </a:p>
          <a:p>
            <a:pPr algn="ctr"/>
            <a:r>
              <a:rPr kumimoji="1" lang="ja-JP" altLang="en-US" sz="2000" dirty="0">
                <a:solidFill>
                  <a:schemeClr val="bg1"/>
                </a:solidFill>
                <a:latin typeface="メイリオ" panose="020B0604030504040204" pitchFamily="50" charset="-128"/>
                <a:ea typeface="メイリオ" panose="020B0604030504040204" pitchFamily="50" charset="-128"/>
              </a:rPr>
              <a:t>事業</a:t>
            </a:r>
            <a:r>
              <a:rPr kumimoji="1" lang="ja-JP" altLang="en-US" sz="2000">
                <a:solidFill>
                  <a:schemeClr val="bg1"/>
                </a:solidFill>
                <a:latin typeface="メイリオ" panose="020B0604030504040204" pitchFamily="50" charset="-128"/>
                <a:ea typeface="メイリオ" panose="020B0604030504040204" pitchFamily="50" charset="-128"/>
              </a:rPr>
              <a:t>環境に</a:t>
            </a:r>
            <a:endParaRPr kumimoji="1" lang="en-US" altLang="ja-JP" sz="2000" dirty="0">
              <a:solidFill>
                <a:schemeClr val="bg1"/>
              </a:solidFill>
              <a:latin typeface="メイリオ" panose="020B0604030504040204" pitchFamily="50" charset="-128"/>
              <a:ea typeface="メイリオ" panose="020B0604030504040204" pitchFamily="50" charset="-128"/>
            </a:endParaRPr>
          </a:p>
          <a:p>
            <a:pPr algn="ctr"/>
            <a:r>
              <a:rPr kumimoji="1" lang="ja-JP" altLang="en-US" sz="2000">
                <a:solidFill>
                  <a:schemeClr val="bg1"/>
                </a:solidFill>
                <a:latin typeface="メイリオ" panose="020B0604030504040204" pitchFamily="50" charset="-128"/>
                <a:ea typeface="メイリオ" panose="020B0604030504040204" pitchFamily="50" charset="-128"/>
              </a:rPr>
              <a:t>適した</a:t>
            </a:r>
            <a:endParaRPr kumimoji="1" lang="en-US" altLang="ja-JP" sz="2000" dirty="0">
              <a:solidFill>
                <a:schemeClr val="bg1"/>
              </a:solidFill>
              <a:latin typeface="メイリオ" panose="020B0604030504040204" pitchFamily="50" charset="-128"/>
              <a:ea typeface="メイリオ" panose="020B0604030504040204" pitchFamily="50" charset="-128"/>
            </a:endParaRPr>
          </a:p>
          <a:p>
            <a:pPr algn="ctr"/>
            <a:r>
              <a:rPr kumimoji="1" lang="ja-JP" altLang="en-US" sz="2000">
                <a:solidFill>
                  <a:schemeClr val="bg1"/>
                </a:solidFill>
                <a:latin typeface="メイリオ" panose="020B0604030504040204" pitchFamily="50" charset="-128"/>
                <a:ea typeface="メイリオ" panose="020B0604030504040204" pitchFamily="50" charset="-128"/>
              </a:rPr>
              <a:t>ビジネスモデル</a:t>
            </a:r>
            <a:endParaRPr kumimoji="1" lang="ja-JP" altLang="en-US" sz="2000" dirty="0">
              <a:solidFill>
                <a:schemeClr val="bg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555A721A-023A-4285-A0D9-A05E610C8E95}"/>
              </a:ext>
            </a:extLst>
          </p:cNvPr>
          <p:cNvSpPr/>
          <p:nvPr/>
        </p:nvSpPr>
        <p:spPr>
          <a:xfrm>
            <a:off x="746760" y="4436555"/>
            <a:ext cx="3147146" cy="101916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mj-ea"/>
              <a:buAutoNum type="circleNumDbPlain"/>
            </a:pPr>
            <a:r>
              <a:rPr kumimoji="1" lang="ja-JP" altLang="en-US" dirty="0">
                <a:solidFill>
                  <a:schemeClr val="bg1"/>
                </a:solidFill>
                <a:latin typeface="メイリオ" panose="020B0604030504040204" pitchFamily="50" charset="-128"/>
                <a:ea typeface="メイリオ" panose="020B0604030504040204" pitchFamily="50" charset="-128"/>
              </a:rPr>
              <a:t>自社の強み・弱み</a:t>
            </a:r>
            <a:r>
              <a:rPr kumimoji="1" lang="en-US" altLang="ja-JP" dirty="0">
                <a:solidFill>
                  <a:schemeClr val="bg1"/>
                </a:solidFill>
                <a:latin typeface="メイリオ" panose="020B0604030504040204" pitchFamily="50" charset="-128"/>
                <a:ea typeface="メイリオ" panose="020B0604030504040204" pitchFamily="50" charset="-128"/>
              </a:rPr>
              <a:t>(X)</a:t>
            </a:r>
            <a:r>
              <a:rPr kumimoji="1" lang="ja-JP" altLang="en-US" dirty="0">
                <a:solidFill>
                  <a:schemeClr val="bg1"/>
                </a:solidFill>
                <a:latin typeface="メイリオ" panose="020B0604030504040204" pitchFamily="50" charset="-128"/>
                <a:ea typeface="メイリオ" panose="020B0604030504040204" pitchFamily="50" charset="-128"/>
              </a:rPr>
              <a:t>を分析する</a:t>
            </a:r>
          </a:p>
        </p:txBody>
      </p:sp>
      <p:sp>
        <p:nvSpPr>
          <p:cNvPr id="12" name="正方形/長方形 11">
            <a:extLst>
              <a:ext uri="{FF2B5EF4-FFF2-40B4-BE49-F238E27FC236}">
                <a16:creationId xmlns:a16="http://schemas.microsoft.com/office/drawing/2014/main" id="{5F3DEBC3-39C3-42A6-9BD7-F4056FCB3B56}"/>
              </a:ext>
            </a:extLst>
          </p:cNvPr>
          <p:cNvSpPr/>
          <p:nvPr/>
        </p:nvSpPr>
        <p:spPr>
          <a:xfrm>
            <a:off x="4674642" y="4436555"/>
            <a:ext cx="4037842" cy="101916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mj-ea"/>
              <a:buAutoNum type="circleNumDbPlain" startAt="2"/>
            </a:pPr>
            <a:r>
              <a:rPr kumimoji="1" lang="ja-JP" altLang="en-US" dirty="0">
                <a:solidFill>
                  <a:schemeClr val="bg1"/>
                </a:solidFill>
                <a:latin typeface="メイリオ" panose="020B0604030504040204" pitchFamily="50" charset="-128"/>
                <a:ea typeface="メイリオ" panose="020B0604030504040204" pitchFamily="50" charset="-128"/>
              </a:rPr>
              <a:t>事業環境を仮説する</a:t>
            </a:r>
            <a:endParaRPr kumimoji="1" lang="en-US" altLang="ja-JP" dirty="0">
              <a:solidFill>
                <a:schemeClr val="bg1"/>
              </a:solidFill>
              <a:latin typeface="メイリオ" panose="020B0604030504040204" pitchFamily="50" charset="-128"/>
              <a:ea typeface="メイリオ" panose="020B0604030504040204" pitchFamily="50" charset="-128"/>
            </a:endParaRPr>
          </a:p>
          <a:p>
            <a:pPr marL="457200" indent="-457200">
              <a:buFont typeface="+mj-ea"/>
              <a:buAutoNum type="circleNumDbPlain" startAt="2"/>
            </a:pPr>
            <a:r>
              <a:rPr kumimoji="1" lang="ja-JP" altLang="en-US" dirty="0">
                <a:solidFill>
                  <a:schemeClr val="bg1"/>
                </a:solidFill>
                <a:latin typeface="メイリオ" panose="020B0604030504040204" pitchFamily="50" charset="-128"/>
                <a:ea typeface="メイリオ" panose="020B0604030504040204" pitchFamily="50" charset="-128"/>
              </a:rPr>
              <a:t>ビジネスモデル⨍</a:t>
            </a:r>
            <a:r>
              <a:rPr kumimoji="1" lang="en-US" altLang="ja-JP" dirty="0">
                <a:solidFill>
                  <a:schemeClr val="bg1"/>
                </a:solidFill>
                <a:latin typeface="メイリオ" panose="020B0604030504040204" pitchFamily="50" charset="-128"/>
                <a:ea typeface="メイリオ" panose="020B0604030504040204" pitchFamily="50" charset="-128"/>
              </a:rPr>
              <a:t>(X)</a:t>
            </a:r>
            <a:r>
              <a:rPr kumimoji="1" lang="ja-JP" altLang="en-US" dirty="0">
                <a:solidFill>
                  <a:schemeClr val="bg1"/>
                </a:solidFill>
                <a:latin typeface="メイリオ" panose="020B0604030504040204" pitchFamily="50" charset="-128"/>
                <a:ea typeface="メイリオ" panose="020B0604030504040204" pitchFamily="50" charset="-128"/>
              </a:rPr>
              <a:t>を構想する</a:t>
            </a:r>
            <a:endParaRPr kumimoji="1" lang="en-US" altLang="ja-JP" dirty="0">
              <a:solidFill>
                <a:schemeClr val="bg1"/>
              </a:solidFill>
              <a:latin typeface="メイリオ" panose="020B0604030504040204" pitchFamily="50" charset="-128"/>
              <a:ea typeface="メイリオ" panose="020B0604030504040204" pitchFamily="50" charset="-128"/>
            </a:endParaRPr>
          </a:p>
        </p:txBody>
      </p:sp>
      <p:sp>
        <p:nvSpPr>
          <p:cNvPr id="14" name="矢印: 右 13">
            <a:extLst>
              <a:ext uri="{FF2B5EF4-FFF2-40B4-BE49-F238E27FC236}">
                <a16:creationId xmlns:a16="http://schemas.microsoft.com/office/drawing/2014/main" id="{C13F23B2-A96B-4B5E-A049-711A74E4069D}"/>
              </a:ext>
            </a:extLst>
          </p:cNvPr>
          <p:cNvSpPr/>
          <p:nvPr/>
        </p:nvSpPr>
        <p:spPr>
          <a:xfrm>
            <a:off x="3893906" y="4710435"/>
            <a:ext cx="759281" cy="508000"/>
          </a:xfrm>
          <a:prstGeom prst="rightArrow">
            <a:avLst/>
          </a:prstGeom>
          <a:solidFill>
            <a:srgbClr val="FF9900">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69EAD539-2EB3-0543-A89B-CCDBFCB38FEB}"/>
              </a:ext>
            </a:extLst>
          </p:cNvPr>
          <p:cNvSpPr txBox="1"/>
          <p:nvPr/>
        </p:nvSpPr>
        <p:spPr>
          <a:xfrm>
            <a:off x="284753" y="197515"/>
            <a:ext cx="6348281" cy="433196"/>
          </a:xfrm>
          <a:prstGeom prst="rect">
            <a:avLst/>
          </a:prstGeom>
          <a:noFill/>
        </p:spPr>
        <p:txBody>
          <a:bodyPr wrap="square" rtlCol="0">
            <a:spAutoFit/>
          </a:bodyPr>
          <a:lstStyle/>
          <a:p>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ねらい</a:t>
            </a:r>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生き残るための知恵を出す</a:t>
            </a:r>
          </a:p>
        </p:txBody>
      </p:sp>
      <p:sp>
        <p:nvSpPr>
          <p:cNvPr id="19" name="テキスト ボックス 18">
            <a:extLst>
              <a:ext uri="{FF2B5EF4-FFF2-40B4-BE49-F238E27FC236}">
                <a16:creationId xmlns:a16="http://schemas.microsoft.com/office/drawing/2014/main" id="{03EA14C7-B733-694D-9A57-2933FE8801BC}"/>
              </a:ext>
            </a:extLst>
          </p:cNvPr>
          <p:cNvSpPr txBox="1"/>
          <p:nvPr/>
        </p:nvSpPr>
        <p:spPr>
          <a:xfrm>
            <a:off x="613138" y="871006"/>
            <a:ext cx="7935949" cy="461665"/>
          </a:xfrm>
          <a:prstGeom prst="rect">
            <a:avLst/>
          </a:prstGeom>
          <a:noFill/>
        </p:spPr>
        <p:txBody>
          <a:bodyPr wrap="square">
            <a:spAutoFit/>
          </a:bodyPr>
          <a:lstStyle/>
          <a:p>
            <a:pPr algn="ctr"/>
            <a:r>
              <a:rPr lang="ja-JP" altLang="en-US" sz="2400">
                <a:solidFill>
                  <a:srgbClr val="0070C0"/>
                </a:solidFill>
                <a:latin typeface="メイリオ" panose="020B0604030504040204" pitchFamily="50" charset="-128"/>
                <a:ea typeface="メイリオ" panose="020B0604030504040204" pitchFamily="50" charset="-128"/>
              </a:rPr>
              <a:t>企業の価値創造プロセス</a:t>
            </a:r>
            <a:endParaRPr lang="en-US" altLang="ja-JP" sz="2400" dirty="0">
              <a:solidFill>
                <a:srgbClr val="0070C0"/>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5660B9BA-9C10-2C41-9C89-F57797E39D4C}"/>
              </a:ext>
            </a:extLst>
          </p:cNvPr>
          <p:cNvSpPr/>
          <p:nvPr/>
        </p:nvSpPr>
        <p:spPr>
          <a:xfrm>
            <a:off x="503785" y="6002774"/>
            <a:ext cx="8208699" cy="615622"/>
          </a:xfrm>
          <a:prstGeom prst="rect">
            <a:avLst/>
          </a:prstGeom>
          <a:solidFill>
            <a:srgbClr val="FBE5D6">
              <a:alpha val="50980"/>
            </a:srgb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58D5E039-B33F-0B4D-BBF5-5B4091330A51}"/>
              </a:ext>
            </a:extLst>
          </p:cNvPr>
          <p:cNvSpPr txBox="1"/>
          <p:nvPr/>
        </p:nvSpPr>
        <p:spPr>
          <a:xfrm>
            <a:off x="639737" y="6110147"/>
            <a:ext cx="8208699" cy="492443"/>
          </a:xfrm>
          <a:prstGeom prst="rect">
            <a:avLst/>
          </a:prstGeom>
          <a:noFill/>
        </p:spPr>
        <p:txBody>
          <a:bodyPr wrap="square" rtlCol="0" anchor="ctr" anchorCtr="0">
            <a:spAutoFit/>
          </a:bodyPr>
          <a:lstStyle/>
          <a:p>
            <a:pPr algn="ctr"/>
            <a:r>
              <a:rPr lang="ja-JP" altLang="en-US" sz="2600" b="1">
                <a:solidFill>
                  <a:schemeClr val="accent2"/>
                </a:solidFill>
                <a:latin typeface="メイリオ" panose="020B0604030504040204" pitchFamily="50" charset="-128"/>
                <a:ea typeface="メイリオ" panose="020B0604030504040204" pitchFamily="50" charset="-128"/>
              </a:rPr>
              <a:t>参加者それぞれの視座・視点を統合する</a:t>
            </a:r>
            <a:endParaRPr kumimoji="1" lang="ja-JP" altLang="en-US" sz="2600" b="1">
              <a:solidFill>
                <a:schemeClr val="accent2"/>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4681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a:extLst>
              <a:ext uri="{FF2B5EF4-FFF2-40B4-BE49-F238E27FC236}">
                <a16:creationId xmlns:a16="http://schemas.microsoft.com/office/drawing/2014/main" id="{7D1E4DBB-C459-4840-B3AA-545F4FF015A3}"/>
              </a:ext>
            </a:extLst>
          </p:cNvPr>
          <p:cNvPicPr>
            <a:picLocks noChangeAspect="1"/>
          </p:cNvPicPr>
          <p:nvPr/>
        </p:nvPicPr>
        <p:blipFill rotWithShape="1">
          <a:blip r:embed="rId3"/>
          <a:srcRect t="6560" r="50574" b="12553"/>
          <a:stretch/>
        </p:blipFill>
        <p:spPr>
          <a:xfrm>
            <a:off x="544530" y="810784"/>
            <a:ext cx="3801439" cy="2260170"/>
          </a:xfrm>
          <a:prstGeom prst="rect">
            <a:avLst/>
          </a:prstGeom>
        </p:spPr>
      </p:pic>
      <p:grpSp>
        <p:nvGrpSpPr>
          <p:cNvPr id="21" name="グループ化 20">
            <a:extLst>
              <a:ext uri="{FF2B5EF4-FFF2-40B4-BE49-F238E27FC236}">
                <a16:creationId xmlns:a16="http://schemas.microsoft.com/office/drawing/2014/main" id="{669A2CA4-8FE9-0646-9598-3FCB298BA8D1}"/>
              </a:ext>
            </a:extLst>
          </p:cNvPr>
          <p:cNvGrpSpPr/>
          <p:nvPr/>
        </p:nvGrpSpPr>
        <p:grpSpPr>
          <a:xfrm>
            <a:off x="473305" y="3146053"/>
            <a:ext cx="2876357" cy="658893"/>
            <a:chOff x="473305" y="3146053"/>
            <a:chExt cx="2876357" cy="658893"/>
          </a:xfrm>
        </p:grpSpPr>
        <p:sp>
          <p:nvSpPr>
            <p:cNvPr id="11" name="正方形/長方形 10">
              <a:extLst>
                <a:ext uri="{FF2B5EF4-FFF2-40B4-BE49-F238E27FC236}">
                  <a16:creationId xmlns:a16="http://schemas.microsoft.com/office/drawing/2014/main" id="{A739F96B-5DD1-48C5-8D54-BF2037965E76}"/>
                </a:ext>
              </a:extLst>
            </p:cNvPr>
            <p:cNvSpPr/>
            <p:nvPr/>
          </p:nvSpPr>
          <p:spPr>
            <a:xfrm>
              <a:off x="473305" y="3146053"/>
              <a:ext cx="2485652" cy="276999"/>
            </a:xfrm>
            <a:prstGeom prst="rect">
              <a:avLst/>
            </a:prstGeom>
          </p:spPr>
          <p:txBody>
            <a:bodyPr wrap="square">
              <a:spAutoFit/>
            </a:bodyPr>
            <a:lstStyle/>
            <a:p>
              <a:r>
                <a:rPr kumimoji="1" lang="ja-JP" altLang="en-US" sz="1100" dirty="0">
                  <a:latin typeface="メイリオ" panose="020B0604030504040204" pitchFamily="50" charset="-128"/>
                  <a:ea typeface="メイリオ" panose="020B0604030504040204" pitchFamily="50" charset="-128"/>
                </a:rPr>
                <a:t>引用元：もうけの花道</a:t>
              </a:r>
              <a:r>
                <a:rPr kumimoji="1" lang="ja-JP" altLang="en-US" sz="1100">
                  <a:latin typeface="メイリオ" panose="020B0604030504040204" pitchFamily="50" charset="-128"/>
                  <a:ea typeface="メイリオ" panose="020B0604030504040204" pitchFamily="50" charset="-128"/>
                </a:rPr>
                <a:t>テキスト　</a:t>
              </a:r>
              <a:endParaRPr lang="ja-JP" altLang="en-US" sz="1100" dirty="0">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9D3DCBDA-C2FF-474B-840C-3C26839A639B}"/>
                </a:ext>
              </a:extLst>
            </p:cNvPr>
            <p:cNvSpPr/>
            <p:nvPr/>
          </p:nvSpPr>
          <p:spPr>
            <a:xfrm>
              <a:off x="473591" y="3374059"/>
              <a:ext cx="2876071" cy="430887"/>
            </a:xfrm>
            <a:prstGeom prst="rect">
              <a:avLst/>
            </a:prstGeom>
          </p:spPr>
          <p:txBody>
            <a:bodyPr wrap="square">
              <a:spAutoFit/>
            </a:bodyPr>
            <a:lstStyle/>
            <a:p>
              <a:r>
                <a:rPr lang="en" altLang="ja-JP" sz="1100" dirty="0">
                  <a:latin typeface="メイリオ" panose="020B0604030504040204" pitchFamily="50" charset="-128"/>
                  <a:ea typeface="メイリオ" panose="020B0604030504040204" pitchFamily="50" charset="-128"/>
                  <a:hlinkClick r:id="rId4"/>
                </a:rPr>
                <a:t>https://youtu.be/NerJZqpzo2s</a:t>
              </a:r>
              <a:endParaRPr lang="en" altLang="ja-JP" sz="1100" dirty="0">
                <a:latin typeface="メイリオ" panose="020B0604030504040204" pitchFamily="50" charset="-128"/>
                <a:ea typeface="メイリオ" panose="020B0604030504040204" pitchFamily="50" charset="-128"/>
              </a:endParaRPr>
            </a:p>
          </p:txBody>
        </p:sp>
      </p:grpSp>
      <p:pic>
        <p:nvPicPr>
          <p:cNvPr id="19" name="図 18">
            <a:extLst>
              <a:ext uri="{FF2B5EF4-FFF2-40B4-BE49-F238E27FC236}">
                <a16:creationId xmlns:a16="http://schemas.microsoft.com/office/drawing/2014/main" id="{D799C5B9-2F4F-974D-B978-4A391BADA75A}"/>
              </a:ext>
            </a:extLst>
          </p:cNvPr>
          <p:cNvPicPr>
            <a:picLocks noChangeAspect="1"/>
          </p:cNvPicPr>
          <p:nvPr/>
        </p:nvPicPr>
        <p:blipFill rotWithShape="1">
          <a:blip r:embed="rId5"/>
          <a:srcRect t="11516" r="50305" b="12158"/>
          <a:stretch/>
        </p:blipFill>
        <p:spPr>
          <a:xfrm>
            <a:off x="526296" y="826138"/>
            <a:ext cx="3801439" cy="2203507"/>
          </a:xfrm>
          <a:prstGeom prst="rect">
            <a:avLst/>
          </a:prstGeom>
        </p:spPr>
      </p:pic>
      <p:pic>
        <p:nvPicPr>
          <p:cNvPr id="25" name="図 24">
            <a:extLst>
              <a:ext uri="{FF2B5EF4-FFF2-40B4-BE49-F238E27FC236}">
                <a16:creationId xmlns:a16="http://schemas.microsoft.com/office/drawing/2014/main" id="{DAE20609-FC59-364F-945B-144003EF2897}"/>
              </a:ext>
            </a:extLst>
          </p:cNvPr>
          <p:cNvPicPr>
            <a:picLocks noChangeAspect="1"/>
          </p:cNvPicPr>
          <p:nvPr/>
        </p:nvPicPr>
        <p:blipFill rotWithShape="1">
          <a:blip r:embed="rId5"/>
          <a:srcRect l="55709" t="12609" r="960" b="11065"/>
          <a:stretch/>
        </p:blipFill>
        <p:spPr>
          <a:xfrm>
            <a:off x="4798031" y="896080"/>
            <a:ext cx="3976012" cy="2643184"/>
          </a:xfrm>
          <a:prstGeom prst="rect">
            <a:avLst/>
          </a:prstGeom>
        </p:spPr>
      </p:pic>
      <p:sp>
        <p:nvSpPr>
          <p:cNvPr id="27" name="AutoShape 2">
            <a:extLst>
              <a:ext uri="{FF2B5EF4-FFF2-40B4-BE49-F238E27FC236}">
                <a16:creationId xmlns:a16="http://schemas.microsoft.com/office/drawing/2014/main" id="{18CDE520-5975-CC44-AD64-D871816D074E}"/>
              </a:ext>
            </a:extLst>
          </p:cNvPr>
          <p:cNvSpPr>
            <a:spLocks noChangeArrowheads="1"/>
          </p:cNvSpPr>
          <p:nvPr/>
        </p:nvSpPr>
        <p:spPr bwMode="auto">
          <a:xfrm>
            <a:off x="549795" y="3796780"/>
            <a:ext cx="8224248" cy="2786900"/>
          </a:xfrm>
          <a:prstGeom prst="roundRect">
            <a:avLst>
              <a:gd name="adj" fmla="val 7246"/>
            </a:avLst>
          </a:prstGeom>
          <a:solidFill>
            <a:schemeClr val="accent5">
              <a:lumMod val="20000"/>
              <a:lumOff val="80000"/>
              <a:alpha val="54901"/>
            </a:schemeClr>
          </a:solidFill>
          <a:ln w="9525" algn="ctr">
            <a:solidFill>
              <a:schemeClr val="bg1"/>
            </a:solidFill>
            <a:round/>
            <a:headEnd/>
            <a:tailEnd/>
          </a:ln>
        </p:spPr>
        <p:txBody>
          <a:bodyPr wrap="none" anchor="ctr"/>
          <a:lstStyle>
            <a:lvl1pPr eaLnBrk="0" hangingPunct="0">
              <a:defRPr kumimoji="1" sz="12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12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12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12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5B250112-61B7-0843-83BB-51782841468A}"/>
              </a:ext>
            </a:extLst>
          </p:cNvPr>
          <p:cNvSpPr txBox="1"/>
          <p:nvPr/>
        </p:nvSpPr>
        <p:spPr>
          <a:xfrm>
            <a:off x="1010468" y="3897436"/>
            <a:ext cx="7447731" cy="374461"/>
          </a:xfrm>
          <a:prstGeom prst="rect">
            <a:avLst/>
          </a:prstGeom>
          <a:noFill/>
        </p:spPr>
        <p:txBody>
          <a:bodyPr wrap="square" rtlCol="0" anchor="t" anchorCtr="0">
            <a:spAutoFit/>
          </a:bodyPr>
          <a:lstStyle/>
          <a:p>
            <a:pPr>
              <a:lnSpc>
                <a:spcPts val="2200"/>
              </a:lnSpc>
            </a:pP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①</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強み・弱み</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(X)</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の分析</a:t>
            </a:r>
            <a:endPar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34" name="テキスト ボックス 33">
            <a:extLst>
              <a:ext uri="{FF2B5EF4-FFF2-40B4-BE49-F238E27FC236}">
                <a16:creationId xmlns:a16="http://schemas.microsoft.com/office/drawing/2014/main" id="{24465C3F-FA95-6441-B82E-57C35E9E54F1}"/>
              </a:ext>
            </a:extLst>
          </p:cNvPr>
          <p:cNvSpPr txBox="1"/>
          <p:nvPr/>
        </p:nvSpPr>
        <p:spPr>
          <a:xfrm>
            <a:off x="1010468" y="4187049"/>
            <a:ext cx="7447731" cy="630942"/>
          </a:xfrm>
          <a:prstGeom prst="rect">
            <a:avLst/>
          </a:prstGeom>
          <a:noFill/>
        </p:spPr>
        <p:txBody>
          <a:bodyPr wrap="square" rtlCol="0" anchor="t" anchorCtr="0">
            <a:spAutoFit/>
          </a:bodyPr>
          <a:lstStyle/>
          <a:p>
            <a:pPr>
              <a:lnSpc>
                <a:spcPts val="21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（強み）</a:t>
            </a:r>
            <a:endParaRPr kumimoji="1"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ts val="21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（弱み）</a:t>
            </a:r>
            <a:endParaRPr kumimoji="1" lang="en-US" altLang="ja-JP" sz="1600" b="1" dirty="0">
              <a:solidFill>
                <a:srgbClr val="0070C0"/>
              </a:solidFill>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068208D2-E2B3-8145-AB42-C98BFCFC2EA7}"/>
              </a:ext>
            </a:extLst>
          </p:cNvPr>
          <p:cNvSpPr txBox="1"/>
          <p:nvPr/>
        </p:nvSpPr>
        <p:spPr>
          <a:xfrm>
            <a:off x="1010468" y="4901619"/>
            <a:ext cx="7447731" cy="374461"/>
          </a:xfrm>
          <a:prstGeom prst="rect">
            <a:avLst/>
          </a:prstGeom>
          <a:noFill/>
        </p:spPr>
        <p:txBody>
          <a:bodyPr wrap="square" rtlCol="0" anchor="t" anchorCtr="0">
            <a:spAutoFit/>
          </a:bodyPr>
          <a:lstStyle/>
          <a:p>
            <a:pPr>
              <a:lnSpc>
                <a:spcPts val="22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②</a:t>
            </a:r>
            <a:r>
              <a:rPr kumimoji="1"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事業環境の仮説</a:t>
            </a:r>
          </a:p>
        </p:txBody>
      </p:sp>
      <p:sp>
        <p:nvSpPr>
          <p:cNvPr id="37" name="テキスト ボックス 36">
            <a:extLst>
              <a:ext uri="{FF2B5EF4-FFF2-40B4-BE49-F238E27FC236}">
                <a16:creationId xmlns:a16="http://schemas.microsoft.com/office/drawing/2014/main" id="{DC09B973-7680-0244-8CB9-B5AAFBAAE313}"/>
              </a:ext>
            </a:extLst>
          </p:cNvPr>
          <p:cNvSpPr txBox="1"/>
          <p:nvPr/>
        </p:nvSpPr>
        <p:spPr>
          <a:xfrm>
            <a:off x="1010468" y="5600119"/>
            <a:ext cx="7447731" cy="365485"/>
          </a:xfrm>
          <a:prstGeom prst="rect">
            <a:avLst/>
          </a:prstGeom>
          <a:noFill/>
        </p:spPr>
        <p:txBody>
          <a:bodyPr wrap="square" rtlCol="0" anchor="t" anchorCtr="0">
            <a:spAutoFit/>
          </a:bodyPr>
          <a:lstStyle/>
          <a:p>
            <a:pPr>
              <a:lnSpc>
                <a:spcPts val="22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③ビジネスモデル⨍</a:t>
            </a:r>
            <a:r>
              <a:rPr kumimoji="1"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(X)</a:t>
            </a: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の構想</a:t>
            </a:r>
          </a:p>
        </p:txBody>
      </p:sp>
      <p:sp>
        <p:nvSpPr>
          <p:cNvPr id="39" name="テキスト ボックス 38">
            <a:extLst>
              <a:ext uri="{FF2B5EF4-FFF2-40B4-BE49-F238E27FC236}">
                <a16:creationId xmlns:a16="http://schemas.microsoft.com/office/drawing/2014/main" id="{58F3A8BC-566C-3643-AB29-C0A83132DA8D}"/>
              </a:ext>
            </a:extLst>
          </p:cNvPr>
          <p:cNvSpPr txBox="1"/>
          <p:nvPr/>
        </p:nvSpPr>
        <p:spPr>
          <a:xfrm>
            <a:off x="284753" y="197515"/>
            <a:ext cx="6348281" cy="433196"/>
          </a:xfrm>
          <a:prstGeom prst="rect">
            <a:avLst/>
          </a:prstGeom>
          <a:noFill/>
        </p:spPr>
        <p:txBody>
          <a:bodyPr wrap="square" rtlCol="0">
            <a:spAutoFit/>
          </a:bodyPr>
          <a:lstStyle/>
          <a:p>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事例①</a:t>
            </a:r>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けん玉「夢元無双」のブランド化</a:t>
            </a:r>
          </a:p>
        </p:txBody>
      </p:sp>
    </p:spTree>
    <p:extLst>
      <p:ext uri="{BB962C8B-B14F-4D97-AF65-F5344CB8AC3E}">
        <p14:creationId xmlns:p14="http://schemas.microsoft.com/office/powerpoint/2010/main" val="408874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a:extLst>
              <a:ext uri="{FF2B5EF4-FFF2-40B4-BE49-F238E27FC236}">
                <a16:creationId xmlns:a16="http://schemas.microsoft.com/office/drawing/2014/main" id="{7D1E4DBB-C459-4840-B3AA-545F4FF015A3}"/>
              </a:ext>
            </a:extLst>
          </p:cNvPr>
          <p:cNvPicPr>
            <a:picLocks noChangeAspect="1"/>
          </p:cNvPicPr>
          <p:nvPr/>
        </p:nvPicPr>
        <p:blipFill rotWithShape="1">
          <a:blip r:embed="rId3"/>
          <a:srcRect t="6560" r="50574" b="12553"/>
          <a:stretch/>
        </p:blipFill>
        <p:spPr>
          <a:xfrm>
            <a:off x="544530" y="810784"/>
            <a:ext cx="3801439" cy="2260170"/>
          </a:xfrm>
          <a:prstGeom prst="rect">
            <a:avLst/>
          </a:prstGeom>
        </p:spPr>
      </p:pic>
      <p:grpSp>
        <p:nvGrpSpPr>
          <p:cNvPr id="21" name="グループ化 20">
            <a:extLst>
              <a:ext uri="{FF2B5EF4-FFF2-40B4-BE49-F238E27FC236}">
                <a16:creationId xmlns:a16="http://schemas.microsoft.com/office/drawing/2014/main" id="{669A2CA4-8FE9-0646-9598-3FCB298BA8D1}"/>
              </a:ext>
            </a:extLst>
          </p:cNvPr>
          <p:cNvGrpSpPr/>
          <p:nvPr/>
        </p:nvGrpSpPr>
        <p:grpSpPr>
          <a:xfrm>
            <a:off x="473305" y="3146053"/>
            <a:ext cx="2876357" cy="658893"/>
            <a:chOff x="473305" y="3146053"/>
            <a:chExt cx="2876357" cy="658893"/>
          </a:xfrm>
        </p:grpSpPr>
        <p:sp>
          <p:nvSpPr>
            <p:cNvPr id="11" name="正方形/長方形 10">
              <a:extLst>
                <a:ext uri="{FF2B5EF4-FFF2-40B4-BE49-F238E27FC236}">
                  <a16:creationId xmlns:a16="http://schemas.microsoft.com/office/drawing/2014/main" id="{A739F96B-5DD1-48C5-8D54-BF2037965E76}"/>
                </a:ext>
              </a:extLst>
            </p:cNvPr>
            <p:cNvSpPr/>
            <p:nvPr/>
          </p:nvSpPr>
          <p:spPr>
            <a:xfrm>
              <a:off x="473305" y="3146053"/>
              <a:ext cx="2485652" cy="276999"/>
            </a:xfrm>
            <a:prstGeom prst="rect">
              <a:avLst/>
            </a:prstGeom>
          </p:spPr>
          <p:txBody>
            <a:bodyPr wrap="square">
              <a:spAutoFit/>
            </a:bodyPr>
            <a:lstStyle/>
            <a:p>
              <a:r>
                <a:rPr kumimoji="1" lang="ja-JP" altLang="en-US" sz="1100" dirty="0">
                  <a:latin typeface="メイリオ" panose="020B0604030504040204" pitchFamily="50" charset="-128"/>
                  <a:ea typeface="メイリオ" panose="020B0604030504040204" pitchFamily="50" charset="-128"/>
                </a:rPr>
                <a:t>引用元：もうけの花道</a:t>
              </a:r>
              <a:r>
                <a:rPr kumimoji="1" lang="ja-JP" altLang="en-US" sz="1100">
                  <a:latin typeface="メイリオ" panose="020B0604030504040204" pitchFamily="50" charset="-128"/>
                  <a:ea typeface="メイリオ" panose="020B0604030504040204" pitchFamily="50" charset="-128"/>
                </a:rPr>
                <a:t>テキスト　</a:t>
              </a:r>
              <a:endParaRPr lang="ja-JP" altLang="en-US" sz="1100" dirty="0">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9D3DCBDA-C2FF-474B-840C-3C26839A639B}"/>
                </a:ext>
              </a:extLst>
            </p:cNvPr>
            <p:cNvSpPr/>
            <p:nvPr/>
          </p:nvSpPr>
          <p:spPr>
            <a:xfrm>
              <a:off x="473591" y="3374059"/>
              <a:ext cx="2876071" cy="430887"/>
            </a:xfrm>
            <a:prstGeom prst="rect">
              <a:avLst/>
            </a:prstGeom>
          </p:spPr>
          <p:txBody>
            <a:bodyPr wrap="square">
              <a:spAutoFit/>
            </a:bodyPr>
            <a:lstStyle/>
            <a:p>
              <a:r>
                <a:rPr lang="en" altLang="ja-JP" sz="1100" dirty="0">
                  <a:latin typeface="メイリオ" panose="020B0604030504040204" pitchFamily="50" charset="-128"/>
                  <a:ea typeface="メイリオ" panose="020B0604030504040204" pitchFamily="50" charset="-128"/>
                  <a:hlinkClick r:id="rId4"/>
                </a:rPr>
                <a:t>https://youtu.be/NerJZqpzo2s</a:t>
              </a:r>
              <a:endParaRPr lang="en" altLang="ja-JP" sz="1100" dirty="0">
                <a:latin typeface="メイリオ" panose="020B0604030504040204" pitchFamily="50" charset="-128"/>
                <a:ea typeface="メイリオ" panose="020B0604030504040204" pitchFamily="50" charset="-128"/>
              </a:endParaRPr>
            </a:p>
          </p:txBody>
        </p:sp>
      </p:grpSp>
      <p:pic>
        <p:nvPicPr>
          <p:cNvPr id="19" name="図 18">
            <a:extLst>
              <a:ext uri="{FF2B5EF4-FFF2-40B4-BE49-F238E27FC236}">
                <a16:creationId xmlns:a16="http://schemas.microsoft.com/office/drawing/2014/main" id="{D799C5B9-2F4F-974D-B978-4A391BADA75A}"/>
              </a:ext>
            </a:extLst>
          </p:cNvPr>
          <p:cNvPicPr>
            <a:picLocks noChangeAspect="1"/>
          </p:cNvPicPr>
          <p:nvPr/>
        </p:nvPicPr>
        <p:blipFill rotWithShape="1">
          <a:blip r:embed="rId5"/>
          <a:srcRect t="11516" r="50305" b="12158"/>
          <a:stretch/>
        </p:blipFill>
        <p:spPr>
          <a:xfrm>
            <a:off x="526296" y="826138"/>
            <a:ext cx="3801439" cy="2203507"/>
          </a:xfrm>
          <a:prstGeom prst="rect">
            <a:avLst/>
          </a:prstGeom>
        </p:spPr>
      </p:pic>
      <p:pic>
        <p:nvPicPr>
          <p:cNvPr id="25" name="図 24">
            <a:extLst>
              <a:ext uri="{FF2B5EF4-FFF2-40B4-BE49-F238E27FC236}">
                <a16:creationId xmlns:a16="http://schemas.microsoft.com/office/drawing/2014/main" id="{DAE20609-FC59-364F-945B-144003EF2897}"/>
              </a:ext>
            </a:extLst>
          </p:cNvPr>
          <p:cNvPicPr>
            <a:picLocks noChangeAspect="1"/>
          </p:cNvPicPr>
          <p:nvPr/>
        </p:nvPicPr>
        <p:blipFill rotWithShape="1">
          <a:blip r:embed="rId5"/>
          <a:srcRect l="55709" t="12609" r="960" b="11065"/>
          <a:stretch/>
        </p:blipFill>
        <p:spPr>
          <a:xfrm>
            <a:off x="4798031" y="896080"/>
            <a:ext cx="3976012" cy="2643184"/>
          </a:xfrm>
          <a:prstGeom prst="rect">
            <a:avLst/>
          </a:prstGeom>
        </p:spPr>
      </p:pic>
      <p:sp>
        <p:nvSpPr>
          <p:cNvPr id="27" name="AutoShape 2">
            <a:extLst>
              <a:ext uri="{FF2B5EF4-FFF2-40B4-BE49-F238E27FC236}">
                <a16:creationId xmlns:a16="http://schemas.microsoft.com/office/drawing/2014/main" id="{18CDE520-5975-CC44-AD64-D871816D074E}"/>
              </a:ext>
            </a:extLst>
          </p:cNvPr>
          <p:cNvSpPr>
            <a:spLocks noChangeArrowheads="1"/>
          </p:cNvSpPr>
          <p:nvPr/>
        </p:nvSpPr>
        <p:spPr bwMode="auto">
          <a:xfrm>
            <a:off x="549795" y="3796780"/>
            <a:ext cx="8224248" cy="2786900"/>
          </a:xfrm>
          <a:prstGeom prst="roundRect">
            <a:avLst>
              <a:gd name="adj" fmla="val 7246"/>
            </a:avLst>
          </a:prstGeom>
          <a:solidFill>
            <a:schemeClr val="accent5">
              <a:lumMod val="20000"/>
              <a:lumOff val="80000"/>
              <a:alpha val="54901"/>
            </a:schemeClr>
          </a:solidFill>
          <a:ln w="9525" algn="ctr">
            <a:solidFill>
              <a:schemeClr val="bg1"/>
            </a:solidFill>
            <a:round/>
            <a:headEnd/>
            <a:tailEnd/>
          </a:ln>
        </p:spPr>
        <p:txBody>
          <a:bodyPr wrap="none" anchor="ctr"/>
          <a:lstStyle>
            <a:lvl1pPr eaLnBrk="0" hangingPunct="0">
              <a:defRPr kumimoji="1" sz="12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12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12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12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5B250112-61B7-0843-83BB-51782841468A}"/>
              </a:ext>
            </a:extLst>
          </p:cNvPr>
          <p:cNvSpPr txBox="1"/>
          <p:nvPr/>
        </p:nvSpPr>
        <p:spPr>
          <a:xfrm>
            <a:off x="1010468" y="3897436"/>
            <a:ext cx="7447731" cy="374461"/>
          </a:xfrm>
          <a:prstGeom prst="rect">
            <a:avLst/>
          </a:prstGeom>
          <a:noFill/>
        </p:spPr>
        <p:txBody>
          <a:bodyPr wrap="square" rtlCol="0" anchor="t" anchorCtr="0">
            <a:spAutoFit/>
          </a:bodyPr>
          <a:lstStyle/>
          <a:p>
            <a:pPr>
              <a:lnSpc>
                <a:spcPts val="2200"/>
              </a:lnSpc>
            </a:pP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①</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強み・弱み</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(X)</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の分析</a:t>
            </a:r>
            <a:endPar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34" name="テキスト ボックス 33">
            <a:extLst>
              <a:ext uri="{FF2B5EF4-FFF2-40B4-BE49-F238E27FC236}">
                <a16:creationId xmlns:a16="http://schemas.microsoft.com/office/drawing/2014/main" id="{24465C3F-FA95-6441-B82E-57C35E9E54F1}"/>
              </a:ext>
            </a:extLst>
          </p:cNvPr>
          <p:cNvSpPr txBox="1"/>
          <p:nvPr/>
        </p:nvSpPr>
        <p:spPr>
          <a:xfrm>
            <a:off x="1010468" y="4187049"/>
            <a:ext cx="7447731" cy="656590"/>
          </a:xfrm>
          <a:prstGeom prst="rect">
            <a:avLst/>
          </a:prstGeom>
          <a:noFill/>
        </p:spPr>
        <p:txBody>
          <a:bodyPr wrap="square" rtlCol="0" anchor="t" anchorCtr="0">
            <a:spAutoFit/>
          </a:bodyPr>
          <a:lstStyle/>
          <a:p>
            <a:pPr>
              <a:lnSpc>
                <a:spcPts val="21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（強み）</a:t>
            </a:r>
            <a:r>
              <a:rPr kumimoji="1" lang="ja-JP" altLang="en-US" sz="1600" b="1">
                <a:solidFill>
                  <a:srgbClr val="0070C0"/>
                </a:solidFill>
                <a:latin typeface="メイリオ" panose="020B0604030504040204" pitchFamily="50" charset="-128"/>
                <a:ea typeface="メイリオ" panose="020B0604030504040204" pitchFamily="50" charset="-128"/>
              </a:rPr>
              <a:t>伝統工芸を支えてきた高度な加工技術</a:t>
            </a:r>
          </a:p>
          <a:p>
            <a:pPr>
              <a:lnSpc>
                <a:spcPts val="21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（弱み）</a:t>
            </a:r>
            <a:r>
              <a:rPr kumimoji="1" lang="ja-JP" altLang="en-US" sz="1600" b="1">
                <a:solidFill>
                  <a:srgbClr val="0070C0"/>
                </a:solidFill>
                <a:latin typeface="メイリオ" panose="020B0604030504040204" pitchFamily="50" charset="-128"/>
                <a:ea typeface="メイリオ" panose="020B0604030504040204" pitchFamily="50" charset="-128"/>
              </a:rPr>
              <a:t>納入先</a:t>
            </a:r>
            <a:r>
              <a:rPr kumimoji="1" lang="en-US" altLang="ja-JP" sz="1600" b="1" dirty="0">
                <a:solidFill>
                  <a:srgbClr val="0070C0"/>
                </a:solidFill>
                <a:latin typeface="メイリオ" panose="020B0604030504040204" pitchFamily="50" charset="-128"/>
                <a:ea typeface="メイリオ" panose="020B0604030504040204" pitchFamily="50" charset="-128"/>
              </a:rPr>
              <a:t>(</a:t>
            </a:r>
            <a:r>
              <a:rPr kumimoji="1" lang="ja-JP" altLang="en-US" sz="1600" b="1">
                <a:solidFill>
                  <a:srgbClr val="0070C0"/>
                </a:solidFill>
                <a:latin typeface="メイリオ" panose="020B0604030504040204" pitchFamily="50" charset="-128"/>
                <a:ea typeface="メイリオ" panose="020B0604030504040204" pitchFamily="50" charset="-128"/>
              </a:rPr>
              <a:t>吉野筆製造業者</a:t>
            </a:r>
            <a:r>
              <a:rPr kumimoji="1" lang="en-US" altLang="ja-JP" sz="1600" b="1" dirty="0">
                <a:solidFill>
                  <a:srgbClr val="0070C0"/>
                </a:solidFill>
                <a:latin typeface="メイリオ" panose="020B0604030504040204" pitchFamily="50" charset="-128"/>
                <a:ea typeface="メイリオ" panose="020B0604030504040204" pitchFamily="50" charset="-128"/>
              </a:rPr>
              <a:t>)</a:t>
            </a:r>
            <a:r>
              <a:rPr kumimoji="1" lang="ja-JP" altLang="en-US" sz="1600" b="1">
                <a:solidFill>
                  <a:srgbClr val="0070C0"/>
                </a:solidFill>
                <a:latin typeface="メイリオ" panose="020B0604030504040204" pitchFamily="50" charset="-128"/>
                <a:ea typeface="メイリオ" panose="020B0604030504040204" pitchFamily="50" charset="-128"/>
              </a:rPr>
              <a:t>のビジネス依存</a:t>
            </a:r>
            <a:endParaRPr kumimoji="1" lang="en-US" altLang="ja-JP" sz="1600" b="1" dirty="0">
              <a:solidFill>
                <a:srgbClr val="0070C0"/>
              </a:solidFill>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068208D2-E2B3-8145-AB42-C98BFCFC2EA7}"/>
              </a:ext>
            </a:extLst>
          </p:cNvPr>
          <p:cNvSpPr txBox="1"/>
          <p:nvPr/>
        </p:nvSpPr>
        <p:spPr>
          <a:xfrm>
            <a:off x="1010468" y="4901619"/>
            <a:ext cx="7447731" cy="374461"/>
          </a:xfrm>
          <a:prstGeom prst="rect">
            <a:avLst/>
          </a:prstGeom>
          <a:noFill/>
        </p:spPr>
        <p:txBody>
          <a:bodyPr wrap="square" rtlCol="0" anchor="t" anchorCtr="0">
            <a:spAutoFit/>
          </a:bodyPr>
          <a:lstStyle/>
          <a:p>
            <a:pPr>
              <a:lnSpc>
                <a:spcPts val="22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②</a:t>
            </a:r>
            <a:r>
              <a:rPr kumimoji="1"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事業環境の仮説</a:t>
            </a:r>
          </a:p>
        </p:txBody>
      </p:sp>
      <p:sp>
        <p:nvSpPr>
          <p:cNvPr id="36" name="テキスト ボックス 35">
            <a:extLst>
              <a:ext uri="{FF2B5EF4-FFF2-40B4-BE49-F238E27FC236}">
                <a16:creationId xmlns:a16="http://schemas.microsoft.com/office/drawing/2014/main" id="{A063BF0A-C621-1643-B7B4-63632B975DB5}"/>
              </a:ext>
            </a:extLst>
          </p:cNvPr>
          <p:cNvSpPr txBox="1"/>
          <p:nvPr/>
        </p:nvSpPr>
        <p:spPr>
          <a:xfrm>
            <a:off x="1010468" y="5166577"/>
            <a:ext cx="7447731" cy="374461"/>
          </a:xfrm>
          <a:prstGeom prst="rect">
            <a:avLst/>
          </a:prstGeom>
          <a:noFill/>
        </p:spPr>
        <p:txBody>
          <a:bodyPr wrap="square" rtlCol="0" anchor="t" anchorCtr="0">
            <a:spAutoFit/>
          </a:bodyPr>
          <a:lstStyle/>
          <a:p>
            <a:pPr>
              <a:lnSpc>
                <a:spcPts val="2200"/>
              </a:lnSpc>
            </a:pPr>
            <a:r>
              <a:rPr kumimoji="1" lang="ja-JP" altLang="en-US" sz="1600" b="1">
                <a:solidFill>
                  <a:srgbClr val="0070C0"/>
                </a:solidFill>
                <a:latin typeface="メイリオ" panose="020B0604030504040204" pitchFamily="50" charset="-128"/>
                <a:ea typeface="メイリオ" panose="020B0604030504040204" pitchFamily="50" charset="-128"/>
              </a:rPr>
              <a:t>　世界的なけん玉ブーム</a:t>
            </a:r>
            <a:endParaRPr kumimoji="1" lang="en-US" altLang="ja-JP" sz="1600" b="1" dirty="0">
              <a:solidFill>
                <a:srgbClr val="0070C0"/>
              </a:solidFill>
              <a:latin typeface="メイリオ" panose="020B0604030504040204" pitchFamily="50" charset="-128"/>
              <a:ea typeface="メイリオ" panose="020B0604030504040204" pitchFamily="50" charset="-128"/>
            </a:endParaRPr>
          </a:p>
        </p:txBody>
      </p:sp>
      <p:sp>
        <p:nvSpPr>
          <p:cNvPr id="37" name="テキスト ボックス 36">
            <a:extLst>
              <a:ext uri="{FF2B5EF4-FFF2-40B4-BE49-F238E27FC236}">
                <a16:creationId xmlns:a16="http://schemas.microsoft.com/office/drawing/2014/main" id="{DC09B973-7680-0244-8CB9-B5AAFBAAE313}"/>
              </a:ext>
            </a:extLst>
          </p:cNvPr>
          <p:cNvSpPr txBox="1"/>
          <p:nvPr/>
        </p:nvSpPr>
        <p:spPr>
          <a:xfrm>
            <a:off x="1010468" y="5600119"/>
            <a:ext cx="7447731" cy="365485"/>
          </a:xfrm>
          <a:prstGeom prst="rect">
            <a:avLst/>
          </a:prstGeom>
          <a:noFill/>
        </p:spPr>
        <p:txBody>
          <a:bodyPr wrap="square" rtlCol="0" anchor="t" anchorCtr="0">
            <a:spAutoFit/>
          </a:bodyPr>
          <a:lstStyle/>
          <a:p>
            <a:pPr>
              <a:lnSpc>
                <a:spcPts val="22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③ビジネスモデル⨍</a:t>
            </a:r>
            <a:r>
              <a:rPr kumimoji="1"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(X)</a:t>
            </a: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の構想</a:t>
            </a:r>
          </a:p>
        </p:txBody>
      </p:sp>
      <p:sp>
        <p:nvSpPr>
          <p:cNvPr id="38" name="テキスト ボックス 37">
            <a:extLst>
              <a:ext uri="{FF2B5EF4-FFF2-40B4-BE49-F238E27FC236}">
                <a16:creationId xmlns:a16="http://schemas.microsoft.com/office/drawing/2014/main" id="{B276C080-E0A6-8D4E-B671-97F2616427B3}"/>
              </a:ext>
            </a:extLst>
          </p:cNvPr>
          <p:cNvSpPr txBox="1"/>
          <p:nvPr/>
        </p:nvSpPr>
        <p:spPr>
          <a:xfrm>
            <a:off x="1010468" y="5902432"/>
            <a:ext cx="7447731" cy="656590"/>
          </a:xfrm>
          <a:prstGeom prst="rect">
            <a:avLst/>
          </a:prstGeom>
          <a:noFill/>
        </p:spPr>
        <p:txBody>
          <a:bodyPr wrap="square" rtlCol="0" anchor="t" anchorCtr="0">
            <a:spAutoFit/>
          </a:bodyPr>
          <a:lstStyle/>
          <a:p>
            <a:pPr>
              <a:lnSpc>
                <a:spcPts val="2100"/>
              </a:lnSpc>
            </a:pPr>
            <a:r>
              <a:rPr kumimoji="1" lang="ja-JP" altLang="en-US" sz="1600" b="1">
                <a:solidFill>
                  <a:srgbClr val="0070C0"/>
                </a:solidFill>
                <a:latin typeface="メイリオ" panose="020B0604030504040204" pitchFamily="50" charset="-128"/>
                <a:ea typeface="メイリオ" panose="020B0604030504040204" pitchFamily="50" charset="-128"/>
              </a:rPr>
              <a:t>　ブランド化して固定支持層を獲得</a:t>
            </a:r>
          </a:p>
          <a:p>
            <a:pPr>
              <a:lnSpc>
                <a:spcPts val="2100"/>
              </a:lnSpc>
            </a:pPr>
            <a:r>
              <a:rPr kumimoji="1" lang="ja-JP" altLang="en-US" sz="1600" b="1">
                <a:solidFill>
                  <a:srgbClr val="0070C0"/>
                </a:solidFill>
                <a:latin typeface="メイリオ" panose="020B0604030504040204" pitchFamily="50" charset="-128"/>
                <a:ea typeface="メイリオ" panose="020B0604030504040204" pitchFamily="50" charset="-128"/>
              </a:rPr>
              <a:t>　破損しやすい剣先を交換式にした「継続して儲かる仕組み」など</a:t>
            </a:r>
          </a:p>
        </p:txBody>
      </p:sp>
      <p:sp>
        <p:nvSpPr>
          <p:cNvPr id="39" name="テキスト ボックス 38">
            <a:extLst>
              <a:ext uri="{FF2B5EF4-FFF2-40B4-BE49-F238E27FC236}">
                <a16:creationId xmlns:a16="http://schemas.microsoft.com/office/drawing/2014/main" id="{58F3A8BC-566C-3643-AB29-C0A83132DA8D}"/>
              </a:ext>
            </a:extLst>
          </p:cNvPr>
          <p:cNvSpPr txBox="1"/>
          <p:nvPr/>
        </p:nvSpPr>
        <p:spPr>
          <a:xfrm>
            <a:off x="284753" y="197515"/>
            <a:ext cx="6348281" cy="433196"/>
          </a:xfrm>
          <a:prstGeom prst="rect">
            <a:avLst/>
          </a:prstGeom>
          <a:noFill/>
        </p:spPr>
        <p:txBody>
          <a:bodyPr wrap="square" rtlCol="0">
            <a:spAutoFit/>
          </a:bodyPr>
          <a:lstStyle/>
          <a:p>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事例①</a:t>
            </a:r>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けん玉「夢元無双」のブランド化</a:t>
            </a:r>
          </a:p>
        </p:txBody>
      </p:sp>
    </p:spTree>
    <p:extLst>
      <p:ext uri="{BB962C8B-B14F-4D97-AF65-F5344CB8AC3E}">
        <p14:creationId xmlns:p14="http://schemas.microsoft.com/office/powerpoint/2010/main" val="428734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グラフィックス 9" descr="グラフとメモ用紙パッドと鉛筆">
            <a:extLst>
              <a:ext uri="{FF2B5EF4-FFF2-40B4-BE49-F238E27FC236}">
                <a16:creationId xmlns:a16="http://schemas.microsoft.com/office/drawing/2014/main" id="{411D6E24-CBB6-4715-8FC0-B69ECE08D3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97776" y="587132"/>
            <a:ext cx="2841868" cy="2841868"/>
          </a:xfrm>
          <a:prstGeom prst="rect">
            <a:avLst/>
          </a:prstGeom>
        </p:spPr>
      </p:pic>
      <p:pic>
        <p:nvPicPr>
          <p:cNvPr id="8" name="グラフィックス 7" descr="電球">
            <a:extLst>
              <a:ext uri="{FF2B5EF4-FFF2-40B4-BE49-F238E27FC236}">
                <a16:creationId xmlns:a16="http://schemas.microsoft.com/office/drawing/2014/main" id="{133D6A54-BF2A-4C30-9D6B-451111B4954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418080" y="342285"/>
            <a:ext cx="1904748" cy="1904748"/>
          </a:xfrm>
          <a:prstGeom prst="rect">
            <a:avLst/>
          </a:prstGeom>
        </p:spPr>
      </p:pic>
      <p:sp>
        <p:nvSpPr>
          <p:cNvPr id="7" name="テキスト ボックス 6">
            <a:extLst>
              <a:ext uri="{FF2B5EF4-FFF2-40B4-BE49-F238E27FC236}">
                <a16:creationId xmlns:a16="http://schemas.microsoft.com/office/drawing/2014/main" id="{E3593A49-1CC0-974A-AC60-F18BC8CFE90A}"/>
              </a:ext>
            </a:extLst>
          </p:cNvPr>
          <p:cNvSpPr txBox="1"/>
          <p:nvPr/>
        </p:nvSpPr>
        <p:spPr>
          <a:xfrm>
            <a:off x="284753" y="197515"/>
            <a:ext cx="6348281" cy="433196"/>
          </a:xfrm>
          <a:prstGeom prst="rect">
            <a:avLst/>
          </a:prstGeom>
          <a:noFill/>
        </p:spPr>
        <p:txBody>
          <a:bodyPr wrap="square" rtlCol="0">
            <a:spAutoFit/>
          </a:bodyPr>
          <a:lstStyle/>
          <a:p>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事例①</a:t>
            </a:r>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発展課題</a:t>
            </a:r>
          </a:p>
        </p:txBody>
      </p:sp>
      <p:sp>
        <p:nvSpPr>
          <p:cNvPr id="9" name="正方形/長方形 8">
            <a:extLst>
              <a:ext uri="{FF2B5EF4-FFF2-40B4-BE49-F238E27FC236}">
                <a16:creationId xmlns:a16="http://schemas.microsoft.com/office/drawing/2014/main" id="{47DD6765-78EE-A54F-8A55-DCB729AEA8A6}"/>
              </a:ext>
            </a:extLst>
          </p:cNvPr>
          <p:cNvSpPr/>
          <p:nvPr/>
        </p:nvSpPr>
        <p:spPr>
          <a:xfrm>
            <a:off x="1434766" y="3429000"/>
            <a:ext cx="6852500" cy="54844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rgbClr val="0071BC"/>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1C02AE8A-7593-0040-A1B5-108FF775E906}"/>
              </a:ext>
            </a:extLst>
          </p:cNvPr>
          <p:cNvSpPr txBox="1"/>
          <p:nvPr/>
        </p:nvSpPr>
        <p:spPr>
          <a:xfrm>
            <a:off x="1568624" y="3489873"/>
            <a:ext cx="5472608" cy="523220"/>
          </a:xfrm>
          <a:prstGeom prst="rect">
            <a:avLst/>
          </a:prstGeom>
          <a:noFill/>
        </p:spPr>
        <p:txBody>
          <a:bodyPr wrap="square" rtlCol="0" anchor="ctr" anchorCtr="0">
            <a:spAutoFit/>
          </a:bodyPr>
          <a:lstStyle/>
          <a:p>
            <a:r>
              <a:rPr lang="ja-JP" altLang="en-US" sz="2800" b="1">
                <a:solidFill>
                  <a:srgbClr val="0071BC"/>
                </a:solidFill>
                <a:latin typeface="メイリオ" panose="020B0604030504040204" pitchFamily="50" charset="-128"/>
                <a:ea typeface="メイリオ" panose="020B0604030504040204" pitchFamily="50" charset="-128"/>
              </a:rPr>
              <a:t>考察１</a:t>
            </a:r>
            <a:endParaRPr kumimoji="1" lang="ja-JP" altLang="en-US" sz="2800" b="1">
              <a:solidFill>
                <a:srgbClr val="0071BC"/>
              </a:solidFill>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E99EEE24-DF06-5346-B759-E6DB5E919803}"/>
              </a:ext>
            </a:extLst>
          </p:cNvPr>
          <p:cNvSpPr txBox="1"/>
          <p:nvPr/>
        </p:nvSpPr>
        <p:spPr>
          <a:xfrm>
            <a:off x="1388604" y="4103135"/>
            <a:ext cx="7031496" cy="1015663"/>
          </a:xfrm>
          <a:prstGeom prst="rect">
            <a:avLst/>
          </a:prstGeom>
          <a:noFill/>
        </p:spPr>
        <p:txBody>
          <a:bodyPr wrap="square" rtlCol="0" anchor="ctr" anchorCtr="0">
            <a:spAutoFit/>
          </a:bodyPr>
          <a:lstStyle/>
          <a:p>
            <a:r>
              <a:rPr lang="ja-JP" altLang="en-US" sz="2000">
                <a:latin typeface="メイリオ" panose="020B0604030504040204" pitchFamily="50" charset="-128"/>
                <a:ea typeface="メイリオ" panose="020B0604030504040204" pitchFamily="50" charset="-128"/>
              </a:rPr>
              <a:t>イワタ木工が「ハイグレードけん玉製品」のブランド力を武器に事業を継続的に成長させるには、</a:t>
            </a:r>
            <a:endParaRPr lang="en-US" altLang="ja-JP" sz="2000" dirty="0">
              <a:latin typeface="メイリオ" panose="020B0604030504040204" pitchFamily="50" charset="-128"/>
              <a:ea typeface="メイリオ" panose="020B0604030504040204" pitchFamily="50" charset="-128"/>
            </a:endParaRPr>
          </a:p>
          <a:p>
            <a:r>
              <a:rPr lang="ja-JP" altLang="en-US" sz="2000">
                <a:latin typeface="メイリオ" panose="020B0604030504040204" pitchFamily="50" charset="-128"/>
                <a:ea typeface="メイリオ" panose="020B0604030504040204" pitchFamily="50" charset="-128"/>
              </a:rPr>
              <a:t>どのような事業戦略を考えることができるでしょうか？</a:t>
            </a:r>
          </a:p>
        </p:txBody>
      </p:sp>
      <p:sp>
        <p:nvSpPr>
          <p:cNvPr id="13" name="ホームベース 12">
            <a:extLst>
              <a:ext uri="{FF2B5EF4-FFF2-40B4-BE49-F238E27FC236}">
                <a16:creationId xmlns:a16="http://schemas.microsoft.com/office/drawing/2014/main" id="{15A178FA-D984-D540-A520-6544A28E38F1}"/>
              </a:ext>
            </a:extLst>
          </p:cNvPr>
          <p:cNvSpPr/>
          <p:nvPr/>
        </p:nvSpPr>
        <p:spPr>
          <a:xfrm>
            <a:off x="1112312" y="3429000"/>
            <a:ext cx="276292" cy="547628"/>
          </a:xfrm>
          <a:prstGeom prst="homePlate">
            <a:avLst/>
          </a:prstGeom>
          <a:solidFill>
            <a:srgbClr val="0071BC"/>
          </a:solidFill>
          <a:ln>
            <a:solidFill>
              <a:srgbClr val="0071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a:solidFill>
                <a:schemeClr val="bg1"/>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7A06A723-CDC6-BC4E-A5DC-9B8E4C83D93C}"/>
              </a:ext>
            </a:extLst>
          </p:cNvPr>
          <p:cNvSpPr/>
          <p:nvPr/>
        </p:nvSpPr>
        <p:spPr>
          <a:xfrm>
            <a:off x="1434766" y="5156200"/>
            <a:ext cx="6852500" cy="54844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rgbClr val="0071BC"/>
              </a:solidFill>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E998F85A-F5EB-EF4E-86DB-3E35EC8C7A2C}"/>
              </a:ext>
            </a:extLst>
          </p:cNvPr>
          <p:cNvSpPr txBox="1"/>
          <p:nvPr/>
        </p:nvSpPr>
        <p:spPr>
          <a:xfrm>
            <a:off x="1568624" y="5217073"/>
            <a:ext cx="5472608" cy="523220"/>
          </a:xfrm>
          <a:prstGeom prst="rect">
            <a:avLst/>
          </a:prstGeom>
          <a:noFill/>
        </p:spPr>
        <p:txBody>
          <a:bodyPr wrap="square" rtlCol="0" anchor="ctr" anchorCtr="0">
            <a:spAutoFit/>
          </a:bodyPr>
          <a:lstStyle/>
          <a:p>
            <a:r>
              <a:rPr lang="ja-JP" altLang="en-US" sz="2800" b="1">
                <a:solidFill>
                  <a:srgbClr val="0071BC"/>
                </a:solidFill>
                <a:latin typeface="メイリオ" panose="020B0604030504040204" pitchFamily="50" charset="-128"/>
                <a:ea typeface="メイリオ" panose="020B0604030504040204" pitchFamily="50" charset="-128"/>
              </a:rPr>
              <a:t>考察２</a:t>
            </a:r>
            <a:endParaRPr kumimoji="1" lang="ja-JP" altLang="en-US" sz="2800" b="1">
              <a:solidFill>
                <a:srgbClr val="0071BC"/>
              </a:solidFill>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8BDC572B-2644-E54B-8BBE-FCC0EDE19005}"/>
              </a:ext>
            </a:extLst>
          </p:cNvPr>
          <p:cNvSpPr txBox="1"/>
          <p:nvPr/>
        </p:nvSpPr>
        <p:spPr>
          <a:xfrm>
            <a:off x="1388604" y="5873346"/>
            <a:ext cx="7031496" cy="707886"/>
          </a:xfrm>
          <a:prstGeom prst="rect">
            <a:avLst/>
          </a:prstGeom>
          <a:noFill/>
        </p:spPr>
        <p:txBody>
          <a:bodyPr wrap="square" rtlCol="0" anchor="ctr" anchorCtr="0">
            <a:spAutoFit/>
          </a:bodyPr>
          <a:lstStyle/>
          <a:p>
            <a:r>
              <a:rPr lang="ja-JP" altLang="en-US" sz="2000">
                <a:latin typeface="メイリオ" panose="020B0604030504040204" pitchFamily="50" charset="-128"/>
                <a:ea typeface="メイリオ" panose="020B0604030504040204" pitchFamily="50" charset="-128"/>
              </a:rPr>
              <a:t>皆さんが係わっている事業での「継続して儲かる仕組み」を考えてみましょう。</a:t>
            </a:r>
          </a:p>
        </p:txBody>
      </p:sp>
      <p:sp>
        <p:nvSpPr>
          <p:cNvPr id="17" name="ホームベース 16">
            <a:extLst>
              <a:ext uri="{FF2B5EF4-FFF2-40B4-BE49-F238E27FC236}">
                <a16:creationId xmlns:a16="http://schemas.microsoft.com/office/drawing/2014/main" id="{6E12936A-541D-7143-8D73-5153328F0172}"/>
              </a:ext>
            </a:extLst>
          </p:cNvPr>
          <p:cNvSpPr/>
          <p:nvPr/>
        </p:nvSpPr>
        <p:spPr>
          <a:xfrm>
            <a:off x="1112312" y="5156200"/>
            <a:ext cx="276292" cy="547628"/>
          </a:xfrm>
          <a:prstGeom prst="homePlate">
            <a:avLst/>
          </a:prstGeom>
          <a:solidFill>
            <a:srgbClr val="0071BC"/>
          </a:solidFill>
          <a:ln>
            <a:solidFill>
              <a:srgbClr val="0071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90282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2">
            <a:extLst>
              <a:ext uri="{FF2B5EF4-FFF2-40B4-BE49-F238E27FC236}">
                <a16:creationId xmlns:a16="http://schemas.microsoft.com/office/drawing/2014/main" id="{9A1FFD1B-ED95-544D-BA70-635CC9181366}"/>
              </a:ext>
            </a:extLst>
          </p:cNvPr>
          <p:cNvSpPr>
            <a:spLocks noChangeArrowheads="1"/>
          </p:cNvSpPr>
          <p:nvPr/>
        </p:nvSpPr>
        <p:spPr bwMode="auto">
          <a:xfrm>
            <a:off x="549795" y="3340283"/>
            <a:ext cx="8224248" cy="3243397"/>
          </a:xfrm>
          <a:prstGeom prst="roundRect">
            <a:avLst>
              <a:gd name="adj" fmla="val 7246"/>
            </a:avLst>
          </a:prstGeom>
          <a:solidFill>
            <a:schemeClr val="accent5">
              <a:lumMod val="20000"/>
              <a:lumOff val="80000"/>
              <a:alpha val="54901"/>
            </a:schemeClr>
          </a:solidFill>
          <a:ln w="9525" algn="ctr">
            <a:solidFill>
              <a:schemeClr val="bg1"/>
            </a:solidFill>
            <a:round/>
            <a:headEnd/>
            <a:tailEnd/>
          </a:ln>
        </p:spPr>
        <p:txBody>
          <a:bodyPr wrap="none" anchor="ctr"/>
          <a:lstStyle>
            <a:lvl1pPr eaLnBrk="0" hangingPunct="0">
              <a:defRPr kumimoji="1" sz="12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12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12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12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メイリオ" panose="020B0604030504040204" pitchFamily="50" charset="-128"/>
              <a:ea typeface="メイリオ" panose="020B0604030504040204" pitchFamily="50" charset="-128"/>
            </a:endParaRPr>
          </a:p>
        </p:txBody>
      </p:sp>
      <p:pic>
        <p:nvPicPr>
          <p:cNvPr id="17" name="図 16">
            <a:extLst>
              <a:ext uri="{FF2B5EF4-FFF2-40B4-BE49-F238E27FC236}">
                <a16:creationId xmlns:a16="http://schemas.microsoft.com/office/drawing/2014/main" id="{CC0A089F-D8B6-4160-A60D-CC63881DE466}"/>
              </a:ext>
            </a:extLst>
          </p:cNvPr>
          <p:cNvPicPr>
            <a:picLocks noChangeAspect="1"/>
          </p:cNvPicPr>
          <p:nvPr/>
        </p:nvPicPr>
        <p:blipFill>
          <a:blip r:embed="rId4"/>
          <a:stretch>
            <a:fillRect/>
          </a:stretch>
        </p:blipFill>
        <p:spPr>
          <a:xfrm>
            <a:off x="497815" y="958808"/>
            <a:ext cx="8148370" cy="1878815"/>
          </a:xfrm>
          <a:prstGeom prst="rect">
            <a:avLst/>
          </a:prstGeom>
        </p:spPr>
      </p:pic>
      <p:sp>
        <p:nvSpPr>
          <p:cNvPr id="8" name="テキスト ボックス 7">
            <a:extLst>
              <a:ext uri="{FF2B5EF4-FFF2-40B4-BE49-F238E27FC236}">
                <a16:creationId xmlns:a16="http://schemas.microsoft.com/office/drawing/2014/main" id="{81DDD66B-D899-FC41-87DF-B696EB2B42AE}"/>
              </a:ext>
            </a:extLst>
          </p:cNvPr>
          <p:cNvSpPr txBox="1"/>
          <p:nvPr/>
        </p:nvSpPr>
        <p:spPr>
          <a:xfrm>
            <a:off x="284753" y="197515"/>
            <a:ext cx="7690847" cy="433196"/>
          </a:xfrm>
          <a:prstGeom prst="rect">
            <a:avLst/>
          </a:prstGeom>
          <a:noFill/>
        </p:spPr>
        <p:txBody>
          <a:bodyPr wrap="square" rtlCol="0">
            <a:spAutoFit/>
          </a:bodyPr>
          <a:lstStyle/>
          <a:p>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事例②</a:t>
            </a:r>
            <a:r>
              <a:rPr kumimoji="1" lang="en-US" altLang="ja-JP" sz="2215" b="1" spc="138" dirty="0">
                <a:solidFill>
                  <a:schemeClr val="bg1"/>
                </a:solidFill>
                <a:latin typeface="メイリオ" panose="020B0604030504040204" pitchFamily="50" charset="-128"/>
                <a:ea typeface="メイリオ" panose="020B0604030504040204" pitchFamily="50" charset="-128"/>
              </a:rPr>
              <a:t>】</a:t>
            </a:r>
            <a:r>
              <a:rPr kumimoji="1" lang="ja-JP" altLang="en-US" sz="2215" b="1" spc="138">
                <a:solidFill>
                  <a:schemeClr val="bg1"/>
                </a:solidFill>
                <a:latin typeface="メイリオ" panose="020B0604030504040204" pitchFamily="50" charset="-128"/>
                <a:ea typeface="メイリオ" panose="020B0604030504040204" pitchFamily="50" charset="-128"/>
              </a:rPr>
              <a:t>知財で海外進出に成功！注目の環境ビジネス</a:t>
            </a:r>
          </a:p>
        </p:txBody>
      </p:sp>
      <p:grpSp>
        <p:nvGrpSpPr>
          <p:cNvPr id="9" name="グループ化 8">
            <a:extLst>
              <a:ext uri="{FF2B5EF4-FFF2-40B4-BE49-F238E27FC236}">
                <a16:creationId xmlns:a16="http://schemas.microsoft.com/office/drawing/2014/main" id="{546077B7-5DC1-544D-B342-23850F257D4A}"/>
              </a:ext>
            </a:extLst>
          </p:cNvPr>
          <p:cNvGrpSpPr/>
          <p:nvPr/>
        </p:nvGrpSpPr>
        <p:grpSpPr>
          <a:xfrm>
            <a:off x="473305" y="2937229"/>
            <a:ext cx="4946457" cy="318837"/>
            <a:chOff x="473305" y="3104215"/>
            <a:chExt cx="4946457" cy="318837"/>
          </a:xfrm>
        </p:grpSpPr>
        <p:sp>
          <p:nvSpPr>
            <p:cNvPr id="10" name="正方形/長方形 9">
              <a:extLst>
                <a:ext uri="{FF2B5EF4-FFF2-40B4-BE49-F238E27FC236}">
                  <a16:creationId xmlns:a16="http://schemas.microsoft.com/office/drawing/2014/main" id="{8DA727F7-246B-1A40-93F8-0E7B72723BBB}"/>
                </a:ext>
              </a:extLst>
            </p:cNvPr>
            <p:cNvSpPr/>
            <p:nvPr/>
          </p:nvSpPr>
          <p:spPr>
            <a:xfrm>
              <a:off x="473305" y="3146053"/>
              <a:ext cx="2485652" cy="276999"/>
            </a:xfrm>
            <a:prstGeom prst="rect">
              <a:avLst/>
            </a:prstGeom>
          </p:spPr>
          <p:txBody>
            <a:bodyPr wrap="square">
              <a:spAutoFit/>
            </a:bodyPr>
            <a:lstStyle/>
            <a:p>
              <a:r>
                <a:rPr kumimoji="1" lang="ja-JP" altLang="en-US" sz="1100" dirty="0">
                  <a:latin typeface="メイリオ" panose="020B0604030504040204" pitchFamily="50" charset="-128"/>
                  <a:ea typeface="メイリオ" panose="020B0604030504040204" pitchFamily="50" charset="-128"/>
                </a:rPr>
                <a:t>引用元：もうけの花道</a:t>
              </a:r>
              <a:r>
                <a:rPr kumimoji="1" lang="ja-JP" altLang="en-US" sz="1100">
                  <a:latin typeface="メイリオ" panose="020B0604030504040204" pitchFamily="50" charset="-128"/>
                  <a:ea typeface="メイリオ" panose="020B0604030504040204" pitchFamily="50" charset="-128"/>
                </a:rPr>
                <a:t>テキスト　</a:t>
              </a:r>
              <a:endParaRPr lang="ja-JP" altLang="en-US" sz="1100" dirty="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44761DD6-824C-AF45-A4CD-9574569E84E6}"/>
                </a:ext>
              </a:extLst>
            </p:cNvPr>
            <p:cNvSpPr/>
            <p:nvPr/>
          </p:nvSpPr>
          <p:spPr>
            <a:xfrm>
              <a:off x="2543691" y="3104215"/>
              <a:ext cx="2876071" cy="261610"/>
            </a:xfrm>
            <a:prstGeom prst="rect">
              <a:avLst/>
            </a:prstGeom>
          </p:spPr>
          <p:txBody>
            <a:bodyPr wrap="square">
              <a:spAutoFit/>
            </a:bodyPr>
            <a:lstStyle/>
            <a:p>
              <a:r>
                <a:rPr lang="en-US" altLang="ja-JP" sz="1100" dirty="0">
                  <a:hlinkClick r:id="rId5"/>
                </a:rPr>
                <a:t>https://youtu.be/YEj_nGIv_qI</a:t>
              </a:r>
              <a:endParaRPr lang="ja-JP" altLang="en-US" sz="1100" dirty="0"/>
            </a:p>
          </p:txBody>
        </p:sp>
      </p:grpSp>
      <p:sp>
        <p:nvSpPr>
          <p:cNvPr id="28" name="テキスト ボックス 27">
            <a:extLst>
              <a:ext uri="{FF2B5EF4-FFF2-40B4-BE49-F238E27FC236}">
                <a16:creationId xmlns:a16="http://schemas.microsoft.com/office/drawing/2014/main" id="{A473CA1F-45E1-8749-9F7D-B47CA4EFEA22}"/>
              </a:ext>
            </a:extLst>
          </p:cNvPr>
          <p:cNvSpPr txBox="1"/>
          <p:nvPr/>
        </p:nvSpPr>
        <p:spPr>
          <a:xfrm>
            <a:off x="1010468" y="3571495"/>
            <a:ext cx="7447731" cy="374461"/>
          </a:xfrm>
          <a:prstGeom prst="rect">
            <a:avLst/>
          </a:prstGeom>
          <a:noFill/>
        </p:spPr>
        <p:txBody>
          <a:bodyPr wrap="square" rtlCol="0" anchor="t" anchorCtr="0">
            <a:spAutoFit/>
          </a:bodyPr>
          <a:lstStyle/>
          <a:p>
            <a:pPr>
              <a:lnSpc>
                <a:spcPts val="2200"/>
              </a:lnSpc>
            </a:pP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①</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強み・弱み</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(X)</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の分析</a:t>
            </a:r>
            <a:endPar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29" name="テキスト ボックス 28">
            <a:extLst>
              <a:ext uri="{FF2B5EF4-FFF2-40B4-BE49-F238E27FC236}">
                <a16:creationId xmlns:a16="http://schemas.microsoft.com/office/drawing/2014/main" id="{9E98417B-480B-CC47-96BF-81C77177E958}"/>
              </a:ext>
            </a:extLst>
          </p:cNvPr>
          <p:cNvSpPr txBox="1"/>
          <p:nvPr/>
        </p:nvSpPr>
        <p:spPr>
          <a:xfrm>
            <a:off x="1010468" y="3861108"/>
            <a:ext cx="7447731" cy="670055"/>
          </a:xfrm>
          <a:prstGeom prst="rect">
            <a:avLst/>
          </a:prstGeom>
          <a:noFill/>
        </p:spPr>
        <p:txBody>
          <a:bodyPr wrap="square" rtlCol="0" anchor="t" anchorCtr="0">
            <a:spAutoFit/>
          </a:bodyPr>
          <a:lstStyle/>
          <a:p>
            <a:pPr>
              <a:lnSpc>
                <a:spcPts val="23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（強み）</a:t>
            </a:r>
            <a:endParaRPr kumimoji="1"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ts val="2300"/>
              </a:lnSpc>
            </a:pPr>
            <a:r>
              <a:rPr kumimoji="1"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（弱み）</a:t>
            </a:r>
            <a:endParaRPr kumimoji="1" lang="ja-JP" altLang="en-US" sz="1600" b="1">
              <a:solidFill>
                <a:srgbClr val="0070C0"/>
              </a:solidFill>
              <a:latin typeface="メイリオ" panose="020B0604030504040204" pitchFamily="50" charset="-128"/>
              <a:ea typeface="メイリオ" panose="020B0604030504040204" pitchFamily="50" charset="-128"/>
            </a:endParaRPr>
          </a:p>
        </p:txBody>
      </p:sp>
      <p:sp>
        <p:nvSpPr>
          <p:cNvPr id="31" name="テキスト ボックス 30">
            <a:extLst>
              <a:ext uri="{FF2B5EF4-FFF2-40B4-BE49-F238E27FC236}">
                <a16:creationId xmlns:a16="http://schemas.microsoft.com/office/drawing/2014/main" id="{862AA116-8D84-DB49-BCC6-7238BC788361}"/>
              </a:ext>
            </a:extLst>
          </p:cNvPr>
          <p:cNvSpPr txBox="1"/>
          <p:nvPr/>
        </p:nvSpPr>
        <p:spPr>
          <a:xfrm>
            <a:off x="1010468" y="5461231"/>
            <a:ext cx="7447731" cy="374461"/>
          </a:xfrm>
          <a:prstGeom prst="rect">
            <a:avLst/>
          </a:prstGeom>
          <a:noFill/>
        </p:spPr>
        <p:txBody>
          <a:bodyPr wrap="square" rtlCol="0" anchor="t" anchorCtr="0">
            <a:spAutoFit/>
          </a:bodyPr>
          <a:lstStyle/>
          <a:p>
            <a:pPr>
              <a:lnSpc>
                <a:spcPts val="2200"/>
              </a:lnSpc>
            </a:pP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③</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ビジネスモデル⨍</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(X)</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の構想</a:t>
            </a:r>
            <a:endPar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74920F92-AD1E-F548-947F-9E57F7CEF9F2}"/>
              </a:ext>
            </a:extLst>
          </p:cNvPr>
          <p:cNvSpPr txBox="1"/>
          <p:nvPr/>
        </p:nvSpPr>
        <p:spPr>
          <a:xfrm>
            <a:off x="1010468" y="4670068"/>
            <a:ext cx="7447731" cy="374461"/>
          </a:xfrm>
          <a:prstGeom prst="rect">
            <a:avLst/>
          </a:prstGeom>
          <a:noFill/>
        </p:spPr>
        <p:txBody>
          <a:bodyPr wrap="square" rtlCol="0" anchor="t" anchorCtr="0">
            <a:spAutoFit/>
          </a:bodyPr>
          <a:lstStyle/>
          <a:p>
            <a:pPr>
              <a:lnSpc>
                <a:spcPts val="2200"/>
              </a:lnSpc>
            </a:pP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②</a:t>
            </a:r>
            <a:r>
              <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600" b="1">
                <a:solidFill>
                  <a:schemeClr val="tx1">
                    <a:lumMod val="75000"/>
                    <a:lumOff val="25000"/>
                  </a:schemeClr>
                </a:solidFill>
                <a:latin typeface="メイリオ" panose="020B0604030504040204" pitchFamily="50" charset="-128"/>
                <a:ea typeface="メイリオ" panose="020B0604030504040204" pitchFamily="50" charset="-128"/>
              </a:rPr>
              <a:t>事業環境の仮説</a:t>
            </a:r>
            <a:endParaRPr lang="en-US" altLang="ja-JP"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Tree>
    <p:custDataLst>
      <p:tags r:id="rId1"/>
    </p:custDataLst>
    <p:extLst>
      <p:ext uri="{BB962C8B-B14F-4D97-AF65-F5344CB8AC3E}">
        <p14:creationId xmlns:p14="http://schemas.microsoft.com/office/powerpoint/2010/main" val="14001113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67.5|6.7|7.4"/>
</p:tagLst>
</file>

<file path=ppt/tags/tag2.xml><?xml version="1.0" encoding="utf-8"?>
<p:tagLst xmlns:a="http://schemas.openxmlformats.org/drawingml/2006/main" xmlns:r="http://schemas.openxmlformats.org/officeDocument/2006/relationships" xmlns:p="http://schemas.openxmlformats.org/presentationml/2006/main">
  <p:tag name="TIMING" val="|67.5|6.7|7.4"/>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10851</TotalTime>
  <Words>1855</Words>
  <Application>Microsoft Office PowerPoint</Application>
  <PresentationFormat>画面に合わせる (4:3)</PresentationFormat>
  <Paragraphs>165</Paragraphs>
  <Slides>12</Slides>
  <Notes>11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12</vt:i4>
      </vt:variant>
    </vt:vector>
  </HeadingPairs>
  <TitlesOfParts>
    <vt:vector size="19" baseType="lpstr">
      <vt:lpstr>Meiryo</vt:lpstr>
      <vt:lpstr>Meiryo</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竹本和広</dc:creator>
  <cp:lastModifiedBy>山本博之</cp:lastModifiedBy>
  <cp:revision>507</cp:revision>
  <dcterms:created xsi:type="dcterms:W3CDTF">2017-08-16T05:19:43Z</dcterms:created>
  <dcterms:modified xsi:type="dcterms:W3CDTF">2021-02-24T13:09:22Z</dcterms:modified>
</cp:coreProperties>
</file>